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98" r:id="rId4"/>
    <p:sldId id="295" r:id="rId5"/>
    <p:sldId id="292" r:id="rId6"/>
    <p:sldId id="299" r:id="rId7"/>
    <p:sldId id="259" r:id="rId8"/>
    <p:sldId id="258" r:id="rId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8" d="100"/>
          <a:sy n="68" d="100"/>
        </p:scale>
        <p:origin x="-13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361EE1-9743-43C3-879F-2B321FEF8359}"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CBF4962-5205-40AB-9503-8BFCC5C71C4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16D9D3D-6469-4C2D-94AC-15C951261F3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C001143-5B37-4CAB-8121-D2D9B916F9E8}"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19C3057-1E68-4070-B2AF-31225C916FCB}"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5E23F0F-4B9A-41FF-A87D-B321D477DB8A}"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4B06A5A-3CA7-4300-9121-3323722E95E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BBFDA25-3772-46FA-B1F0-DA730D77F185}"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E055D77-9C99-48C1-867B-A82E1647C6A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D8B95D2-F59D-4858-AFFE-0D022721F49B}"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DA71817-9981-49AF-A657-34EEFA781AC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B3DBD1C-807B-4FA7-8E00-77A45074632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FRITZ's%20RPP-SILABUS%20(2013-BUMI%20AKSARA)\Kelas%20XI%20IPS\3-MOVIE%20CLIPS\TIDAK%20BANYAK%20RSUD%20TANPA%20KELAS%20DI%20TANAH%20AIR.mp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965206" y="5143512"/>
            <a:ext cx="7535884" cy="647700"/>
          </a:xfrm>
        </p:spPr>
        <p:txBody>
          <a:bodyPr/>
          <a:lstStyle/>
          <a:p>
            <a:pPr algn="l"/>
            <a:r>
              <a:rPr lang="id-ID" sz="4000" b="1" dirty="0" smtClean="0">
                <a:solidFill>
                  <a:schemeClr val="bg1"/>
                </a:solidFill>
              </a:rPr>
              <a:t>KESENJANGAN SOSIAL-EKONOMI</a:t>
            </a:r>
            <a:endParaRPr lang="es-ES" sz="4000" b="1" dirty="0">
              <a:solidFill>
                <a:schemeClr val="bg1"/>
              </a:solidFill>
            </a:endParaRPr>
          </a:p>
        </p:txBody>
      </p:sp>
      <p:pic>
        <p:nvPicPr>
          <p:cNvPr id="6" name="Picture 1"/>
          <p:cNvPicPr>
            <a:picLocks noChangeAspect="1" noChangeArrowheads="1"/>
          </p:cNvPicPr>
          <p:nvPr/>
        </p:nvPicPr>
        <p:blipFill>
          <a:blip r:embed="rId3"/>
          <a:srcRect/>
          <a:stretch>
            <a:fillRect/>
          </a:stretch>
        </p:blipFill>
        <p:spPr bwMode="auto">
          <a:xfrm>
            <a:off x="7072330" y="214290"/>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428604"/>
            <a:ext cx="8229600" cy="4572032"/>
          </a:xfrm>
        </p:spPr>
        <p:txBody>
          <a:bodyPr/>
          <a:lstStyle/>
          <a:p>
            <a:pPr algn="just">
              <a:buNone/>
            </a:pPr>
            <a:r>
              <a:rPr lang="id-ID" sz="2200" dirty="0" smtClean="0"/>
              <a:t>	Kesenjangan sosial mengacu pada kondisi ketimpangan atau ketidakseimbangan antara kelompok-kelompok dalam masyarakat akibat perbedaan status sosial dan ekonomi. Kesenjangan sosial-ekonomi tampak nyata ketika ada kelompok masyarakat yang tidak mampu memenuhi kebutuhan fisik dasarnya, sehingga terpaksa menerapkan pola konsumsi ‘asal kenyang’ atau menahan lapar nyaris seharian, menderita busung lapar, mengenakan pakaian usang, tinggal di rumah tak layak huni, putus sekolah, dan terpaksa meringis menahan sakit karena ketiadaan biaya untuk mengakses layanan kesehatan. Sementara, di sisi lain, ada kelompok masyarakat yang bergelimang kemewahan, hingga dapat menikmati hidangan lezat di restoran bertaraf internasional, membalut diri dengan pakaian bermerk terkenal, tinggal di rumah atau apartemen mewah, dan menikmati layanan kesehatan juga pendidikan terbaik bahkan hingga ke mancanegara.</a:t>
            </a:r>
            <a:endParaRPr lang="id-ID"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1214422"/>
            <a:ext cx="8229600" cy="3786214"/>
          </a:xfrm>
        </p:spPr>
        <p:txBody>
          <a:bodyPr/>
          <a:lstStyle/>
          <a:p>
            <a:pPr algn="just">
              <a:buNone/>
            </a:pPr>
            <a:r>
              <a:rPr lang="id-ID" sz="2200" dirty="0" smtClean="0"/>
              <a:t>	</a:t>
            </a:r>
            <a:r>
              <a:rPr lang="id-ID" sz="2400" dirty="0" smtClean="0"/>
              <a:t>Kesenjangan sosial menjadi masalah karena kondisi tersebut akan menimbulkan jurang pemisah dalam masyarakat. Para sosiolog dan psikolog sosial menyebut jurang pemisah itu sebagai ‘jarak sosial’ atau </a:t>
            </a:r>
            <a:r>
              <a:rPr lang="id-ID" sz="2400" i="1" dirty="0" smtClean="0"/>
              <a:t>social distance</a:t>
            </a:r>
            <a:r>
              <a:rPr lang="id-ID" sz="2400" dirty="0" smtClean="0"/>
              <a:t>. Dalam hal ini, suatu kelompok membatasi pergaulan dan menjaga jarak dengan kelompok lain yang berbeda dari kelompoknya karena merasa berbeda, tak sederajat, atau tak setaraf. Akibatnya, potensi perpecahan pun mengancam keutuhan masyarakat. 	Bersamaan dengan timbulnya jurang pemisah, benih-benih kecemburuan pun lazimnya mulai tumbuh.</a:t>
            </a:r>
            <a:endParaRPr lang="id-ID"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3600" b="1" dirty="0" smtClean="0">
                <a:solidFill>
                  <a:schemeClr val="accent1">
                    <a:lumMod val="25000"/>
                  </a:schemeClr>
                </a:solidFill>
              </a:rPr>
              <a:t>Upaya Penanggulangan</a:t>
            </a:r>
            <a:endParaRPr lang="id-ID" sz="3600" b="1" dirty="0">
              <a:solidFill>
                <a:schemeClr val="accent1">
                  <a:lumMod val="25000"/>
                </a:schemeClr>
              </a:solidFill>
            </a:endParaRPr>
          </a:p>
        </p:txBody>
      </p:sp>
      <p:sp>
        <p:nvSpPr>
          <p:cNvPr id="143363" name="Rectangle 3"/>
          <p:cNvSpPr>
            <a:spLocks noGrp="1" noChangeArrowheads="1"/>
          </p:cNvSpPr>
          <p:nvPr>
            <p:ph type="body" idx="1"/>
          </p:nvPr>
        </p:nvSpPr>
        <p:spPr>
          <a:xfrm>
            <a:off x="468313" y="1071546"/>
            <a:ext cx="8229600" cy="4572032"/>
          </a:xfrm>
        </p:spPr>
        <p:txBody>
          <a:bodyPr/>
          <a:lstStyle/>
          <a:p>
            <a:pPr algn="just">
              <a:buNone/>
            </a:pPr>
            <a:r>
              <a:rPr lang="id-ID" sz="2100" dirty="0" smtClean="0"/>
              <a:t>Untuk menanggulangi kesenjangan sosial ekonomi, pemerintah sesungguhnya telah melakukan sejumlah upaya berikut.</a:t>
            </a:r>
          </a:p>
          <a:p>
            <a:pPr marL="457200" lvl="0" indent="-457200" algn="just">
              <a:buFont typeface="+mj-lt"/>
              <a:buAutoNum type="alphaLcParenR"/>
            </a:pPr>
            <a:r>
              <a:rPr lang="id-ID" sz="2100" dirty="0" smtClean="0"/>
              <a:t>Melaksanakan berbagai program untuk memastikan terpenuhinya kebutuhan warga miskin</a:t>
            </a:r>
          </a:p>
          <a:p>
            <a:pPr marL="457200" lvl="0" indent="-457200" algn="just">
              <a:buFont typeface="+mj-lt"/>
              <a:buAutoNum type="alphaLcParenR"/>
            </a:pPr>
            <a:r>
              <a:rPr lang="id-ID" sz="2100" dirty="0" smtClean="0"/>
              <a:t>Memberdayakan Usaha Mikro, Kecil, Menengah dan Koperasi (UMKMK)</a:t>
            </a:r>
          </a:p>
          <a:p>
            <a:pPr marL="457200" lvl="0" indent="-457200" algn="just">
              <a:buFont typeface="+mj-lt"/>
              <a:buAutoNum type="alphaLcParenR"/>
            </a:pPr>
            <a:r>
              <a:rPr lang="id-ID" sz="2100" dirty="0" smtClean="0"/>
              <a:t>Menerapkan kebijakan yang bertujuan mengikis jarak sosial antar warga</a:t>
            </a:r>
          </a:p>
          <a:p>
            <a:pPr marL="457200" indent="-457200" algn="just">
              <a:buFont typeface="+mj-lt"/>
              <a:buAutoNum type="alphaLcParenR"/>
            </a:pPr>
            <a:r>
              <a:rPr lang="id-ID" sz="2100" dirty="0" smtClean="0"/>
              <a:t>Untuk mengikis jarak sosial (</a:t>
            </a:r>
            <a:r>
              <a:rPr lang="id-ID" sz="2100" i="1" dirty="0" smtClean="0"/>
              <a:t>social distance</a:t>
            </a:r>
            <a:r>
              <a:rPr lang="id-ID" sz="2100" dirty="0" smtClean="0"/>
              <a:t>) antar kelompok-kelompok warga, pemerintah pusat maupun daerah menerapkan berbagai kebijakan dan kegiatan, di antaranya :</a:t>
            </a:r>
          </a:p>
          <a:p>
            <a:pPr lvl="1" algn="just"/>
            <a:r>
              <a:rPr lang="id-ID" sz="2100" dirty="0" smtClean="0"/>
              <a:t>Pelaksanaan pesta rakyat</a:t>
            </a:r>
          </a:p>
          <a:p>
            <a:pPr lvl="1" algn="just"/>
            <a:r>
              <a:rPr lang="id-ID" sz="2100" dirty="0" smtClean="0"/>
              <a:t>Pembangunan taman kota</a:t>
            </a:r>
          </a:p>
          <a:p>
            <a:pPr lvl="1" algn="just"/>
            <a:r>
              <a:rPr lang="id-ID" sz="2100" dirty="0" smtClean="0"/>
              <a:t>Pembangunan rumah sakit tanpa kelas</a:t>
            </a:r>
          </a:p>
          <a:p>
            <a:pPr lvl="1" algn="just"/>
            <a:r>
              <a:rPr lang="id-ID" sz="2100" dirty="0" smtClean="0"/>
              <a:t>Memberantas korupsi</a:t>
            </a:r>
            <a:endParaRPr lang="id-ID" sz="2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428736"/>
            <a:ext cx="8229600" cy="4240211"/>
          </a:xfrm>
        </p:spPr>
        <p:txBody>
          <a:bodyPr/>
          <a:lstStyle/>
          <a:p>
            <a:pPr lvl="0" algn="just">
              <a:buNone/>
            </a:pPr>
            <a:r>
              <a:rPr lang="id-ID" sz="2400" smtClean="0"/>
              <a:t>	Adakah </a:t>
            </a:r>
            <a:r>
              <a:rPr lang="id-ID" sz="2400" dirty="0" smtClean="0"/>
              <a:t>yang bisa dilakukan oleh remaja dan pelajar untuk membantu mengatasi kesenjangan sosial ? Jawabannya tentu saja ada. Awalnya, remaja dan pelajar harus mampu mengembangkan kesadaran bahwa segala yang dimiliki saat ini (uang, harta benda) adalah karunia dari Tuhan Yang Maha Esa dan harus memberi manfaat bagi sesama. Maka, secara individual maupun berkelompok, remaja sepatutnya tergerak berkontribusi nyata di lingkungan sosial sekitarnya.</a:t>
            </a:r>
            <a:endParaRPr lang="id-ID"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DAK BANYAK RSUD TANPA KELAS DI TANAH AIR.mp4">
            <a:hlinkClick r:id="" action="ppaction://media"/>
          </p:cNvPr>
          <p:cNvPicPr>
            <a:picLocks noGrp="1" noRot="1" noChangeAspect="1"/>
          </p:cNvPicPr>
          <p:nvPr>
            <p:ph idx="1"/>
            <a:videoFile r:link="rId1"/>
          </p:nvPr>
        </p:nvPicPr>
        <p:blipFill>
          <a:blip r:embed="rId3"/>
          <a:stretch>
            <a:fillRect/>
          </a:stretch>
        </p:blipFill>
        <p:spPr>
          <a:xfrm>
            <a:off x="898503" y="571480"/>
            <a:ext cx="7388273" cy="55412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081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pPr algn="just"/>
            <a:r>
              <a:rPr lang="id-ID" dirty="0" smtClean="0">
                <a:solidFill>
                  <a:schemeClr val="accent1">
                    <a:lumMod val="25000"/>
                  </a:schemeClr>
                </a:solidFill>
              </a:rPr>
              <a:t>Pertanyaan Uji Pengetahuan</a:t>
            </a:r>
            <a:endParaRPr lang="id-ID" dirty="0">
              <a:solidFill>
                <a:schemeClr val="accent1">
                  <a:lumMod val="25000"/>
                </a:schemeClr>
              </a:solidFill>
            </a:endParaRPr>
          </a:p>
        </p:txBody>
      </p:sp>
      <p:sp>
        <p:nvSpPr>
          <p:cNvPr id="143363" name="Rectangle 3"/>
          <p:cNvSpPr>
            <a:spLocks noGrp="1" noChangeArrowheads="1"/>
          </p:cNvSpPr>
          <p:nvPr>
            <p:ph type="body" idx="1"/>
          </p:nvPr>
        </p:nvSpPr>
        <p:spPr>
          <a:xfrm>
            <a:off x="468313" y="1928802"/>
            <a:ext cx="8229600" cy="4225936"/>
          </a:xfrm>
        </p:spPr>
        <p:txBody>
          <a:bodyPr/>
          <a:lstStyle/>
          <a:p>
            <a:pPr lvl="0" algn="just"/>
            <a:r>
              <a:rPr lang="id-ID" dirty="0" smtClean="0"/>
              <a:t>Apakah yang dimaksud dengan kesenjangan sosial-ekonomi ?</a:t>
            </a:r>
          </a:p>
          <a:p>
            <a:pPr algn="just"/>
            <a:r>
              <a:rPr lang="id-ID" dirty="0" smtClean="0"/>
              <a:t>Jelaskan realitas kesenjangan sosial-ekonomi yang tampak dalam keseharian masyarakat !</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71744"/>
            <a:ext cx="8229600" cy="3582994"/>
          </a:xfrm>
        </p:spPr>
        <p:txBody>
          <a:bodyPr/>
          <a:lstStyle/>
          <a:p>
            <a:pPr algn="ctr">
              <a:buNone/>
            </a:pPr>
            <a:endParaRPr lang="id-ID" dirty="0" smtClean="0"/>
          </a:p>
          <a:p>
            <a:pPr algn="ctr">
              <a:buNone/>
            </a:pPr>
            <a:r>
              <a:rPr lang="id-ID" sz="4400" b="1" dirty="0" smtClean="0">
                <a:solidFill>
                  <a:schemeClr val="accent1">
                    <a:lumMod val="25000"/>
                  </a:schemeClr>
                </a:solidFill>
              </a:rPr>
              <a:t>Salam Sosiologi !</a:t>
            </a:r>
            <a:endParaRPr lang="id-ID" sz="4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5573</TotalTime>
  <Words>109</Words>
  <Application>Microsoft Office PowerPoint</Application>
  <PresentationFormat>On-screen Show (4:3)</PresentationFormat>
  <Paragraphs>19</Paragraphs>
  <Slides>8</Slides>
  <Notes>0</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Diseño predeterminado</vt:lpstr>
      <vt:lpstr>KESENJANGAN SOSIAL-EKONOMI</vt:lpstr>
      <vt:lpstr>Slide 2</vt:lpstr>
      <vt:lpstr>Slide 3</vt:lpstr>
      <vt:lpstr>Upaya Penanggulangan</vt:lpstr>
      <vt:lpstr>Slide 5</vt:lpstr>
      <vt:lpstr>Slide 6</vt:lpstr>
      <vt:lpstr>Pertanyaan Uji Pengetahuan</vt:lpstr>
      <vt:lpstr>Slide 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D3P0K</cp:lastModifiedBy>
  <cp:revision>769</cp:revision>
  <dcterms:created xsi:type="dcterms:W3CDTF">2010-05-23T14:28:12Z</dcterms:created>
  <dcterms:modified xsi:type="dcterms:W3CDTF">2014-05-23T01:38:53Z</dcterms:modified>
</cp:coreProperties>
</file>