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95" r:id="rId4"/>
    <p:sldId id="292" r:id="rId5"/>
    <p:sldId id="296" r:id="rId6"/>
    <p:sldId id="297" r:id="rId7"/>
    <p:sldId id="259" r:id="rId8"/>
    <p:sldId id="258" r:id="rId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281630"/>
            <a:ext cx="7535884" cy="647700"/>
          </a:xfrm>
        </p:spPr>
        <p:txBody>
          <a:bodyPr/>
          <a:lstStyle/>
          <a:p>
            <a:pPr algn="l"/>
            <a:r>
              <a:rPr lang="id-ID" sz="3600" b="1" dirty="0" smtClean="0">
                <a:solidFill>
                  <a:schemeClr val="bg1"/>
                </a:solidFill>
              </a:rPr>
              <a:t>BENTUK KRIMINALITAS DAN UPAYA PENANGGULANGANNYA</a:t>
            </a:r>
            <a:endParaRPr lang="es-ES" sz="36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Bentuk Kriminalitas</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285860"/>
            <a:ext cx="8229600" cy="4572032"/>
          </a:xfrm>
        </p:spPr>
        <p:txBody>
          <a:bodyPr/>
          <a:lstStyle/>
          <a:p>
            <a:pPr algn="just">
              <a:buNone/>
            </a:pPr>
            <a:r>
              <a:rPr lang="id-ID" sz="2200" dirty="0" smtClean="0"/>
              <a:t>Menurut Light, Keller, dan Calhoun terdapat beberapa tipe kriminalitas atau kejahatan. Adapun tipe kejahatan tersebut adalah sebagai berikut.</a:t>
            </a:r>
          </a:p>
          <a:p>
            <a:pPr marL="857250" lvl="1" indent="-457200" algn="just">
              <a:buFont typeface="+mj-lt"/>
              <a:buAutoNum type="alphaLcParenR"/>
            </a:pPr>
            <a:r>
              <a:rPr lang="id-ID" sz="2200" dirty="0" smtClean="0"/>
              <a:t>Kejahatan Tanpa Korban (</a:t>
            </a:r>
            <a:r>
              <a:rPr lang="id-ID" sz="2200" i="1" dirty="0" smtClean="0"/>
              <a:t>Victimless Crimes</a:t>
            </a:r>
            <a:r>
              <a:rPr lang="id-ID" sz="2200" dirty="0" smtClean="0"/>
              <a:t>) </a:t>
            </a:r>
          </a:p>
          <a:p>
            <a:pPr marL="857250" lvl="1" indent="-457200" algn="just">
              <a:buFont typeface="+mj-lt"/>
              <a:buAutoNum type="alphaLcParenR"/>
            </a:pPr>
            <a:r>
              <a:rPr lang="id-ID" sz="2200" dirty="0" smtClean="0"/>
              <a:t>Kejahatan Terorganisasi (</a:t>
            </a:r>
            <a:r>
              <a:rPr lang="id-ID" sz="2200" i="1" dirty="0" smtClean="0"/>
              <a:t>Organized Crimes</a:t>
            </a:r>
            <a:r>
              <a:rPr lang="id-ID" sz="2200" dirty="0" smtClean="0"/>
              <a:t>) </a:t>
            </a:r>
          </a:p>
          <a:p>
            <a:pPr marL="857250" lvl="1" indent="-457200" algn="just">
              <a:buFont typeface="+mj-lt"/>
              <a:buAutoNum type="alphaLcParenR"/>
            </a:pPr>
            <a:r>
              <a:rPr lang="id-ID" sz="2200" dirty="0" smtClean="0"/>
              <a:t>Kejahatan Terorganisasi Transnasional (</a:t>
            </a:r>
            <a:r>
              <a:rPr lang="id-ID" sz="2200" i="1" dirty="0" smtClean="0"/>
              <a:t>Transnational Organized Crimes</a:t>
            </a:r>
            <a:r>
              <a:rPr lang="id-ID" sz="2200" dirty="0" smtClean="0"/>
              <a:t>) </a:t>
            </a:r>
          </a:p>
          <a:p>
            <a:pPr marL="857250" lvl="1" indent="-457200" algn="just">
              <a:buFont typeface="+mj-lt"/>
              <a:buAutoNum type="alphaLcParenR"/>
            </a:pPr>
            <a:r>
              <a:rPr lang="id-ID" sz="2200" dirty="0" smtClean="0"/>
              <a:t>Kejahatan Kerah Putih (</a:t>
            </a:r>
            <a:r>
              <a:rPr lang="id-ID" sz="2200" i="1" dirty="0" smtClean="0"/>
              <a:t>White Collar Crimes</a:t>
            </a:r>
            <a:r>
              <a:rPr lang="id-ID" sz="2200" dirty="0" smtClean="0"/>
              <a:t>) </a:t>
            </a:r>
          </a:p>
          <a:p>
            <a:pPr marL="857250" lvl="1" indent="-457200" algn="just">
              <a:buFont typeface="+mj-lt"/>
              <a:buAutoNum type="alphaLcParenR"/>
            </a:pPr>
            <a:r>
              <a:rPr lang="id-ID" sz="2200" dirty="0" smtClean="0"/>
              <a:t>Kejahatan Perusahaan (</a:t>
            </a:r>
            <a:r>
              <a:rPr lang="id-ID" sz="2200" i="1" dirty="0" smtClean="0"/>
              <a:t>Corporate Crimes</a:t>
            </a:r>
            <a:r>
              <a:rPr lang="id-ID" sz="2200" dirty="0" smtClean="0"/>
              <a:t>) </a:t>
            </a:r>
          </a:p>
          <a:p>
            <a:pPr algn="just">
              <a:buNone/>
            </a:pPr>
            <a:r>
              <a:rPr lang="id-ID" sz="2200" dirty="0" smtClean="0"/>
              <a:t>Selain dari klasifikasi di atas, kejahatan dapat pula dibedakan atas </a:t>
            </a:r>
            <a:r>
              <a:rPr lang="id-ID" sz="2200" i="1" dirty="0" smtClean="0"/>
              <a:t>violent offenses </a:t>
            </a:r>
            <a:r>
              <a:rPr lang="id-ID" sz="2200" dirty="0" smtClean="0"/>
              <a:t>(kejahatan yang disertai tindakan kekerasan terhadap orang lain) dan </a:t>
            </a:r>
            <a:r>
              <a:rPr lang="id-ID" sz="2200" i="1" dirty="0" smtClean="0"/>
              <a:t>property offenses </a:t>
            </a:r>
            <a:r>
              <a:rPr lang="id-ID" sz="2200" dirty="0" smtClean="0"/>
              <a:t>(kejahatan yang menyangkut hak milik).</a:t>
            </a:r>
            <a:endParaRPr lang="id-ID"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14290"/>
            <a:ext cx="8229600" cy="901723"/>
          </a:xfrm>
        </p:spPr>
        <p:txBody>
          <a:bodyPr/>
          <a:lstStyle/>
          <a:p>
            <a:r>
              <a:rPr lang="id-ID" sz="3600" b="1" dirty="0" smtClean="0">
                <a:solidFill>
                  <a:schemeClr val="accent1">
                    <a:lumMod val="25000"/>
                  </a:schemeClr>
                </a:solidFill>
              </a:rPr>
              <a:t>Bentuk Kriminalitas</a:t>
            </a:r>
            <a:endParaRPr lang="id-ID" sz="3600" b="1" dirty="0">
              <a:solidFill>
                <a:schemeClr val="accent1">
                  <a:lumMod val="25000"/>
                </a:schemeClr>
              </a:solidFill>
            </a:endParaRPr>
          </a:p>
        </p:txBody>
      </p:sp>
      <p:sp>
        <p:nvSpPr>
          <p:cNvPr id="143363" name="Rectangle 3"/>
          <p:cNvSpPr>
            <a:spLocks noGrp="1" noChangeArrowheads="1"/>
          </p:cNvSpPr>
          <p:nvPr>
            <p:ph type="body" idx="1"/>
          </p:nvPr>
        </p:nvSpPr>
        <p:spPr>
          <a:xfrm>
            <a:off x="468313" y="1285860"/>
            <a:ext cx="8229600" cy="4572032"/>
          </a:xfrm>
        </p:spPr>
        <p:txBody>
          <a:bodyPr/>
          <a:lstStyle/>
          <a:p>
            <a:pPr algn="just">
              <a:buNone/>
            </a:pPr>
            <a:r>
              <a:rPr lang="id-ID" sz="2000" dirty="0" smtClean="0"/>
              <a:t>Sementara itu, dalam Statistik Kriminal 2013 yang diterbitkan oleh Sub Direktorat Statistik Politik dan Keamanan, Badan Pusat Statistik Republik Indonesia, juga dijabarkan sejumlah bentuk tindak kejahatan, yakni :</a:t>
            </a:r>
          </a:p>
          <a:p>
            <a:pPr marL="914400" lvl="1" indent="-457200">
              <a:buFont typeface="+mj-lt"/>
              <a:buAutoNum type="alphaLcParenR"/>
            </a:pPr>
            <a:r>
              <a:rPr lang="id-ID" sz="2000" dirty="0" smtClean="0"/>
              <a:t>Kejahatan terhadap nyawa.</a:t>
            </a:r>
          </a:p>
          <a:p>
            <a:pPr marL="914400" lvl="1" indent="-457200">
              <a:buFont typeface="+mj-lt"/>
              <a:buAutoNum type="alphaLcParenR"/>
            </a:pPr>
            <a:r>
              <a:rPr lang="id-ID" sz="2000" dirty="0" smtClean="0"/>
              <a:t>Kejahatan terhadap fisik atau badan.</a:t>
            </a:r>
          </a:p>
          <a:p>
            <a:pPr marL="914400" lvl="1" indent="-457200">
              <a:buFont typeface="+mj-lt"/>
              <a:buAutoNum type="alphaLcParenR"/>
            </a:pPr>
            <a:r>
              <a:rPr lang="id-ID" sz="2000" dirty="0" smtClean="0"/>
              <a:t>Kejahatan terhadap kesusilaan.</a:t>
            </a:r>
          </a:p>
          <a:p>
            <a:pPr marL="914400" lvl="1" indent="-457200">
              <a:buFont typeface="+mj-lt"/>
              <a:buAutoNum type="alphaLcParenR"/>
            </a:pPr>
            <a:r>
              <a:rPr lang="id-ID" sz="2000" dirty="0" smtClean="0"/>
              <a:t>Kejahatan terhadap kemerdekaan orang.</a:t>
            </a:r>
          </a:p>
          <a:p>
            <a:pPr marL="914400" lvl="1" indent="-457200">
              <a:buFont typeface="+mj-lt"/>
              <a:buAutoNum type="alphaLcParenR"/>
            </a:pPr>
            <a:r>
              <a:rPr lang="id-ID" sz="2000" dirty="0" smtClean="0"/>
              <a:t>Kejahatan terhadap hak milik/barang dengan penggunaan kekerasan.</a:t>
            </a:r>
          </a:p>
          <a:p>
            <a:pPr marL="914400" lvl="1" indent="-457200">
              <a:buFont typeface="+mj-lt"/>
              <a:buAutoNum type="alphaLcParenR"/>
            </a:pPr>
            <a:r>
              <a:rPr lang="id-ID" sz="2000" dirty="0" smtClean="0"/>
              <a:t>Kejahatan terhadap hak milik/barang.</a:t>
            </a:r>
          </a:p>
          <a:p>
            <a:pPr marL="914400" lvl="1" indent="-457200">
              <a:buFont typeface="+mj-lt"/>
              <a:buAutoNum type="alphaLcParenR"/>
            </a:pPr>
            <a:r>
              <a:rPr lang="id-ID" sz="2000" dirty="0" smtClean="0"/>
              <a:t>Kejahatan terkait narkotika.</a:t>
            </a:r>
          </a:p>
          <a:p>
            <a:pPr marL="914400" lvl="1" indent="-457200">
              <a:buFont typeface="+mj-lt"/>
              <a:buAutoNum type="alphaLcParenR"/>
            </a:pPr>
            <a:r>
              <a:rPr lang="id-ID" sz="2000" dirty="0" smtClean="0"/>
              <a:t>Kejahatan terkait penipuan, penggelapan, dan korupsi.</a:t>
            </a:r>
          </a:p>
          <a:p>
            <a:pPr marL="914400" lvl="1" indent="-457200">
              <a:buFont typeface="+mj-lt"/>
              <a:buAutoNum type="alphaLcParenR"/>
            </a:pPr>
            <a:r>
              <a:rPr lang="id-ID" sz="2000" dirty="0" smtClean="0"/>
              <a:t>Kejahatan terhadap ketertiban umum.</a:t>
            </a:r>
            <a:endParaRPr lang="id-ID"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428736"/>
            <a:ext cx="8229600" cy="4240211"/>
          </a:xfrm>
        </p:spPr>
        <p:txBody>
          <a:bodyPr/>
          <a:lstStyle/>
          <a:p>
            <a:pPr lvl="0" algn="just">
              <a:buNone/>
            </a:pPr>
            <a:r>
              <a:rPr lang="id-ID" sz="2400" dirty="0" smtClean="0"/>
              <a:t>	Seiring </a:t>
            </a:r>
            <a:r>
              <a:rPr lang="id-ID" sz="2400" dirty="0" smtClean="0"/>
              <a:t>perkembangan teknologi, terutama pesatnya pemanfaatan internet, bentuk-bentuk kejahatan baru pun bermunculan. Salah satu di antara bentuk kejahatan baru ini adalah kejahatan dunia maya (</a:t>
            </a:r>
            <a:r>
              <a:rPr lang="id-ID" sz="2400" i="1" dirty="0" smtClean="0"/>
              <a:t>cyber crimes</a:t>
            </a:r>
            <a:r>
              <a:rPr lang="id-ID" sz="2400" dirty="0" smtClean="0"/>
              <a:t>), yakni kejahatan yang dilakukan oleh seseorang maupun kelompok dengan menggunakan sarana komputer dan alat telekomunikasi lainnya. Seseorang yang menguasai dan mampu mengoperasikan komputer seperti operator, pemrogram, atau analis dapat menjadi pelaku </a:t>
            </a:r>
            <a:r>
              <a:rPr lang="id-ID" sz="2400" i="1" dirty="0" smtClean="0"/>
              <a:t>cyber </a:t>
            </a:r>
            <a:r>
              <a:rPr lang="id-ID" sz="2400" i="1" dirty="0" smtClean="0"/>
              <a:t>crime.</a:t>
            </a:r>
            <a:endParaRPr lang="id-ID"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474673"/>
            <a:ext cx="8229600" cy="4240211"/>
          </a:xfrm>
        </p:spPr>
        <p:txBody>
          <a:bodyPr/>
          <a:lstStyle/>
          <a:p>
            <a:pPr algn="just">
              <a:buNone/>
            </a:pPr>
            <a:r>
              <a:rPr lang="id-ID" sz="2300" dirty="0" smtClean="0"/>
              <a:t>Data </a:t>
            </a:r>
            <a:r>
              <a:rPr lang="id-ID" sz="2300" dirty="0" smtClean="0"/>
              <a:t>Biro Pengendalian Operasi, Markas Besar Kepolisian Negara Republik Indonesia, sebagaimana dirangkum oleh Sub Direktorat Statistik Politik dan Keamanan, Badan Pusat Statistik Republik Indonesia, dalam tabel di atas menunjukkan bahwa kejadian kriminalitas di Indonesia selama periode tahun 2010-2012 cenderung berfluktuasi. Jumlah kejadian kejahatan atau </a:t>
            </a:r>
            <a:r>
              <a:rPr lang="id-ID" sz="2300" i="1" dirty="0" smtClean="0"/>
              <a:t>crime total </a:t>
            </a:r>
            <a:r>
              <a:rPr lang="id-ID" sz="2300" dirty="0" smtClean="0"/>
              <a:t>dari sekitar 332.000 kasus (2010) meningkat menjadi sekitar 347.000 kasus (2011). Namun, pada tahun 2012, terjadi penurunan menjadi sekitar 341.000 kasus.</a:t>
            </a:r>
          </a:p>
          <a:p>
            <a:pPr algn="just">
              <a:buNone/>
            </a:pPr>
            <a:r>
              <a:rPr lang="id-ID" sz="2300" dirty="0" smtClean="0"/>
              <a:t>Sebagai </a:t>
            </a:r>
            <a:r>
              <a:rPr lang="id-ID" sz="2300" dirty="0" smtClean="0"/>
              <a:t>pembanding, Sub Direktorat Statistik Politik dan Keamanan, Badan Pusat Statistik Republik Indonesia juga mengutip Data Susenas (Survei Sosial Ekonomi Nasional) yang mencatat bahwa terjadi penurunan jumlah rumah tangga korban kejahatan, dari sekitar 1.830.000 (2010) menjadi 1.380.000 (2012).</a:t>
            </a:r>
            <a:endParaRPr lang="id-ID" sz="23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331929"/>
            <a:ext cx="8229600" cy="4240211"/>
          </a:xfrm>
        </p:spPr>
        <p:txBody>
          <a:bodyPr/>
          <a:lstStyle/>
          <a:p>
            <a:pPr algn="just">
              <a:buNone/>
            </a:pPr>
            <a:r>
              <a:rPr lang="id-ID" sz="2400" dirty="0" smtClean="0"/>
              <a:t>	Menurunnya </a:t>
            </a:r>
            <a:r>
              <a:rPr lang="id-ID" sz="2400" dirty="0" smtClean="0"/>
              <a:t>kejadian kriminalitas, dari tahun ke tahun, diyakini terkait erat dengan keberhasilan Kepolisian Negara Republik Indonesia dan aparat penegak hukum lainnya dalam melakukan pengendalian sosial yang dilakukan dengan menimbulkan rasa takut melalui ancaman sanksi dan kekuasaan.	Apakah hanya aparat penegak hukum saja yang memiliki kewajiban melakukan pengendalian sosial untuk menanggulangi kriminalitas ? Jawabannya tentu saja tidak. Warga masyarakat pun wajib berpartisipasi dalam pencegahan dan penanggulangan kriminalitas.</a:t>
            </a:r>
            <a:endParaRPr lang="id-ID"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smtClean="0"/>
              <a:t>Jelaskan </a:t>
            </a:r>
            <a:r>
              <a:rPr lang="nb-NO" dirty="0" smtClean="0"/>
              <a:t>bentuk-bentuk kriminalitas menurut Light, Keller, dan Calhoun</a:t>
            </a:r>
            <a:r>
              <a:rPr lang="id-ID" dirty="0" smtClean="0"/>
              <a:t> !</a:t>
            </a:r>
          </a:p>
          <a:p>
            <a:pPr marL="514350" indent="-514350" algn="just">
              <a:buFont typeface="+mj-lt"/>
              <a:buAutoNum type="arabicPeriod"/>
            </a:pPr>
            <a:r>
              <a:rPr lang="id-ID" dirty="0" smtClean="0"/>
              <a:t>Apakah yang dimaksud dengan kejahatan dunia maya (</a:t>
            </a:r>
            <a:r>
              <a:rPr lang="id-ID" i="1" dirty="0" smtClean="0"/>
              <a:t>cyber crimes</a:t>
            </a:r>
            <a:r>
              <a:rPr lang="id-ID" dirty="0" smtClean="0"/>
              <a:t>) ?</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5564</TotalTime>
  <Words>336</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Diseño predeterminado</vt:lpstr>
      <vt:lpstr>BENTUK KRIMINALITAS DAN UPAYA PENANGGULANGANNYA</vt:lpstr>
      <vt:lpstr>Bentuk Kriminalitas</vt:lpstr>
      <vt:lpstr>Bentuk Kriminalitas</vt:lpstr>
      <vt:lpstr>Slide 4</vt:lpstr>
      <vt:lpstr>Slide 5</vt:lpstr>
      <vt:lpstr>Slide 6</vt:lpstr>
      <vt:lpstr>Pertanyaan Uji Pengetahuan</vt:lpstr>
      <vt:lpstr>Slide 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windows7</cp:lastModifiedBy>
  <cp:revision>764</cp:revision>
  <dcterms:created xsi:type="dcterms:W3CDTF">2010-05-23T14:28:12Z</dcterms:created>
  <dcterms:modified xsi:type="dcterms:W3CDTF">2014-05-19T14:01:52Z</dcterms:modified>
</cp:coreProperties>
</file>