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91" r:id="rId4"/>
    <p:sldId id="279" r:id="rId5"/>
    <p:sldId id="292" r:id="rId6"/>
    <p:sldId id="280" r:id="rId7"/>
    <p:sldId id="293" r:id="rId8"/>
    <p:sldId id="294" r:id="rId9"/>
    <p:sldId id="259" r:id="rId10"/>
    <p:sldId id="258" r:id="rId11"/>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660066"/>
    <a:srgbClr val="003300"/>
    <a:srgbClr val="A50021"/>
    <a:srgbClr val="3333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323" autoAdjust="0"/>
    <p:restoredTop sz="94652" autoAdjust="0"/>
  </p:normalViewPr>
  <p:slideViewPr>
    <p:cSldViewPr>
      <p:cViewPr varScale="1">
        <p:scale>
          <a:sx n="69" d="100"/>
          <a:sy n="69" d="100"/>
        </p:scale>
        <p:origin x="-13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361EE1-9743-43C3-879F-2B321FEF8359}" type="slidenum">
              <a:rPr lang="es-ES"/>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4CBF4962-5205-40AB-9503-8BFCC5C71C46}" type="slidenum">
              <a:rPr lang="es-ES"/>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F16D9D3D-6469-4C2D-94AC-15C951261F34}" type="slidenum">
              <a:rPr lang="es-ES"/>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5C001143-5B37-4CAB-8121-D2D9B916F9E8}" type="slidenum">
              <a:rPr lang="es-ES"/>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A19C3057-1E68-4070-B2AF-31225C916FCB}" type="slidenum">
              <a:rPr lang="es-ES"/>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85E23F0F-4B9A-41FF-A87D-B321D477DB8A}" type="slidenum">
              <a:rPr lang="es-ES"/>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D4B06A5A-3CA7-4300-9121-3323722E95EA}" type="slidenum">
              <a:rPr lang="es-ES"/>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4BBFDA25-3772-46FA-B1F0-DA730D77F185}" type="slidenum">
              <a:rPr lang="es-ES"/>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9E055D77-9C99-48C1-867B-A82E1647C6A5}" type="slidenum">
              <a:rPr lang="es-ES"/>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5D8B95D2-F59D-4858-AFFE-0D022721F49B}" type="slidenum">
              <a:rPr lang="es-ES"/>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DA71817-9981-49AF-A657-34EEFA781ACC}" type="slidenum">
              <a:rPr lang="es-ES"/>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B3DBD1C-807B-4FA7-8E00-77A45074632B}"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98" name="Rectangle 150"/>
          <p:cNvSpPr>
            <a:spLocks noGrp="1" noChangeArrowheads="1"/>
          </p:cNvSpPr>
          <p:nvPr>
            <p:ph type="ctrTitle"/>
          </p:nvPr>
        </p:nvSpPr>
        <p:spPr>
          <a:xfrm>
            <a:off x="965206" y="5281630"/>
            <a:ext cx="7535884" cy="647700"/>
          </a:xfrm>
        </p:spPr>
        <p:txBody>
          <a:bodyPr/>
          <a:lstStyle/>
          <a:p>
            <a:pPr algn="l"/>
            <a:r>
              <a:rPr lang="id-ID" sz="4000" b="1" dirty="0" smtClean="0">
                <a:solidFill>
                  <a:schemeClr val="bg1"/>
                </a:solidFill>
              </a:rPr>
              <a:t>KRIMINALITAS DAN TEORI PENYEBAB</a:t>
            </a:r>
            <a:endParaRPr lang="es-ES" sz="4000" b="1" dirty="0">
              <a:solidFill>
                <a:schemeClr val="bg1"/>
              </a:solidFill>
            </a:endParaRPr>
          </a:p>
        </p:txBody>
      </p:sp>
      <p:pic>
        <p:nvPicPr>
          <p:cNvPr id="6" name="Picture 1"/>
          <p:cNvPicPr>
            <a:picLocks noChangeAspect="1" noChangeArrowheads="1"/>
          </p:cNvPicPr>
          <p:nvPr/>
        </p:nvPicPr>
        <p:blipFill>
          <a:blip r:embed="rId3"/>
          <a:srcRect/>
          <a:stretch>
            <a:fillRect/>
          </a:stretch>
        </p:blipFill>
        <p:spPr bwMode="auto">
          <a:xfrm>
            <a:off x="7072330" y="214290"/>
            <a:ext cx="1854270" cy="1895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2571744"/>
            <a:ext cx="8229600" cy="3582994"/>
          </a:xfrm>
        </p:spPr>
        <p:txBody>
          <a:bodyPr/>
          <a:lstStyle/>
          <a:p>
            <a:pPr algn="ctr">
              <a:buNone/>
            </a:pPr>
            <a:endParaRPr lang="id-ID" dirty="0" smtClean="0"/>
          </a:p>
          <a:p>
            <a:pPr algn="ctr">
              <a:buNone/>
            </a:pPr>
            <a:r>
              <a:rPr lang="id-ID" sz="4400" b="1" dirty="0" smtClean="0">
                <a:solidFill>
                  <a:schemeClr val="accent1">
                    <a:lumMod val="25000"/>
                  </a:schemeClr>
                </a:solidFill>
              </a:rPr>
              <a:t>Salam Sosiologi !</a:t>
            </a:r>
            <a:endParaRPr lang="id-ID" sz="4400" b="1" dirty="0">
              <a:solidFill>
                <a:schemeClr val="accent1">
                  <a:lumMod val="2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0" y="1428736"/>
            <a:ext cx="8229600" cy="4240211"/>
          </a:xfrm>
        </p:spPr>
        <p:txBody>
          <a:bodyPr/>
          <a:lstStyle/>
          <a:p>
            <a:pPr lvl="0" algn="just">
              <a:buNone/>
            </a:pPr>
            <a:r>
              <a:rPr lang="id-ID" sz="2000" dirty="0" smtClean="0"/>
              <a:t>	</a:t>
            </a:r>
            <a:r>
              <a:rPr lang="id-ID" sz="2800" dirty="0" smtClean="0"/>
              <a:t>Sebagai </a:t>
            </a:r>
            <a:r>
              <a:rPr lang="id-ID" sz="2800" dirty="0" smtClean="0"/>
              <a:t>suatu masalah sosial, kriminalitas atau kejahatan acap terkait dengan kemiskinan. Kondisi serba sulit dan ketidakmampuan memenuhi desakan kebutuhan hidup mungkin saja mendorong sejumlah warga melakukan tindak kejahatan. Namun, tentu masih banyak faktor lain yang dapat pula menjadi penyebab kejahatan.</a:t>
            </a:r>
            <a:endParaRPr lang="id-ID" sz="19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0" y="1428736"/>
            <a:ext cx="8229600" cy="4240211"/>
          </a:xfrm>
        </p:spPr>
        <p:txBody>
          <a:bodyPr/>
          <a:lstStyle/>
          <a:p>
            <a:pPr lvl="0" algn="just">
              <a:buNone/>
            </a:pPr>
            <a:r>
              <a:rPr lang="id-ID" sz="2000" dirty="0" smtClean="0"/>
              <a:t>	</a:t>
            </a:r>
            <a:r>
              <a:rPr lang="en-US" sz="2800" dirty="0" err="1" smtClean="0"/>
              <a:t>Secara</a:t>
            </a:r>
            <a:r>
              <a:rPr lang="en-US" sz="2800" dirty="0" smtClean="0"/>
              <a:t> </a:t>
            </a:r>
            <a:r>
              <a:rPr lang="en-US" sz="2800" dirty="0" err="1" smtClean="0"/>
              <a:t>awam</a:t>
            </a:r>
            <a:r>
              <a:rPr lang="en-US" sz="2800" dirty="0" smtClean="0"/>
              <a:t>, </a:t>
            </a:r>
            <a:r>
              <a:rPr lang="en-US" sz="2800" dirty="0" err="1" smtClean="0"/>
              <a:t>kriminalitas</a:t>
            </a:r>
            <a:r>
              <a:rPr lang="en-US" sz="2800" dirty="0" smtClean="0"/>
              <a:t> </a:t>
            </a:r>
            <a:r>
              <a:rPr lang="en-US" sz="2800" dirty="0" err="1" smtClean="0"/>
              <a:t>atau</a:t>
            </a:r>
            <a:r>
              <a:rPr lang="en-US" sz="2800" dirty="0" smtClean="0"/>
              <a:t> </a:t>
            </a:r>
            <a:r>
              <a:rPr lang="en-US" sz="2800" dirty="0" err="1" smtClean="0"/>
              <a:t>kejahatan</a:t>
            </a:r>
            <a:r>
              <a:rPr lang="en-US" sz="2800" dirty="0" smtClean="0"/>
              <a:t> </a:t>
            </a:r>
            <a:r>
              <a:rPr lang="en-US" sz="2800" dirty="0" err="1" smtClean="0"/>
              <a:t>sering</a:t>
            </a:r>
            <a:r>
              <a:rPr lang="en-US" sz="2800" dirty="0" smtClean="0"/>
              <a:t> </a:t>
            </a:r>
            <a:r>
              <a:rPr lang="en-US" sz="2800" dirty="0" err="1" smtClean="0"/>
              <a:t>dipersamakan</a:t>
            </a:r>
            <a:r>
              <a:rPr lang="en-US" sz="2800" dirty="0" smtClean="0"/>
              <a:t> </a:t>
            </a:r>
            <a:r>
              <a:rPr lang="en-US" sz="2800" dirty="0" err="1" smtClean="0"/>
              <a:t>dengan</a:t>
            </a:r>
            <a:r>
              <a:rPr lang="en-US" sz="2800" dirty="0" smtClean="0"/>
              <a:t> </a:t>
            </a:r>
            <a:r>
              <a:rPr lang="en-US" sz="2800" dirty="0" err="1" smtClean="0"/>
              <a:t>perilaku</a:t>
            </a:r>
            <a:r>
              <a:rPr lang="en-US" sz="2800" dirty="0" smtClean="0"/>
              <a:t> </a:t>
            </a:r>
            <a:r>
              <a:rPr lang="en-US" sz="2800" dirty="0" err="1" smtClean="0"/>
              <a:t>menyimpang</a:t>
            </a:r>
            <a:r>
              <a:rPr lang="en-US" sz="2800" dirty="0" smtClean="0"/>
              <a:t>. Hal </a:t>
            </a:r>
            <a:r>
              <a:rPr lang="en-US" sz="2800" dirty="0" err="1" smtClean="0"/>
              <a:t>ini</a:t>
            </a:r>
            <a:r>
              <a:rPr lang="en-US" sz="2800" dirty="0" smtClean="0"/>
              <a:t> </a:t>
            </a:r>
            <a:r>
              <a:rPr lang="en-US" sz="2800" dirty="0" err="1" smtClean="0"/>
              <a:t>sesungguhnya</a:t>
            </a:r>
            <a:r>
              <a:rPr lang="en-US" sz="2800" dirty="0" smtClean="0"/>
              <a:t> </a:t>
            </a:r>
            <a:r>
              <a:rPr lang="en-US" sz="2800" dirty="0" err="1" smtClean="0"/>
              <a:t>tidak</a:t>
            </a:r>
            <a:r>
              <a:rPr lang="en-US" sz="2800" dirty="0" smtClean="0"/>
              <a:t> </a:t>
            </a:r>
            <a:r>
              <a:rPr lang="en-US" sz="2800" dirty="0" err="1" smtClean="0"/>
              <a:t>tepat</a:t>
            </a:r>
            <a:r>
              <a:rPr lang="en-US" sz="2800" dirty="0" smtClean="0"/>
              <a:t>. </a:t>
            </a:r>
            <a:r>
              <a:rPr lang="en-US" sz="2800" dirty="0" err="1" smtClean="0"/>
              <a:t>Memang</a:t>
            </a:r>
            <a:r>
              <a:rPr lang="en-US" sz="2800" dirty="0" smtClean="0"/>
              <a:t>, </a:t>
            </a:r>
            <a:r>
              <a:rPr lang="en-US" sz="2800" dirty="0" err="1" smtClean="0"/>
              <a:t>kriminalitas</a:t>
            </a:r>
            <a:r>
              <a:rPr lang="en-US" sz="2800" dirty="0" smtClean="0"/>
              <a:t> </a:t>
            </a:r>
            <a:r>
              <a:rPr lang="en-US" sz="2800" dirty="0" err="1" smtClean="0"/>
              <a:t>selalu</a:t>
            </a:r>
            <a:r>
              <a:rPr lang="en-US" sz="2800" dirty="0" smtClean="0"/>
              <a:t> </a:t>
            </a:r>
            <a:r>
              <a:rPr lang="en-US" sz="2800" dirty="0" err="1" smtClean="0"/>
              <a:t>merupakan</a:t>
            </a:r>
            <a:r>
              <a:rPr lang="en-US" sz="2800" dirty="0" smtClean="0"/>
              <a:t> </a:t>
            </a:r>
            <a:r>
              <a:rPr lang="en-US" sz="2800" dirty="0" err="1" smtClean="0"/>
              <a:t>perilaku</a:t>
            </a:r>
            <a:r>
              <a:rPr lang="en-US" sz="2800" dirty="0" smtClean="0"/>
              <a:t> </a:t>
            </a:r>
            <a:r>
              <a:rPr lang="en-US" sz="2800" dirty="0" err="1" smtClean="0"/>
              <a:t>menyimpang</a:t>
            </a:r>
            <a:r>
              <a:rPr lang="en-US" sz="2800" dirty="0" smtClean="0"/>
              <a:t>. </a:t>
            </a:r>
            <a:r>
              <a:rPr lang="en-US" sz="2800" dirty="0" err="1" smtClean="0"/>
              <a:t>Namun</a:t>
            </a:r>
            <a:r>
              <a:rPr lang="en-US" sz="2800" dirty="0" smtClean="0"/>
              <a:t>, </a:t>
            </a:r>
            <a:r>
              <a:rPr lang="en-US" sz="2800" dirty="0" err="1" smtClean="0"/>
              <a:t>perilaku</a:t>
            </a:r>
            <a:r>
              <a:rPr lang="en-US" sz="2800" dirty="0" smtClean="0"/>
              <a:t> </a:t>
            </a:r>
            <a:r>
              <a:rPr lang="en-US" sz="2800" dirty="0" err="1" smtClean="0"/>
              <a:t>menyimpang</a:t>
            </a:r>
            <a:r>
              <a:rPr lang="en-US" sz="2800" dirty="0" smtClean="0"/>
              <a:t> </a:t>
            </a:r>
            <a:r>
              <a:rPr lang="en-US" sz="2800" dirty="0" err="1" smtClean="0"/>
              <a:t>tak</a:t>
            </a:r>
            <a:r>
              <a:rPr lang="en-US" sz="2800" dirty="0" smtClean="0"/>
              <a:t> </a:t>
            </a:r>
            <a:r>
              <a:rPr lang="en-US" sz="2800" dirty="0" err="1" smtClean="0"/>
              <a:t>serta-merta</a:t>
            </a:r>
            <a:r>
              <a:rPr lang="en-US" sz="2800" dirty="0" smtClean="0"/>
              <a:t> </a:t>
            </a:r>
            <a:r>
              <a:rPr lang="en-US" sz="2800" dirty="0" err="1" smtClean="0"/>
              <a:t>tergolong</a:t>
            </a:r>
            <a:r>
              <a:rPr lang="en-US" sz="2800" dirty="0" smtClean="0"/>
              <a:t> </a:t>
            </a:r>
            <a:r>
              <a:rPr lang="en-US" sz="2800" dirty="0" err="1" smtClean="0"/>
              <a:t>kriminalitas</a:t>
            </a:r>
            <a:r>
              <a:rPr lang="en-US" sz="2800" dirty="0" smtClean="0"/>
              <a:t>.</a:t>
            </a:r>
            <a:endParaRPr lang="id-ID" sz="19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3600" b="1" dirty="0" smtClean="0">
                <a:solidFill>
                  <a:schemeClr val="accent1">
                    <a:lumMod val="25000"/>
                  </a:schemeClr>
                </a:solidFill>
              </a:rPr>
              <a:t>Pengertian Kriminalitas</a:t>
            </a:r>
            <a:endParaRPr lang="id-ID" sz="3600" b="1" dirty="0">
              <a:solidFill>
                <a:schemeClr val="accent1">
                  <a:lumMod val="25000"/>
                </a:schemeClr>
              </a:solidFill>
            </a:endParaRPr>
          </a:p>
        </p:txBody>
      </p:sp>
      <p:sp>
        <p:nvSpPr>
          <p:cNvPr id="143363" name="Rectangle 3"/>
          <p:cNvSpPr>
            <a:spLocks noGrp="1" noChangeArrowheads="1"/>
          </p:cNvSpPr>
          <p:nvPr>
            <p:ph type="body" idx="1"/>
          </p:nvPr>
        </p:nvSpPr>
        <p:spPr>
          <a:xfrm>
            <a:off x="468313" y="1785926"/>
            <a:ext cx="8229600" cy="3883021"/>
          </a:xfrm>
        </p:spPr>
        <p:txBody>
          <a:bodyPr/>
          <a:lstStyle/>
          <a:p>
            <a:pPr lvl="0" algn="just"/>
            <a:r>
              <a:rPr lang="id-ID" sz="2400" b="1" i="1" dirty="0" smtClean="0">
                <a:solidFill>
                  <a:schemeClr val="accent1">
                    <a:lumMod val="25000"/>
                  </a:schemeClr>
                </a:solidFill>
              </a:rPr>
              <a:t>Emile Durkheim</a:t>
            </a:r>
            <a:endParaRPr lang="id-ID" sz="2400" b="1" dirty="0" smtClean="0">
              <a:solidFill>
                <a:schemeClr val="accent1">
                  <a:lumMod val="25000"/>
                </a:schemeClr>
              </a:solidFill>
            </a:endParaRPr>
          </a:p>
          <a:p>
            <a:pPr algn="just">
              <a:buNone/>
            </a:pPr>
            <a:r>
              <a:rPr lang="id-ID" sz="2400" dirty="0" smtClean="0"/>
              <a:t>	Kriminalitas </a:t>
            </a:r>
            <a:r>
              <a:rPr lang="id-ID" sz="2400" dirty="0" smtClean="0"/>
              <a:t>atau kejahatan adalah suatu perbuatan yang dianggap sebagai kejahatan, melanggar aturan atau hukum yang berlaku dalam masyarakat, dan mendapat reaksi dari lembaga yang bertugas menegakkan hukum. </a:t>
            </a:r>
          </a:p>
          <a:p>
            <a:pPr lvl="0" algn="just"/>
            <a:r>
              <a:rPr lang="id-ID" sz="2400" b="1" i="1" dirty="0" smtClean="0">
                <a:solidFill>
                  <a:schemeClr val="accent1">
                    <a:lumMod val="25000"/>
                  </a:schemeClr>
                </a:solidFill>
              </a:rPr>
              <a:t>Huge D. Barlow</a:t>
            </a:r>
            <a:endParaRPr lang="id-ID" sz="2400" b="1" dirty="0" smtClean="0">
              <a:solidFill>
                <a:schemeClr val="accent1">
                  <a:lumMod val="25000"/>
                </a:schemeClr>
              </a:solidFill>
            </a:endParaRPr>
          </a:p>
          <a:p>
            <a:pPr algn="just">
              <a:buNone/>
            </a:pPr>
            <a:r>
              <a:rPr lang="id-ID" sz="2400" dirty="0" smtClean="0"/>
              <a:t>	Kriminalitas </a:t>
            </a:r>
            <a:r>
              <a:rPr lang="id-ID" sz="2400" dirty="0" smtClean="0"/>
              <a:t>merupakan tindakan manusia yang melanggar hukum negara.</a:t>
            </a:r>
            <a:endParaRPr lang="id-ID"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3600" b="1" dirty="0" smtClean="0">
                <a:solidFill>
                  <a:schemeClr val="accent1">
                    <a:lumMod val="25000"/>
                  </a:schemeClr>
                </a:solidFill>
              </a:rPr>
              <a:t>Pengertian Kriminalitas</a:t>
            </a:r>
            <a:endParaRPr lang="id-ID" sz="3600" b="1" dirty="0">
              <a:solidFill>
                <a:schemeClr val="accent1">
                  <a:lumMod val="25000"/>
                </a:schemeClr>
              </a:solidFill>
            </a:endParaRPr>
          </a:p>
        </p:txBody>
      </p:sp>
      <p:sp>
        <p:nvSpPr>
          <p:cNvPr id="143363" name="Rectangle 3"/>
          <p:cNvSpPr>
            <a:spLocks noGrp="1" noChangeArrowheads="1"/>
          </p:cNvSpPr>
          <p:nvPr>
            <p:ph type="body" idx="1"/>
          </p:nvPr>
        </p:nvSpPr>
        <p:spPr>
          <a:xfrm>
            <a:off x="468313" y="1785926"/>
            <a:ext cx="8229600" cy="3883021"/>
          </a:xfrm>
        </p:spPr>
        <p:txBody>
          <a:bodyPr/>
          <a:lstStyle/>
          <a:p>
            <a:pPr lvl="0" algn="just"/>
            <a:r>
              <a:rPr lang="id-ID" sz="2400" b="1" i="1" dirty="0" smtClean="0">
                <a:solidFill>
                  <a:schemeClr val="accent1">
                    <a:lumMod val="25000"/>
                  </a:schemeClr>
                </a:solidFill>
              </a:rPr>
              <a:t>Paul W. Tappan</a:t>
            </a:r>
            <a:endParaRPr lang="id-ID" sz="2400" b="1" dirty="0" smtClean="0">
              <a:solidFill>
                <a:schemeClr val="accent1">
                  <a:lumMod val="25000"/>
                </a:schemeClr>
              </a:solidFill>
            </a:endParaRPr>
          </a:p>
          <a:p>
            <a:pPr algn="just">
              <a:buNone/>
            </a:pPr>
            <a:r>
              <a:rPr lang="id-ID" sz="2400" dirty="0" smtClean="0"/>
              <a:t>	Kriminalitas </a:t>
            </a:r>
            <a:r>
              <a:rPr lang="id-ID" sz="2400" dirty="0" smtClean="0"/>
              <a:t>adalah suatu tindakan yang tak bisa dibenarkan atau diterima, dan dinyatakan sebagai pelanggaran hukum atau perbuatan tak patut oleh negara.</a:t>
            </a:r>
          </a:p>
          <a:p>
            <a:pPr lvl="0" algn="just"/>
            <a:r>
              <a:rPr lang="id-ID" sz="2400" b="1" i="1" dirty="0" smtClean="0">
                <a:solidFill>
                  <a:schemeClr val="accent1">
                    <a:lumMod val="25000"/>
                  </a:schemeClr>
                </a:solidFill>
              </a:rPr>
              <a:t>W.A. Bonger</a:t>
            </a:r>
            <a:endParaRPr lang="id-ID" sz="2400" b="1" dirty="0" smtClean="0">
              <a:solidFill>
                <a:schemeClr val="accent1">
                  <a:lumMod val="25000"/>
                </a:schemeClr>
              </a:solidFill>
            </a:endParaRPr>
          </a:p>
          <a:p>
            <a:pPr algn="just">
              <a:buNone/>
            </a:pPr>
            <a:r>
              <a:rPr lang="id-ID" sz="2400" dirty="0" smtClean="0"/>
              <a:t>	Kriminalitas </a:t>
            </a:r>
            <a:r>
              <a:rPr lang="id-ID" sz="2400" dirty="0" smtClean="0"/>
              <a:t>ialah perbuatan anti sosial yang secara sadar mendapat reaksi dari negara berupa pemberian derita (hukuman) karena dianggap sebagai pelanggaran terhadap rumusan-rumusan hukum</a:t>
            </a:r>
            <a:r>
              <a:rPr lang="id-ID" sz="2400" dirty="0" smtClean="0"/>
              <a:t>.</a:t>
            </a:r>
            <a:endParaRPr lang="id-ID"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3600" b="1" dirty="0" smtClean="0">
                <a:solidFill>
                  <a:schemeClr val="accent1">
                    <a:lumMod val="25000"/>
                  </a:schemeClr>
                </a:solidFill>
              </a:rPr>
              <a:t>Teori Biologi Kriminal</a:t>
            </a:r>
            <a:endParaRPr lang="id-ID" sz="3600" b="1" dirty="0">
              <a:solidFill>
                <a:schemeClr val="accent1">
                  <a:lumMod val="25000"/>
                </a:schemeClr>
              </a:solidFill>
            </a:endParaRPr>
          </a:p>
        </p:txBody>
      </p:sp>
      <p:sp>
        <p:nvSpPr>
          <p:cNvPr id="143363" name="Rectangle 3"/>
          <p:cNvSpPr>
            <a:spLocks noGrp="1" noChangeArrowheads="1"/>
          </p:cNvSpPr>
          <p:nvPr>
            <p:ph type="body" idx="1"/>
          </p:nvPr>
        </p:nvSpPr>
        <p:spPr>
          <a:xfrm>
            <a:off x="468313" y="1428736"/>
            <a:ext cx="8229600" cy="4572032"/>
          </a:xfrm>
        </p:spPr>
        <p:txBody>
          <a:bodyPr/>
          <a:lstStyle/>
          <a:p>
            <a:pPr algn="just">
              <a:buNone/>
            </a:pPr>
            <a:r>
              <a:rPr lang="id-ID" sz="2300" dirty="0" smtClean="0"/>
              <a:t>Cesare Lombroso (1835-1909), seorang dokter ahli kedokteran kehakiman, merupakan tokoh penting dalam </a:t>
            </a:r>
            <a:r>
              <a:rPr lang="id-ID" sz="2300" i="1" dirty="0" smtClean="0"/>
              <a:t>teori biologi-kriminal</a:t>
            </a:r>
            <a:r>
              <a:rPr lang="id-ID" sz="2300" dirty="0" smtClean="0"/>
              <a:t>. Pokok-pokok teori ini dituangkan Lombroso pada bukunya </a:t>
            </a:r>
            <a:r>
              <a:rPr lang="id-ID" sz="2300" i="1" dirty="0" smtClean="0"/>
              <a:t>L’uomo Delinquente</a:t>
            </a:r>
            <a:r>
              <a:rPr lang="id-ID" sz="2300" dirty="0" smtClean="0"/>
              <a:t>, yakni :</a:t>
            </a:r>
          </a:p>
          <a:p>
            <a:pPr lvl="1" algn="just"/>
            <a:r>
              <a:rPr lang="id-ID" sz="2300" dirty="0" smtClean="0"/>
              <a:t>penjahat adalah orang yang mempunyai bakat jahat,</a:t>
            </a:r>
          </a:p>
          <a:p>
            <a:pPr lvl="1" algn="just"/>
            <a:r>
              <a:rPr lang="id-ID" sz="2300" dirty="0" smtClean="0"/>
              <a:t>bakat jahat tersebut diperoleh karena kelahiran, yaitu diwariskan dari nenek moyang (</a:t>
            </a:r>
            <a:r>
              <a:rPr lang="id-ID" sz="2300" i="1" dirty="0" smtClean="0"/>
              <a:t>born criminal</a:t>
            </a:r>
            <a:r>
              <a:rPr lang="id-ID" sz="2300" dirty="0" smtClean="0"/>
              <a:t>),</a:t>
            </a:r>
          </a:p>
          <a:p>
            <a:pPr lvl="1" algn="just"/>
            <a:r>
              <a:rPr lang="id-ID" sz="2300" dirty="0" smtClean="0"/>
              <a:t>bakat jahat tersebut dapat dilihat dari ciri biologis tertentu, di antaranya, wajah yang tidak simetris, bibir tebal, hidung pesek, dan sebagainya,</a:t>
            </a:r>
          </a:p>
          <a:p>
            <a:pPr lvl="1" algn="just"/>
            <a:r>
              <a:rPr lang="id-ID" sz="2300" dirty="0" smtClean="0"/>
              <a:t>bakat jahat tersebut tidak dapat diubah atau dipengaruhi.</a:t>
            </a:r>
            <a:endParaRPr lang="id-ID" sz="23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3600" b="1" dirty="0" smtClean="0">
                <a:solidFill>
                  <a:schemeClr val="accent1">
                    <a:lumMod val="25000"/>
                  </a:schemeClr>
                </a:solidFill>
              </a:rPr>
              <a:t>Teori Psikologi Kriminal</a:t>
            </a:r>
            <a:endParaRPr lang="id-ID" sz="3600" b="1" dirty="0">
              <a:solidFill>
                <a:schemeClr val="accent1">
                  <a:lumMod val="25000"/>
                </a:schemeClr>
              </a:solidFill>
            </a:endParaRPr>
          </a:p>
        </p:txBody>
      </p:sp>
      <p:sp>
        <p:nvSpPr>
          <p:cNvPr id="143363" name="Rectangle 3"/>
          <p:cNvSpPr>
            <a:spLocks noGrp="1" noChangeArrowheads="1"/>
          </p:cNvSpPr>
          <p:nvPr>
            <p:ph type="body" idx="1"/>
          </p:nvPr>
        </p:nvSpPr>
        <p:spPr>
          <a:xfrm>
            <a:off x="468313" y="1643050"/>
            <a:ext cx="8229600" cy="4357718"/>
          </a:xfrm>
        </p:spPr>
        <p:txBody>
          <a:bodyPr/>
          <a:lstStyle/>
          <a:p>
            <a:pPr algn="just">
              <a:buNone/>
            </a:pPr>
            <a:r>
              <a:rPr lang="id-ID" sz="2400" dirty="0" smtClean="0"/>
              <a:t>	Yochelson </a:t>
            </a:r>
            <a:r>
              <a:rPr lang="id-ID" sz="2400" dirty="0" smtClean="0"/>
              <a:t>mengemukakan bahwa para penjahat umumnya memiliki pola berpikir abnormal sehingga membuat mereka memutuskan untuk melakukan kejahatan. Psikolog kriminal, Hervey Cleckey, menambahkan betapa para penjahat sering mengalami kekacauan mental (</a:t>
            </a:r>
            <a:r>
              <a:rPr lang="id-ID" sz="2400" i="1" dirty="0" smtClean="0"/>
              <a:t>mental disorder</a:t>
            </a:r>
            <a:r>
              <a:rPr lang="id-ID" sz="2400" dirty="0" smtClean="0"/>
              <a:t>) sehingga tidak menghargai kebenaran, tak tulus, serta tidak merasa malu, hina, atau bersalah atas apa pun yang dilakukannya.</a:t>
            </a:r>
            <a:endParaRPr lang="id-ID" sz="23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3600" b="1" dirty="0" smtClean="0">
                <a:solidFill>
                  <a:schemeClr val="accent1">
                    <a:lumMod val="25000"/>
                  </a:schemeClr>
                </a:solidFill>
              </a:rPr>
              <a:t>Teori Sosiologi Kriminal</a:t>
            </a:r>
            <a:endParaRPr lang="id-ID" sz="3600" b="1" dirty="0">
              <a:solidFill>
                <a:schemeClr val="accent1">
                  <a:lumMod val="25000"/>
                </a:schemeClr>
              </a:solidFill>
            </a:endParaRPr>
          </a:p>
        </p:txBody>
      </p:sp>
      <p:sp>
        <p:nvSpPr>
          <p:cNvPr id="143363" name="Rectangle 3"/>
          <p:cNvSpPr>
            <a:spLocks noGrp="1" noChangeArrowheads="1"/>
          </p:cNvSpPr>
          <p:nvPr>
            <p:ph type="body" idx="1"/>
          </p:nvPr>
        </p:nvSpPr>
        <p:spPr>
          <a:xfrm>
            <a:off x="214282" y="1214422"/>
            <a:ext cx="8643998" cy="4357718"/>
          </a:xfrm>
        </p:spPr>
        <p:txBody>
          <a:bodyPr/>
          <a:lstStyle/>
          <a:p>
            <a:pPr algn="just">
              <a:buNone/>
            </a:pPr>
            <a:r>
              <a:rPr lang="id-ID" sz="1800" dirty="0" smtClean="0"/>
              <a:t>Secara </a:t>
            </a:r>
            <a:r>
              <a:rPr lang="id-ID" sz="1800" dirty="0" smtClean="0"/>
              <a:t>sosiologis, kejahatan merupakan bagian dari perilaku menyimpang. Maka, teori perilaku menyimpang dipandang relevan untuk mengungkap penyebab kejahatan.</a:t>
            </a:r>
          </a:p>
          <a:p>
            <a:pPr lvl="1" algn="just"/>
            <a:r>
              <a:rPr lang="id-ID" sz="1800" b="1" i="1" dirty="0" smtClean="0">
                <a:solidFill>
                  <a:schemeClr val="accent1">
                    <a:lumMod val="25000"/>
                  </a:schemeClr>
                </a:solidFill>
              </a:rPr>
              <a:t>Teori Anomie</a:t>
            </a:r>
            <a:endParaRPr lang="id-ID" sz="1800" b="1" dirty="0" smtClean="0">
              <a:solidFill>
                <a:schemeClr val="accent1">
                  <a:lumMod val="25000"/>
                </a:schemeClr>
              </a:solidFill>
            </a:endParaRPr>
          </a:p>
          <a:p>
            <a:pPr lvl="1" algn="just">
              <a:buNone/>
            </a:pPr>
            <a:r>
              <a:rPr lang="id-ID" sz="1800" dirty="0" smtClean="0"/>
              <a:t>	Asumsinya </a:t>
            </a:r>
            <a:r>
              <a:rPr lang="id-ID" sz="1800" dirty="0" smtClean="0"/>
              <a:t>ialah bahwa individu melakukan perilaku menyimpang karena desakan keterpaksaan. </a:t>
            </a:r>
          </a:p>
          <a:p>
            <a:pPr lvl="1" algn="just"/>
            <a:r>
              <a:rPr lang="en-GB" sz="1800" b="1" i="1" dirty="0" err="1" smtClean="0">
                <a:solidFill>
                  <a:schemeClr val="accent1">
                    <a:lumMod val="25000"/>
                  </a:schemeClr>
                </a:solidFill>
              </a:rPr>
              <a:t>Teori</a:t>
            </a:r>
            <a:r>
              <a:rPr lang="en-GB" sz="1800" b="1" i="1" dirty="0" smtClean="0">
                <a:solidFill>
                  <a:schemeClr val="accent1">
                    <a:lumMod val="25000"/>
                  </a:schemeClr>
                </a:solidFill>
              </a:rPr>
              <a:t> Differential Association</a:t>
            </a:r>
            <a:endParaRPr lang="id-ID" sz="1800" b="1" dirty="0" smtClean="0">
              <a:solidFill>
                <a:schemeClr val="accent1">
                  <a:lumMod val="25000"/>
                </a:schemeClr>
              </a:solidFill>
            </a:endParaRPr>
          </a:p>
          <a:p>
            <a:pPr lvl="1" algn="just">
              <a:buNone/>
            </a:pPr>
            <a:r>
              <a:rPr lang="id-ID" sz="1800" dirty="0" smtClean="0"/>
              <a:t>	Teori </a:t>
            </a:r>
            <a:r>
              <a:rPr lang="id-ID" sz="1800" dirty="0" smtClean="0"/>
              <a:t>ini memandang bahwa penyimpangan bersumber pada </a:t>
            </a:r>
            <a:r>
              <a:rPr lang="id-ID" sz="1800" i="1" dirty="0" smtClean="0"/>
              <a:t>differential association</a:t>
            </a:r>
            <a:r>
              <a:rPr lang="id-ID" sz="1800" dirty="0" smtClean="0"/>
              <a:t> (pergaulan yang berbeda). </a:t>
            </a:r>
          </a:p>
          <a:p>
            <a:pPr lvl="1" algn="just"/>
            <a:r>
              <a:rPr lang="en-GB" sz="1800" b="1" i="1" dirty="0" err="1" smtClean="0">
                <a:solidFill>
                  <a:schemeClr val="accent1">
                    <a:lumMod val="25000"/>
                  </a:schemeClr>
                </a:solidFill>
              </a:rPr>
              <a:t>Teori</a:t>
            </a:r>
            <a:r>
              <a:rPr lang="en-GB" sz="1800" b="1" i="1" dirty="0" smtClean="0">
                <a:solidFill>
                  <a:schemeClr val="accent1">
                    <a:lumMod val="25000"/>
                  </a:schemeClr>
                </a:solidFill>
              </a:rPr>
              <a:t> </a:t>
            </a:r>
            <a:r>
              <a:rPr lang="en-GB" sz="1800" b="1" i="1" dirty="0" err="1" smtClean="0">
                <a:solidFill>
                  <a:schemeClr val="accent1">
                    <a:lumMod val="25000"/>
                  </a:schemeClr>
                </a:solidFill>
              </a:rPr>
              <a:t>Kontrol</a:t>
            </a:r>
            <a:endParaRPr lang="id-ID" sz="1800" b="1" dirty="0" smtClean="0">
              <a:solidFill>
                <a:schemeClr val="accent1">
                  <a:lumMod val="25000"/>
                </a:schemeClr>
              </a:solidFill>
            </a:endParaRPr>
          </a:p>
          <a:p>
            <a:pPr lvl="1" algn="just">
              <a:buNone/>
            </a:pPr>
            <a:r>
              <a:rPr lang="id-ID" sz="1800" dirty="0" smtClean="0"/>
              <a:t>	Ide </a:t>
            </a:r>
            <a:r>
              <a:rPr lang="id-ID" sz="1800" dirty="0" smtClean="0"/>
              <a:t>utama dari teori kontrol ialah bahwa perilaku menyimpang merupakan hasil dari kekosongan atau tidak adanya pengendalian sosial (</a:t>
            </a:r>
            <a:r>
              <a:rPr lang="id-ID" sz="1800" i="1" dirty="0" smtClean="0"/>
              <a:t>social control</a:t>
            </a:r>
            <a:r>
              <a:rPr lang="id-ID" sz="1800" dirty="0" smtClean="0"/>
              <a:t>). </a:t>
            </a:r>
          </a:p>
          <a:p>
            <a:pPr lvl="1" algn="just"/>
            <a:r>
              <a:rPr lang="en-GB" sz="1800" b="1" i="1" dirty="0" err="1" smtClean="0">
                <a:solidFill>
                  <a:schemeClr val="accent1">
                    <a:lumMod val="25000"/>
                  </a:schemeClr>
                </a:solidFill>
              </a:rPr>
              <a:t>Teori</a:t>
            </a:r>
            <a:r>
              <a:rPr lang="en-GB" sz="1800" b="1" i="1" dirty="0" smtClean="0">
                <a:solidFill>
                  <a:schemeClr val="accent1">
                    <a:lumMod val="25000"/>
                  </a:schemeClr>
                </a:solidFill>
              </a:rPr>
              <a:t> </a:t>
            </a:r>
            <a:r>
              <a:rPr lang="en-GB" sz="1800" b="1" i="1" dirty="0" err="1" smtClean="0">
                <a:solidFill>
                  <a:schemeClr val="accent1">
                    <a:lumMod val="25000"/>
                  </a:schemeClr>
                </a:solidFill>
              </a:rPr>
              <a:t>Labeling</a:t>
            </a:r>
            <a:endParaRPr lang="id-ID" sz="1800" b="1" dirty="0" smtClean="0">
              <a:solidFill>
                <a:schemeClr val="accent1">
                  <a:lumMod val="25000"/>
                </a:schemeClr>
              </a:solidFill>
            </a:endParaRPr>
          </a:p>
          <a:p>
            <a:pPr lvl="1" algn="just">
              <a:buNone/>
            </a:pPr>
            <a:r>
              <a:rPr lang="id-ID" sz="1800" dirty="0" smtClean="0"/>
              <a:t>	Menurut </a:t>
            </a:r>
            <a:r>
              <a:rPr lang="id-ID" sz="1800" dirty="0" smtClean="0"/>
              <a:t>teori ini, seseorang menjadi penyimpang karena proses </a:t>
            </a:r>
            <a:r>
              <a:rPr lang="id-ID" sz="1800" i="1" dirty="0" smtClean="0"/>
              <a:t>labeling</a:t>
            </a:r>
            <a:r>
              <a:rPr lang="id-ID" sz="1800" dirty="0" smtClean="0"/>
              <a:t> (pemberian julukan, cap, etiket) negatif yang dilekatkan masyarakat kepadanya. </a:t>
            </a:r>
            <a:endParaRPr lang="id-ID"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6988"/>
            <a:ext cx="8229600" cy="1143001"/>
          </a:xfrm>
        </p:spPr>
        <p:txBody>
          <a:bodyPr/>
          <a:lstStyle/>
          <a:p>
            <a:pPr algn="just"/>
            <a:r>
              <a:rPr lang="id-ID" dirty="0" smtClean="0">
                <a:solidFill>
                  <a:schemeClr val="accent1">
                    <a:lumMod val="25000"/>
                  </a:schemeClr>
                </a:solidFill>
              </a:rPr>
              <a:t>Pertanyaan Uji Pengetahuan</a:t>
            </a:r>
            <a:endParaRPr lang="id-ID" dirty="0">
              <a:solidFill>
                <a:schemeClr val="accent1">
                  <a:lumMod val="25000"/>
                </a:schemeClr>
              </a:solidFill>
            </a:endParaRPr>
          </a:p>
        </p:txBody>
      </p:sp>
      <p:sp>
        <p:nvSpPr>
          <p:cNvPr id="143363" name="Rectangle 3"/>
          <p:cNvSpPr>
            <a:spLocks noGrp="1" noChangeArrowheads="1"/>
          </p:cNvSpPr>
          <p:nvPr>
            <p:ph type="body" idx="1"/>
          </p:nvPr>
        </p:nvSpPr>
        <p:spPr>
          <a:xfrm>
            <a:off x="468313" y="1928802"/>
            <a:ext cx="8229600" cy="4225936"/>
          </a:xfrm>
        </p:spPr>
        <p:txBody>
          <a:bodyPr/>
          <a:lstStyle/>
          <a:p>
            <a:pPr marL="514350" lvl="0" indent="-514350" algn="just">
              <a:buFont typeface="+mj-lt"/>
              <a:buAutoNum type="arabicPeriod"/>
            </a:pPr>
            <a:r>
              <a:rPr lang="id-ID" dirty="0" smtClean="0"/>
              <a:t>Jelaskan pengertian kriminalitas menurut </a:t>
            </a:r>
            <a:r>
              <a:rPr lang="nb-NO" dirty="0" smtClean="0"/>
              <a:t>Huge D. Barlow</a:t>
            </a:r>
            <a:r>
              <a:rPr lang="id-ID" dirty="0" smtClean="0"/>
              <a:t> !</a:t>
            </a:r>
          </a:p>
          <a:p>
            <a:pPr marL="514350" indent="-514350" algn="just">
              <a:buFont typeface="+mj-lt"/>
              <a:buAutoNum type="arabicPeriod"/>
            </a:pPr>
            <a:r>
              <a:rPr lang="id-ID" dirty="0" smtClean="0"/>
              <a:t>Jelaskan asumsi dari </a:t>
            </a:r>
            <a:r>
              <a:rPr lang="nb-NO" dirty="0" smtClean="0"/>
              <a:t>Teori Biologi-Kriminal </a:t>
            </a:r>
            <a:r>
              <a:rPr lang="id-ID" dirty="0" smtClean="0"/>
              <a:t>!</a:t>
            </a:r>
            <a:endParaRPr lang="id-ID"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5550</TotalTime>
  <Words>158</Words>
  <Application>Microsoft Office PowerPoint</Application>
  <PresentationFormat>On-screen Show (4:3)</PresentationFormat>
  <Paragraphs>36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Diseño predeterminado</vt:lpstr>
      <vt:lpstr>KRIMINALITAS DAN TEORI PENYEBAB</vt:lpstr>
      <vt:lpstr>Slide 2</vt:lpstr>
      <vt:lpstr>Slide 3</vt:lpstr>
      <vt:lpstr>Pengertian Kriminalitas</vt:lpstr>
      <vt:lpstr>Pengertian Kriminalitas</vt:lpstr>
      <vt:lpstr>Teori Biologi Kriminal</vt:lpstr>
      <vt:lpstr>Teori Psikologi Kriminal</vt:lpstr>
      <vt:lpstr>Teori Sosiologi Kriminal</vt:lpstr>
      <vt:lpstr>Pertanyaan Uji Pengetahuan</vt:lpstr>
      <vt:lpstr>Slide 10</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windows7</cp:lastModifiedBy>
  <cp:revision>762</cp:revision>
  <dcterms:created xsi:type="dcterms:W3CDTF">2010-05-23T14:28:12Z</dcterms:created>
  <dcterms:modified xsi:type="dcterms:W3CDTF">2014-05-19T13:47:55Z</dcterms:modified>
</cp:coreProperties>
</file>