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79" r:id="rId4"/>
    <p:sldId id="280" r:id="rId5"/>
    <p:sldId id="278" r:id="rId6"/>
    <p:sldId id="281" r:id="rId7"/>
    <p:sldId id="282" r:id="rId8"/>
    <p:sldId id="283" r:id="rId9"/>
    <p:sldId id="286" r:id="rId10"/>
    <p:sldId id="285" r:id="rId11"/>
    <p:sldId id="284" r:id="rId12"/>
    <p:sldId id="287" r:id="rId13"/>
    <p:sldId id="288" r:id="rId14"/>
    <p:sldId id="289" r:id="rId15"/>
    <p:sldId id="290" r:id="rId16"/>
    <p:sldId id="291" r:id="rId17"/>
    <p:sldId id="259" r:id="rId18"/>
    <p:sldId id="258" r:id="rId19"/>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660066"/>
    <a:srgbClr val="003300"/>
    <a:srgbClr val="A50021"/>
    <a:srgbClr val="3333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323" autoAdjust="0"/>
    <p:restoredTop sz="94652" autoAdjust="0"/>
  </p:normalViewPr>
  <p:slideViewPr>
    <p:cSldViewPr>
      <p:cViewPr varScale="1">
        <p:scale>
          <a:sx n="68" d="100"/>
          <a:sy n="68" d="100"/>
        </p:scale>
        <p:origin x="-136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361EE1-9743-43C3-879F-2B321FEF8359}" type="slidenum">
              <a:rPr lang="es-ES"/>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4CBF4962-5205-40AB-9503-8BFCC5C71C46}" type="slidenum">
              <a:rPr lang="es-ES"/>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F16D9D3D-6469-4C2D-94AC-15C951261F34}" type="slidenum">
              <a:rPr lang="es-ES"/>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5C001143-5B37-4CAB-8121-D2D9B916F9E8}" type="slidenum">
              <a:rPr lang="es-ES"/>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A19C3057-1E68-4070-B2AF-31225C916FCB}" type="slidenum">
              <a:rPr lang="es-ES"/>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85E23F0F-4B9A-41FF-A87D-B321D477DB8A}" type="slidenum">
              <a:rPr lang="es-ES"/>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D4B06A5A-3CA7-4300-9121-3323722E95EA}" type="slidenum">
              <a:rPr lang="es-ES"/>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4BBFDA25-3772-46FA-B1F0-DA730D77F185}" type="slidenum">
              <a:rPr lang="es-ES"/>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9E055D77-9C99-48C1-867B-A82E1647C6A5}" type="slidenum">
              <a:rPr lang="es-ES"/>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5D8B95D2-F59D-4858-AFFE-0D022721F49B}" type="slidenum">
              <a:rPr lang="es-ES"/>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DA71817-9981-49AF-A657-34EEFA781ACC}" type="slidenum">
              <a:rPr lang="es-ES"/>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B3DBD1C-807B-4FA7-8E00-77A45074632B}" type="slidenum">
              <a:rPr lang="es-ES"/>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pnpm-mandiri.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komite-kur.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kompensasi.info/"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ideo" Target="file:///D:\FRITZ's%20RPP-SILABUS%20(2013-BUMI%20AKSARA)\Kelas%20XI%20IPS\3-MOVIE%20CLIPS\Indonesiaku%20-%20Belenggu%20Kemiskinan%20Jawa%20Timur.mp4"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pkh.depsos.go.id/"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98" name="Rectangle 150"/>
          <p:cNvSpPr>
            <a:spLocks noGrp="1" noChangeArrowheads="1"/>
          </p:cNvSpPr>
          <p:nvPr>
            <p:ph type="ctrTitle"/>
          </p:nvPr>
        </p:nvSpPr>
        <p:spPr>
          <a:xfrm>
            <a:off x="965206" y="5281630"/>
            <a:ext cx="7535884" cy="647700"/>
          </a:xfrm>
        </p:spPr>
        <p:txBody>
          <a:bodyPr/>
          <a:lstStyle/>
          <a:p>
            <a:pPr algn="l"/>
            <a:r>
              <a:rPr lang="id-ID" sz="4000" b="1" dirty="0" smtClean="0">
                <a:solidFill>
                  <a:schemeClr val="bg1"/>
                </a:solidFill>
              </a:rPr>
              <a:t>BENTUK DAN KONDISI AKTUAL KEMISKINAN</a:t>
            </a:r>
            <a:endParaRPr lang="es-ES" sz="4000" b="1" dirty="0">
              <a:solidFill>
                <a:schemeClr val="bg1"/>
              </a:solidFill>
            </a:endParaRPr>
          </a:p>
        </p:txBody>
      </p:sp>
      <p:pic>
        <p:nvPicPr>
          <p:cNvPr id="6" name="Picture 1"/>
          <p:cNvPicPr>
            <a:picLocks noChangeAspect="1" noChangeArrowheads="1"/>
          </p:cNvPicPr>
          <p:nvPr/>
        </p:nvPicPr>
        <p:blipFill>
          <a:blip r:embed="rId3"/>
          <a:srcRect/>
          <a:stretch>
            <a:fillRect/>
          </a:stretch>
        </p:blipFill>
        <p:spPr bwMode="auto">
          <a:xfrm>
            <a:off x="7072330" y="214290"/>
            <a:ext cx="1854270" cy="1895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2800" b="1" dirty="0" smtClean="0">
                <a:solidFill>
                  <a:schemeClr val="accent1">
                    <a:lumMod val="25000"/>
                  </a:schemeClr>
                </a:solidFill>
              </a:rPr>
              <a:t>Program Jaminan Kesehatan Masyarakat (JAMKESMAS)</a:t>
            </a:r>
            <a:endParaRPr lang="id-ID" sz="2800" b="1" dirty="0">
              <a:solidFill>
                <a:schemeClr val="accent1">
                  <a:lumMod val="25000"/>
                </a:schemeClr>
              </a:solidFill>
            </a:endParaRPr>
          </a:p>
        </p:txBody>
      </p:sp>
      <p:sp>
        <p:nvSpPr>
          <p:cNvPr id="143363" name="Rectangle 3"/>
          <p:cNvSpPr>
            <a:spLocks noGrp="1" noChangeArrowheads="1"/>
          </p:cNvSpPr>
          <p:nvPr>
            <p:ph type="body" idx="1"/>
          </p:nvPr>
        </p:nvSpPr>
        <p:spPr>
          <a:xfrm>
            <a:off x="285720" y="1285860"/>
            <a:ext cx="8229600" cy="4240211"/>
          </a:xfrm>
        </p:spPr>
        <p:txBody>
          <a:bodyPr/>
          <a:lstStyle/>
          <a:p>
            <a:pPr algn="just">
              <a:buNone/>
            </a:pPr>
            <a:endParaRPr lang="id-ID" sz="2400" dirty="0" smtClean="0"/>
          </a:p>
          <a:p>
            <a:pPr algn="just">
              <a:buNone/>
            </a:pPr>
            <a:r>
              <a:rPr lang="id-ID" sz="2400" dirty="0" smtClean="0"/>
              <a:t>	JAMKESMAS adalah program bantuan sosial untuk pelayanan kesehatan bagi masyarakat miskin dan hampir miskin. Tujuan Jamkesmas adalah meningkatkan akses masyarakat miskin dan hampir miskin terhadap pelayanan kesehatan layak. </a:t>
            </a:r>
          </a:p>
          <a:p>
            <a:pPr algn="just">
              <a:buNone/>
            </a:pPr>
            <a:r>
              <a:rPr lang="id-ID" sz="2400" dirty="0" smtClean="0"/>
              <a:t>	Bagi rumah tangga sasaran yang telah memiliki kartu peserta Jamkesmas, bila anggota keluarganya jatuh sakit atau mengalami gangguan kesehatan, dapat mengakses pelayanan kesehatan berjenjang.</a:t>
            </a:r>
            <a:endParaRPr lang="id-ID" sz="21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2800" b="1" dirty="0" smtClean="0">
                <a:solidFill>
                  <a:schemeClr val="accent1">
                    <a:lumMod val="25000"/>
                  </a:schemeClr>
                </a:solidFill>
              </a:rPr>
              <a:t>Program Beras untuk Keluarga Miskin (Raskin)</a:t>
            </a:r>
            <a:endParaRPr lang="id-ID" sz="2800" b="1" dirty="0">
              <a:solidFill>
                <a:schemeClr val="accent1">
                  <a:lumMod val="25000"/>
                </a:schemeClr>
              </a:solidFill>
            </a:endParaRPr>
          </a:p>
        </p:txBody>
      </p:sp>
      <p:sp>
        <p:nvSpPr>
          <p:cNvPr id="143363" name="Rectangle 3"/>
          <p:cNvSpPr>
            <a:spLocks noGrp="1" noChangeArrowheads="1"/>
          </p:cNvSpPr>
          <p:nvPr>
            <p:ph type="body" idx="1"/>
          </p:nvPr>
        </p:nvSpPr>
        <p:spPr>
          <a:xfrm>
            <a:off x="285720" y="1285860"/>
            <a:ext cx="8229600" cy="4240211"/>
          </a:xfrm>
        </p:spPr>
        <p:txBody>
          <a:bodyPr/>
          <a:lstStyle/>
          <a:p>
            <a:pPr algn="just">
              <a:buNone/>
            </a:pPr>
            <a:endParaRPr lang="id-ID" sz="2400" dirty="0" smtClean="0"/>
          </a:p>
          <a:p>
            <a:pPr algn="just">
              <a:buNone/>
            </a:pPr>
            <a:r>
              <a:rPr lang="id-ID" sz="2400" dirty="0" smtClean="0"/>
              <a:t>	Dalam laman resmi Perum Badan Urusan Logistik (</a:t>
            </a:r>
            <a:r>
              <a:rPr lang="id-ID" sz="2400" i="1" dirty="0" smtClean="0"/>
              <a:t>http://www.bulog.co.id</a:t>
            </a:r>
            <a:r>
              <a:rPr lang="id-ID" sz="2400" dirty="0" smtClean="0"/>
              <a:t>), dipaparkan bahwa RASKIN merupakan program subsidi pangan yang diperuntukkan bagi keluarga miskin sebagai upaya dari pemerintah untuk meningkatkan ketahanan pangan dan memberikan perlindungan pada keluarga miskin. Pendistribusian beras ini diharapkan mampu menjangkau RTS, dimana masing-masing akan menerima beras minimal 10 kilogram dan maksimal 20 kilogram tiap bulan dengan harga tebus Rp.  1.600,- tiap kilogram di titik-titik distribusi yang ditetapkan. </a:t>
            </a:r>
          </a:p>
          <a:p>
            <a:pPr algn="just">
              <a:buNone/>
            </a:pPr>
            <a:endParaRPr lang="id-ID" sz="21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2800" b="1" dirty="0" smtClean="0">
                <a:solidFill>
                  <a:schemeClr val="accent1">
                    <a:lumMod val="25000"/>
                  </a:schemeClr>
                </a:solidFill>
              </a:rPr>
              <a:t>Program Nasional Pemberdayaan Masyarakat (PNPM) Mandiri</a:t>
            </a:r>
            <a:endParaRPr lang="id-ID" sz="2800" b="1" dirty="0">
              <a:solidFill>
                <a:schemeClr val="accent1">
                  <a:lumMod val="25000"/>
                </a:schemeClr>
              </a:solidFill>
            </a:endParaRPr>
          </a:p>
        </p:txBody>
      </p:sp>
      <p:sp>
        <p:nvSpPr>
          <p:cNvPr id="143363" name="Rectangle 3"/>
          <p:cNvSpPr>
            <a:spLocks noGrp="1" noChangeArrowheads="1"/>
          </p:cNvSpPr>
          <p:nvPr>
            <p:ph type="body" idx="1"/>
          </p:nvPr>
        </p:nvSpPr>
        <p:spPr>
          <a:xfrm>
            <a:off x="285720" y="1571612"/>
            <a:ext cx="8229600" cy="3954459"/>
          </a:xfrm>
        </p:spPr>
        <p:txBody>
          <a:bodyPr/>
          <a:lstStyle/>
          <a:p>
            <a:pPr algn="just">
              <a:buNone/>
            </a:pPr>
            <a:r>
              <a:rPr lang="id-ID" sz="2400" dirty="0" smtClean="0"/>
              <a:t>	Dalam laman resminya (</a:t>
            </a:r>
            <a:r>
              <a:rPr lang="id-ID" sz="2400" i="1" dirty="0" smtClean="0">
                <a:hlinkClick r:id="rId2"/>
              </a:rPr>
              <a:t>http://www.pnpm-mandiri.org</a:t>
            </a:r>
            <a:r>
              <a:rPr lang="id-ID" sz="2400" dirty="0" smtClean="0"/>
              <a:t>), dijabarkan bahwa PNPM Mandiri adalah program nasional dalam wujud kerangka kebijakan sebagai dasar dan acuan pelaksanaan program-program penanggulangan kemiskinan berbasis pemberdayaan masyarakat. PNPM Mandiri dilaksanakan melalui </a:t>
            </a:r>
            <a:r>
              <a:rPr lang="nb-NO" sz="2400" dirty="0" smtClean="0"/>
              <a:t>:</a:t>
            </a:r>
            <a:endParaRPr lang="id-ID" sz="2400" dirty="0" smtClean="0"/>
          </a:p>
          <a:p>
            <a:pPr lvl="1" algn="just"/>
            <a:r>
              <a:rPr lang="nb-NO" sz="2400" dirty="0" smtClean="0"/>
              <a:t>Pengembangan </a:t>
            </a:r>
            <a:r>
              <a:rPr lang="id-ID" sz="2400" dirty="0" smtClean="0"/>
              <a:t>m</a:t>
            </a:r>
            <a:r>
              <a:rPr lang="nb-NO" sz="2400" dirty="0" smtClean="0"/>
              <a:t>asyarakat</a:t>
            </a:r>
            <a:endParaRPr lang="id-ID" sz="2400" dirty="0" smtClean="0"/>
          </a:p>
          <a:p>
            <a:pPr lvl="1" algn="just"/>
            <a:r>
              <a:rPr lang="nb-NO" sz="2400" dirty="0" smtClean="0"/>
              <a:t>Bantuan langsung masyarakat</a:t>
            </a:r>
            <a:endParaRPr lang="id-ID" sz="2400" dirty="0" smtClean="0"/>
          </a:p>
          <a:p>
            <a:pPr lvl="1" algn="just"/>
            <a:r>
              <a:rPr lang="nb-NO" sz="2400" dirty="0" smtClean="0"/>
              <a:t>Peningkatan kapasitas pemerintahan dan pelaku lokal</a:t>
            </a:r>
            <a:endParaRPr lang="id-ID" sz="2400" dirty="0" smtClean="0"/>
          </a:p>
          <a:p>
            <a:pPr lvl="1" algn="just"/>
            <a:r>
              <a:rPr lang="nb-NO" sz="2400" dirty="0" smtClean="0"/>
              <a:t>Bantuan pengelolaan dan pengembangan program</a:t>
            </a:r>
            <a:r>
              <a:rPr lang="id-ID" sz="2400" dirty="0" smtClean="0"/>
              <a:t> </a:t>
            </a:r>
          </a:p>
          <a:p>
            <a:pPr algn="just">
              <a:buNone/>
            </a:pPr>
            <a:endParaRPr lang="id-ID" sz="21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2800" b="1" dirty="0" smtClean="0">
                <a:solidFill>
                  <a:schemeClr val="accent1">
                    <a:lumMod val="25000"/>
                  </a:schemeClr>
                </a:solidFill>
              </a:rPr>
              <a:t>Program Kredit Usaha Rakyat (KUR)</a:t>
            </a:r>
            <a:endParaRPr lang="id-ID" sz="2800" b="1" dirty="0">
              <a:solidFill>
                <a:schemeClr val="accent1">
                  <a:lumMod val="25000"/>
                </a:schemeClr>
              </a:solidFill>
            </a:endParaRPr>
          </a:p>
        </p:txBody>
      </p:sp>
      <p:sp>
        <p:nvSpPr>
          <p:cNvPr id="143363" name="Rectangle 3"/>
          <p:cNvSpPr>
            <a:spLocks noGrp="1" noChangeArrowheads="1"/>
          </p:cNvSpPr>
          <p:nvPr>
            <p:ph type="body" idx="1"/>
          </p:nvPr>
        </p:nvSpPr>
        <p:spPr>
          <a:xfrm>
            <a:off x="285720" y="1500174"/>
            <a:ext cx="8229600" cy="4025897"/>
          </a:xfrm>
        </p:spPr>
        <p:txBody>
          <a:bodyPr/>
          <a:lstStyle/>
          <a:p>
            <a:pPr algn="just">
              <a:buNone/>
            </a:pPr>
            <a:endParaRPr lang="id-ID" sz="2400" dirty="0" smtClean="0"/>
          </a:p>
          <a:p>
            <a:pPr algn="just">
              <a:buNone/>
            </a:pPr>
            <a:r>
              <a:rPr lang="id-ID" sz="2400" dirty="0" smtClean="0"/>
              <a:t>	Dalam laman resminya (</a:t>
            </a:r>
            <a:r>
              <a:rPr lang="id-ID" sz="2400" i="1" u="sng" dirty="0" smtClean="0">
                <a:hlinkClick r:id="rId2"/>
              </a:rPr>
              <a:t>http://komite-kur.com</a:t>
            </a:r>
            <a:r>
              <a:rPr lang="id-ID" sz="2400" dirty="0" smtClean="0"/>
              <a:t>), dipaparkan bahwa Program Kredit Usaha Rakyat merupakan kebijakan dari pemerintah untuk mendukung pemberdayaan Usaha Mikro, Kecil, Menengah dan Koperasi (UMKMK) serta penanggulangan kemiskinan melalui dukungan permodalan demi menunjang kegiatan ekonomi produktif masyarakat yang mampu menciptakan lapangan kerja.</a:t>
            </a:r>
          </a:p>
          <a:p>
            <a:pPr algn="just">
              <a:buNone/>
            </a:pPr>
            <a:endParaRPr lang="id-ID" sz="21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2800" b="1" dirty="0" smtClean="0">
                <a:solidFill>
                  <a:schemeClr val="accent1">
                    <a:lumMod val="25000"/>
                  </a:schemeClr>
                </a:solidFill>
              </a:rPr>
              <a:t>Program Kartu Perlindungan Sosial</a:t>
            </a:r>
            <a:endParaRPr lang="id-ID" sz="2800" b="1" dirty="0">
              <a:solidFill>
                <a:schemeClr val="accent1">
                  <a:lumMod val="25000"/>
                </a:schemeClr>
              </a:solidFill>
            </a:endParaRPr>
          </a:p>
        </p:txBody>
      </p:sp>
      <p:sp>
        <p:nvSpPr>
          <p:cNvPr id="143363" name="Rectangle 3"/>
          <p:cNvSpPr>
            <a:spLocks noGrp="1" noChangeArrowheads="1"/>
          </p:cNvSpPr>
          <p:nvPr>
            <p:ph type="body" idx="1"/>
          </p:nvPr>
        </p:nvSpPr>
        <p:spPr>
          <a:xfrm>
            <a:off x="285720" y="1500174"/>
            <a:ext cx="8229600" cy="4025897"/>
          </a:xfrm>
        </p:spPr>
        <p:txBody>
          <a:bodyPr/>
          <a:lstStyle/>
          <a:p>
            <a:pPr algn="just">
              <a:buNone/>
            </a:pPr>
            <a:endParaRPr lang="id-ID" sz="2400" dirty="0" smtClean="0"/>
          </a:p>
          <a:p>
            <a:pPr algn="just">
              <a:buNone/>
            </a:pPr>
            <a:r>
              <a:rPr lang="id-ID" sz="2400" dirty="0" smtClean="0"/>
              <a:t>	Dalam laman resminya (</a:t>
            </a:r>
            <a:r>
              <a:rPr lang="id-ID" sz="2400" i="1" u="sng" dirty="0" smtClean="0">
                <a:hlinkClick r:id="rId2"/>
              </a:rPr>
              <a:t>http://www.kompensasi.info</a:t>
            </a:r>
            <a:r>
              <a:rPr lang="id-ID" sz="2400" dirty="0" smtClean="0"/>
              <a:t>), dijelaskan bahwa Kartu Perlindungan Sosial (KPS) diterbitkan oleh pemerintah  demi memastikan agar rumah tangga miskin dan rentan dapat menerima manfaat dari semua program perlindungan sosial yang berhak diterimanya sehingga membantu upaya mengentaskan diri dari kemiskinan.</a:t>
            </a:r>
          </a:p>
          <a:p>
            <a:pPr algn="just">
              <a:buNone/>
            </a:pPr>
            <a:endParaRPr lang="id-ID" sz="21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285720" y="642918"/>
            <a:ext cx="8229600" cy="4883153"/>
          </a:xfrm>
        </p:spPr>
        <p:txBody>
          <a:bodyPr/>
          <a:lstStyle/>
          <a:p>
            <a:pPr algn="just">
              <a:buNone/>
            </a:pPr>
            <a:r>
              <a:rPr lang="id-ID" sz="2400" dirty="0" smtClean="0"/>
              <a:t> 	Dalam pelaksanaannya, program penanggulangan kemiskinan dan percepatannya tentu masih memiliki banyak kelemahan yang perlu dibenahi. Salah satunya adalah masih kurangnya upaya nyata untuk mengikis budaya malas, tergantung, enggan mengambil resiko, acuh tak acuh, dan pasrah, yang acap menghambat pemberdayaan masyarakat menuju pengentasan kemiskinan. Untuk mengikis hambatan budaya tadi, sejatinya dapat dilakukan sejak dini melalui sosialisasi kewirausahaan pada lembaga pendidikan formal. Materi pendidikan kewirausahaan, antara lain, telah diintegrasikan dalam mata pelajaran Prakarya dan Kewirausahaan dan dapat pula disisipkan pada mata pelajaran lain, muatan lokal, atau pun kegiatan ekstrakurikuler. </a:t>
            </a:r>
          </a:p>
          <a:p>
            <a:pPr algn="just">
              <a:buNone/>
            </a:pPr>
            <a:endParaRPr lang="id-ID" sz="21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ndonesiaku - Belenggu Kemiskinan Jawa Timur.mp4">
            <a:hlinkClick r:id="" action="ppaction://media"/>
          </p:cNvPr>
          <p:cNvPicPr>
            <a:picLocks noGrp="1" noRot="1" noChangeAspect="1"/>
          </p:cNvPicPr>
          <p:nvPr>
            <p:ph idx="1"/>
            <a:videoFile r:link="rId1"/>
          </p:nvPr>
        </p:nvPicPr>
        <p:blipFill>
          <a:blip r:embed="rId3"/>
          <a:stretch>
            <a:fillRect/>
          </a:stretch>
        </p:blipFill>
        <p:spPr>
          <a:xfrm>
            <a:off x="682073" y="500042"/>
            <a:ext cx="7747579" cy="581068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152662"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6988"/>
            <a:ext cx="8229600" cy="1143001"/>
          </a:xfrm>
        </p:spPr>
        <p:txBody>
          <a:bodyPr/>
          <a:lstStyle/>
          <a:p>
            <a:pPr algn="just"/>
            <a:r>
              <a:rPr lang="id-ID" dirty="0" smtClean="0">
                <a:solidFill>
                  <a:schemeClr val="accent1">
                    <a:lumMod val="25000"/>
                  </a:schemeClr>
                </a:solidFill>
              </a:rPr>
              <a:t>Pertanyaan Uji Pengetahuan</a:t>
            </a:r>
            <a:endParaRPr lang="id-ID" dirty="0">
              <a:solidFill>
                <a:schemeClr val="accent1">
                  <a:lumMod val="25000"/>
                </a:schemeClr>
              </a:solidFill>
            </a:endParaRPr>
          </a:p>
        </p:txBody>
      </p:sp>
      <p:sp>
        <p:nvSpPr>
          <p:cNvPr id="143363" name="Rectangle 3"/>
          <p:cNvSpPr>
            <a:spLocks noGrp="1" noChangeArrowheads="1"/>
          </p:cNvSpPr>
          <p:nvPr>
            <p:ph type="body" idx="1"/>
          </p:nvPr>
        </p:nvSpPr>
        <p:spPr>
          <a:xfrm>
            <a:off x="468313" y="1928802"/>
            <a:ext cx="8229600" cy="4225936"/>
          </a:xfrm>
        </p:spPr>
        <p:txBody>
          <a:bodyPr/>
          <a:lstStyle/>
          <a:p>
            <a:pPr marL="514350" lvl="0" indent="-514350" algn="just">
              <a:buFont typeface="+mj-lt"/>
              <a:buAutoNum type="arabicPeriod"/>
            </a:pPr>
            <a:r>
              <a:rPr lang="id-ID" dirty="0" smtClean="0"/>
              <a:t>Apakah yang dimaksud dengan kemiskinan alamiah ?</a:t>
            </a:r>
          </a:p>
          <a:p>
            <a:pPr marL="514350" lvl="0" indent="-514350" algn="just">
              <a:buFont typeface="+mj-lt"/>
              <a:buAutoNum type="arabicPeriod"/>
            </a:pPr>
            <a:r>
              <a:rPr lang="id-ID" dirty="0" smtClean="0"/>
              <a:t>Apakah yang dimaksud dengan kemiskinan struktural ?</a:t>
            </a:r>
          </a:p>
          <a:p>
            <a:pPr marL="514350" indent="-514350" algn="just">
              <a:buFont typeface="+mj-lt"/>
              <a:buAutoNum type="arabicPeriod"/>
            </a:pPr>
            <a:r>
              <a:rPr lang="id-ID" dirty="0" smtClean="0"/>
              <a:t>Jelaskan mengenai Program Keluarga Harapan !</a:t>
            </a:r>
            <a:endParaRPr lang="id-ID"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68313" y="2571744"/>
            <a:ext cx="8229600" cy="3582994"/>
          </a:xfrm>
        </p:spPr>
        <p:txBody>
          <a:bodyPr/>
          <a:lstStyle/>
          <a:p>
            <a:pPr algn="ctr">
              <a:buNone/>
            </a:pPr>
            <a:endParaRPr lang="id-ID" dirty="0" smtClean="0"/>
          </a:p>
          <a:p>
            <a:pPr algn="ctr">
              <a:buNone/>
            </a:pPr>
            <a:r>
              <a:rPr lang="id-ID" sz="4400" b="1" dirty="0" smtClean="0">
                <a:solidFill>
                  <a:schemeClr val="accent1">
                    <a:lumMod val="25000"/>
                  </a:schemeClr>
                </a:solidFill>
              </a:rPr>
              <a:t>Salam Sosiologi !</a:t>
            </a:r>
            <a:endParaRPr lang="id-ID" sz="4400" b="1" dirty="0">
              <a:solidFill>
                <a:schemeClr val="accent1">
                  <a:lumMod val="2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2800" b="1" dirty="0" smtClean="0">
                <a:solidFill>
                  <a:schemeClr val="accent1">
                    <a:lumMod val="25000"/>
                  </a:schemeClr>
                </a:solidFill>
              </a:rPr>
              <a:t>Bentuk Kemiskinan berdasarkan Dimensinya</a:t>
            </a:r>
            <a:endParaRPr lang="id-ID" sz="2800" b="1" dirty="0">
              <a:solidFill>
                <a:schemeClr val="accent1">
                  <a:lumMod val="25000"/>
                </a:schemeClr>
              </a:solidFill>
            </a:endParaRPr>
          </a:p>
        </p:txBody>
      </p:sp>
      <p:sp>
        <p:nvSpPr>
          <p:cNvPr id="143363" name="Rectangle 3"/>
          <p:cNvSpPr>
            <a:spLocks noGrp="1" noChangeArrowheads="1"/>
          </p:cNvSpPr>
          <p:nvPr>
            <p:ph type="body" idx="1"/>
          </p:nvPr>
        </p:nvSpPr>
        <p:spPr>
          <a:xfrm>
            <a:off x="468313" y="1285860"/>
            <a:ext cx="8229600" cy="4383087"/>
          </a:xfrm>
        </p:spPr>
        <p:txBody>
          <a:bodyPr/>
          <a:lstStyle/>
          <a:p>
            <a:pPr lvl="0" algn="just"/>
            <a:r>
              <a:rPr lang="id-ID" sz="1900" b="1" i="1" dirty="0" smtClean="0">
                <a:solidFill>
                  <a:schemeClr val="accent1">
                    <a:lumMod val="25000"/>
                  </a:schemeClr>
                </a:solidFill>
              </a:rPr>
              <a:t>Kemiskinan akibat globalisasi</a:t>
            </a:r>
          </a:p>
          <a:p>
            <a:pPr algn="just">
              <a:buNone/>
            </a:pPr>
            <a:r>
              <a:rPr lang="id-ID" sz="1900" dirty="0" smtClean="0"/>
              <a:t>	Globalisasi yang bercirikan persaingan bebas akan menghasilkan kelompok pemenang dan kelompok yang mengalami kekalahan. Kelompok kalah inilah yang seringkali terpinggirkan hingga terjerat kemiskinan.</a:t>
            </a:r>
          </a:p>
          <a:p>
            <a:pPr lvl="0" algn="just"/>
            <a:r>
              <a:rPr lang="id-ID" sz="1900" b="1" i="1" dirty="0" smtClean="0">
                <a:solidFill>
                  <a:schemeClr val="accent1">
                    <a:lumMod val="25000"/>
                  </a:schemeClr>
                </a:solidFill>
              </a:rPr>
              <a:t>Kemiskinan terkait pembangunan</a:t>
            </a:r>
          </a:p>
          <a:p>
            <a:pPr algn="just">
              <a:buNone/>
            </a:pPr>
            <a:r>
              <a:rPr lang="id-ID" sz="1900" dirty="0" smtClean="0"/>
              <a:t>	Kemiskinan dapat terjadi akibat belum meratanya pembangunan di sejumlah daerah (terutama yang jauh dari pusat pemerintahan).</a:t>
            </a:r>
          </a:p>
          <a:p>
            <a:pPr lvl="0" algn="just"/>
            <a:r>
              <a:rPr lang="id-ID" sz="1900" b="1" i="1" dirty="0" smtClean="0">
                <a:solidFill>
                  <a:schemeClr val="accent1">
                    <a:lumMod val="25000"/>
                  </a:schemeClr>
                </a:solidFill>
              </a:rPr>
              <a:t>Kemiskinan sosial</a:t>
            </a:r>
          </a:p>
          <a:p>
            <a:pPr algn="just">
              <a:buNone/>
            </a:pPr>
            <a:r>
              <a:rPr lang="id-ID" sz="1900" dirty="0" smtClean="0"/>
              <a:t>	Kemiskinan sosial mengacu pada kemiskinan yang dialami oleh perempuan, anak, dan kelompok minoritas akibat diskriminasi dalam masyarakat.</a:t>
            </a:r>
          </a:p>
          <a:p>
            <a:pPr lvl="0" algn="just"/>
            <a:r>
              <a:rPr lang="id-ID" sz="1900" b="1" i="1" dirty="0" smtClean="0">
                <a:solidFill>
                  <a:schemeClr val="accent1">
                    <a:lumMod val="25000"/>
                  </a:schemeClr>
                </a:solidFill>
              </a:rPr>
              <a:t>Kemiskinan konsekuensial</a:t>
            </a:r>
          </a:p>
          <a:p>
            <a:pPr algn="just">
              <a:buNone/>
            </a:pPr>
            <a:r>
              <a:rPr lang="id-ID" sz="1900" dirty="0" smtClean="0"/>
              <a:t>	Kemiskinan konsekuensial merupakan dampak dari konflik, bencana alam, kerusakan lingkungan, atau pun ledakan populasi.</a:t>
            </a:r>
            <a:endParaRPr lang="id-ID" sz="19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2800" b="1" dirty="0" smtClean="0">
                <a:solidFill>
                  <a:schemeClr val="accent1">
                    <a:lumMod val="25000"/>
                  </a:schemeClr>
                </a:solidFill>
              </a:rPr>
              <a:t>Bentuk Kemiskinan berdasarkan Jumlah Penyandangnya</a:t>
            </a:r>
            <a:endParaRPr lang="id-ID" sz="2800" b="1" dirty="0">
              <a:solidFill>
                <a:schemeClr val="accent1">
                  <a:lumMod val="25000"/>
                </a:schemeClr>
              </a:solidFill>
            </a:endParaRPr>
          </a:p>
        </p:txBody>
      </p:sp>
      <p:sp>
        <p:nvSpPr>
          <p:cNvPr id="143363" name="Rectangle 3"/>
          <p:cNvSpPr>
            <a:spLocks noGrp="1" noChangeArrowheads="1"/>
          </p:cNvSpPr>
          <p:nvPr>
            <p:ph type="body" idx="1"/>
          </p:nvPr>
        </p:nvSpPr>
        <p:spPr>
          <a:xfrm>
            <a:off x="468313" y="1785926"/>
            <a:ext cx="8229600" cy="3883021"/>
          </a:xfrm>
        </p:spPr>
        <p:txBody>
          <a:bodyPr/>
          <a:lstStyle/>
          <a:p>
            <a:pPr lvl="0" algn="just"/>
            <a:r>
              <a:rPr lang="id-ID" sz="2300" b="1" i="1" dirty="0" smtClean="0">
                <a:solidFill>
                  <a:schemeClr val="accent1">
                    <a:lumMod val="25000"/>
                  </a:schemeClr>
                </a:solidFill>
              </a:rPr>
              <a:t>Kemiskinan massa</a:t>
            </a:r>
            <a:endParaRPr lang="id-ID" sz="2300" b="1" dirty="0" smtClean="0">
              <a:solidFill>
                <a:schemeClr val="accent1">
                  <a:lumMod val="25000"/>
                </a:schemeClr>
              </a:solidFill>
            </a:endParaRPr>
          </a:p>
          <a:p>
            <a:pPr algn="just">
              <a:buNone/>
            </a:pPr>
            <a:r>
              <a:rPr lang="id-ID" sz="2300" dirty="0" smtClean="0"/>
              <a:t>	Ialah kemiskinan yang dialami secara massal oleh penduduk dalam suatu wilayah atau kawasan tertentu. </a:t>
            </a:r>
          </a:p>
          <a:p>
            <a:pPr lvl="0" algn="just"/>
            <a:r>
              <a:rPr lang="id-ID" sz="2300" b="1" i="1" dirty="0" smtClean="0">
                <a:solidFill>
                  <a:schemeClr val="accent1">
                    <a:lumMod val="25000"/>
                  </a:schemeClr>
                </a:solidFill>
              </a:rPr>
              <a:t>Kemiskinan non massa</a:t>
            </a:r>
            <a:endParaRPr lang="id-ID" sz="2300" b="1" dirty="0" smtClean="0">
              <a:solidFill>
                <a:schemeClr val="accent1">
                  <a:lumMod val="25000"/>
                </a:schemeClr>
              </a:solidFill>
            </a:endParaRPr>
          </a:p>
          <a:p>
            <a:pPr algn="just">
              <a:buNone/>
            </a:pPr>
            <a:r>
              <a:rPr lang="id-ID" sz="2300" dirty="0" smtClean="0"/>
              <a:t>	Adalah kemiskinan yang dihadapi oleh segelintir warga saja.</a:t>
            </a:r>
            <a:endParaRPr lang="id-ID" sz="23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2800" b="1" dirty="0" smtClean="0">
                <a:solidFill>
                  <a:schemeClr val="accent1">
                    <a:lumMod val="25000"/>
                  </a:schemeClr>
                </a:solidFill>
              </a:rPr>
              <a:t>Bentuk Kemiskinan berdasarkan Penyebabnya</a:t>
            </a:r>
            <a:endParaRPr lang="id-ID" sz="2800" b="1" dirty="0">
              <a:solidFill>
                <a:schemeClr val="accent1">
                  <a:lumMod val="25000"/>
                </a:schemeClr>
              </a:solidFill>
            </a:endParaRPr>
          </a:p>
        </p:txBody>
      </p:sp>
      <p:sp>
        <p:nvSpPr>
          <p:cNvPr id="143363" name="Rectangle 3"/>
          <p:cNvSpPr>
            <a:spLocks noGrp="1" noChangeArrowheads="1"/>
          </p:cNvSpPr>
          <p:nvPr>
            <p:ph type="body" idx="1"/>
          </p:nvPr>
        </p:nvSpPr>
        <p:spPr>
          <a:xfrm>
            <a:off x="468313" y="1428736"/>
            <a:ext cx="8229600" cy="4240211"/>
          </a:xfrm>
        </p:spPr>
        <p:txBody>
          <a:bodyPr/>
          <a:lstStyle/>
          <a:p>
            <a:pPr lvl="0" algn="just"/>
            <a:r>
              <a:rPr lang="id-ID" sz="2400" b="1" i="1" dirty="0" smtClean="0">
                <a:solidFill>
                  <a:schemeClr val="accent1">
                    <a:lumMod val="25000"/>
                  </a:schemeClr>
                </a:solidFill>
              </a:rPr>
              <a:t>Kemiskinan Alamiah</a:t>
            </a:r>
          </a:p>
          <a:p>
            <a:pPr algn="just">
              <a:buNone/>
            </a:pPr>
            <a:r>
              <a:rPr lang="id-ID" sz="2400" dirty="0" smtClean="0"/>
              <a:t>	Kemiskinan alamiah disebabkan oleh daya dukung lingkungan yang tidak memadai untuk menopang kehidupan manusia selayaknya. </a:t>
            </a:r>
          </a:p>
          <a:p>
            <a:pPr lvl="0" algn="just"/>
            <a:r>
              <a:rPr lang="id-ID" sz="2400" b="1" i="1" dirty="0" smtClean="0">
                <a:solidFill>
                  <a:schemeClr val="accent1">
                    <a:lumMod val="25000"/>
                  </a:schemeClr>
                </a:solidFill>
              </a:rPr>
              <a:t>Kemiskinan Struktural</a:t>
            </a:r>
          </a:p>
          <a:p>
            <a:pPr algn="just">
              <a:buNone/>
            </a:pPr>
            <a:r>
              <a:rPr lang="id-ID" sz="2400" dirty="0" smtClean="0"/>
              <a:t>	Kemiskinan yang disebabkan akibat lemahnya sistem atau struktur sosial di dalam masyarakat. </a:t>
            </a:r>
          </a:p>
          <a:p>
            <a:pPr lvl="0" algn="just"/>
            <a:r>
              <a:rPr lang="id-ID" sz="2400" b="1" i="1" dirty="0" smtClean="0">
                <a:solidFill>
                  <a:schemeClr val="accent1">
                    <a:lumMod val="25000"/>
                  </a:schemeClr>
                </a:solidFill>
              </a:rPr>
              <a:t>Kemiskinan Kultural</a:t>
            </a:r>
          </a:p>
          <a:p>
            <a:pPr algn="just">
              <a:buNone/>
            </a:pPr>
            <a:r>
              <a:rPr lang="id-ID" sz="2400" dirty="0" smtClean="0"/>
              <a:t>	Kemiskinan ini berasal dari merosotnya moral dan mentalitas akibat kebudayaan yang diyakini dan dianut oleh suatu masyarakat.</a:t>
            </a:r>
            <a:endParaRPr lang="id-ID" sz="23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2800" b="1" dirty="0" smtClean="0">
                <a:solidFill>
                  <a:schemeClr val="accent1">
                    <a:lumMod val="25000"/>
                  </a:schemeClr>
                </a:solidFill>
              </a:rPr>
              <a:t>Kondisi Aktual Kemiskinan di Indonesia</a:t>
            </a:r>
            <a:endParaRPr lang="id-ID" sz="2800" b="1" dirty="0">
              <a:solidFill>
                <a:schemeClr val="accent1">
                  <a:lumMod val="25000"/>
                </a:schemeClr>
              </a:solidFill>
            </a:endParaRPr>
          </a:p>
        </p:txBody>
      </p:sp>
      <p:sp>
        <p:nvSpPr>
          <p:cNvPr id="143363" name="Rectangle 3"/>
          <p:cNvSpPr>
            <a:spLocks noGrp="1" noChangeArrowheads="1"/>
          </p:cNvSpPr>
          <p:nvPr>
            <p:ph type="body" idx="1"/>
          </p:nvPr>
        </p:nvSpPr>
        <p:spPr>
          <a:xfrm>
            <a:off x="285720" y="1428736"/>
            <a:ext cx="8229600" cy="4240211"/>
          </a:xfrm>
        </p:spPr>
        <p:txBody>
          <a:bodyPr/>
          <a:lstStyle/>
          <a:p>
            <a:pPr lvl="0" algn="just">
              <a:buNone/>
            </a:pPr>
            <a:r>
              <a:rPr lang="id-ID" sz="2000" dirty="0" smtClean="0"/>
              <a:t>	</a:t>
            </a:r>
            <a:r>
              <a:rPr lang="id-ID" sz="2200" dirty="0" smtClean="0"/>
              <a:t>Jika mengacu pada kriteria BPS, maka pada September 2012, jumlah penduduk miskin (penduduk dengan pengeluaran per kapita setiap bulan di bawah garis kemiskinan) di Indonesia mencapai 28,59 juta orang (11,66 persen), berkurang sebesar 0,54 juta orang (0,30 persen) dibandingkan dengan penduduk miskin pada Maret 2012 sebesar 29,13 juta orang (11,96 persen). Adapun pada bulan Maret 2013, jumlah penduduk miskin (penduduk dengan pengeluaran per kapita per bulan di bawah Garis Kemiskinan) di Indonesia mencapai 28,07 juta orang (11,37 persen), artinya berkurang sebesar 0,52 juta orang dibandingkan jumlah penduduk miskin pada September 2012. </a:t>
            </a:r>
            <a:endParaRPr lang="id-ID" sz="2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2800" b="1" dirty="0" smtClean="0">
                <a:solidFill>
                  <a:schemeClr val="accent1">
                    <a:lumMod val="25000"/>
                  </a:schemeClr>
                </a:solidFill>
              </a:rPr>
              <a:t>Kondisi Aktual Kemiskinan di Indonesia</a:t>
            </a:r>
            <a:endParaRPr lang="id-ID" sz="2800" b="1" dirty="0">
              <a:solidFill>
                <a:schemeClr val="accent1">
                  <a:lumMod val="25000"/>
                </a:schemeClr>
              </a:solidFill>
            </a:endParaRPr>
          </a:p>
        </p:txBody>
      </p:sp>
      <p:sp>
        <p:nvSpPr>
          <p:cNvPr id="143363" name="Rectangle 3"/>
          <p:cNvSpPr>
            <a:spLocks noGrp="1" noChangeArrowheads="1"/>
          </p:cNvSpPr>
          <p:nvPr>
            <p:ph type="body" idx="1"/>
          </p:nvPr>
        </p:nvSpPr>
        <p:spPr>
          <a:xfrm>
            <a:off x="285720" y="1285860"/>
            <a:ext cx="8229600" cy="4240211"/>
          </a:xfrm>
        </p:spPr>
        <p:txBody>
          <a:bodyPr/>
          <a:lstStyle/>
          <a:p>
            <a:pPr algn="just">
              <a:buNone/>
            </a:pPr>
            <a:r>
              <a:rPr lang="id-ID" sz="2100" dirty="0" smtClean="0"/>
              <a:t>Terus menurunnya jumlah penduduk miskin tak terlepas dari konsistensi pemerintah dalam pelaksanaan berbagai program penanggulangan kemiskinan dan percepatannya. Sesuai Peraturan Presiden Republik Indonesia No. 15 Tahun 2010 tentang Percepatan Penanggulangan Kemiskinan, pada Pasal 5, disebutkan bahwa program percepatan penanggulangan kemiskinan terdiri dari :</a:t>
            </a:r>
          </a:p>
          <a:p>
            <a:pPr lvl="1" algn="just"/>
            <a:r>
              <a:rPr lang="id-ID" sz="2100" dirty="0" smtClean="0"/>
              <a:t>Kelompok program bantuan sosial terpadu berbasis keluarga, </a:t>
            </a:r>
          </a:p>
          <a:p>
            <a:pPr lvl="1" algn="just"/>
            <a:r>
              <a:rPr lang="id-ID" sz="2100" dirty="0" smtClean="0"/>
              <a:t>Kelompok program penanggulangan kemiskinan berbasis pemberdayaan masyarakat, </a:t>
            </a:r>
          </a:p>
          <a:p>
            <a:pPr lvl="1" algn="just"/>
            <a:r>
              <a:rPr lang="id-ID" sz="2100" dirty="0" smtClean="0"/>
              <a:t>Kelompok program penanggulangan kemiskinan berbasis pemberdayaan usaha ekonomi mikro dan kecil, </a:t>
            </a:r>
          </a:p>
          <a:p>
            <a:pPr lvl="1" algn="just"/>
            <a:r>
              <a:rPr lang="id-ID" sz="2100" dirty="0" smtClean="0"/>
              <a:t>Program-program lainnya yang baik secara langsung atau pun tidak langsung dapat meningkatkan kegiatan ekonomi dan kesejahteraan masyarakat miskin. </a:t>
            </a:r>
            <a:endParaRPr lang="id-ID" sz="21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2800" b="1" dirty="0" smtClean="0">
                <a:solidFill>
                  <a:schemeClr val="accent1">
                    <a:lumMod val="25000"/>
                  </a:schemeClr>
                </a:solidFill>
              </a:rPr>
              <a:t>Kondisi Aktual Kemiskinan di Indonesia</a:t>
            </a:r>
            <a:endParaRPr lang="id-ID" sz="2800" b="1" dirty="0">
              <a:solidFill>
                <a:schemeClr val="accent1">
                  <a:lumMod val="25000"/>
                </a:schemeClr>
              </a:solidFill>
            </a:endParaRPr>
          </a:p>
        </p:txBody>
      </p:sp>
      <p:sp>
        <p:nvSpPr>
          <p:cNvPr id="143363" name="Rectangle 3"/>
          <p:cNvSpPr>
            <a:spLocks noGrp="1" noChangeArrowheads="1"/>
          </p:cNvSpPr>
          <p:nvPr>
            <p:ph type="body" idx="1"/>
          </p:nvPr>
        </p:nvSpPr>
        <p:spPr>
          <a:xfrm>
            <a:off x="285720" y="1285860"/>
            <a:ext cx="8229600" cy="4240211"/>
          </a:xfrm>
        </p:spPr>
        <p:txBody>
          <a:bodyPr/>
          <a:lstStyle/>
          <a:p>
            <a:pPr algn="just">
              <a:buNone/>
            </a:pPr>
            <a:endParaRPr lang="id-ID" sz="2400" dirty="0" smtClean="0"/>
          </a:p>
          <a:p>
            <a:pPr algn="just">
              <a:buNone/>
            </a:pPr>
            <a:r>
              <a:rPr lang="id-ID" sz="2400" dirty="0" smtClean="0"/>
              <a:t>	Untuk memastikan berbagai program penanggulangan kemiskinan dan percepatannya diterima oleh warga miskin, pemerintah terlebih dahulu menetapkan sejumlah kriteria rumah tangga sasaran (RTS). Selanjutnya, pemerintah melaksanakan berbagai program penanggulangan kemiskinan dengan memanfaatkan kriteria RTS tersebut.</a:t>
            </a:r>
            <a:endParaRPr lang="id-ID" sz="21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2800" b="1" dirty="0" smtClean="0">
                <a:solidFill>
                  <a:schemeClr val="accent1">
                    <a:lumMod val="25000"/>
                  </a:schemeClr>
                </a:solidFill>
              </a:rPr>
              <a:t>Program Keluarga Harapan (PKH)</a:t>
            </a:r>
            <a:endParaRPr lang="id-ID" sz="2800" b="1" dirty="0">
              <a:solidFill>
                <a:schemeClr val="accent1">
                  <a:lumMod val="25000"/>
                </a:schemeClr>
              </a:solidFill>
            </a:endParaRPr>
          </a:p>
        </p:txBody>
      </p:sp>
      <p:sp>
        <p:nvSpPr>
          <p:cNvPr id="143363" name="Rectangle 3"/>
          <p:cNvSpPr>
            <a:spLocks noGrp="1" noChangeArrowheads="1"/>
          </p:cNvSpPr>
          <p:nvPr>
            <p:ph type="body" idx="1"/>
          </p:nvPr>
        </p:nvSpPr>
        <p:spPr>
          <a:xfrm>
            <a:off x="285720" y="1285860"/>
            <a:ext cx="8229600" cy="4240211"/>
          </a:xfrm>
        </p:spPr>
        <p:txBody>
          <a:bodyPr/>
          <a:lstStyle/>
          <a:p>
            <a:pPr algn="just">
              <a:buNone/>
            </a:pPr>
            <a:endParaRPr lang="id-ID" sz="2400" dirty="0" smtClean="0"/>
          </a:p>
          <a:p>
            <a:pPr algn="just">
              <a:buNone/>
            </a:pPr>
            <a:r>
              <a:rPr lang="id-ID" sz="2400" dirty="0" smtClean="0"/>
              <a:t>	</a:t>
            </a:r>
            <a:r>
              <a:rPr lang="id-ID" sz="2300" dirty="0" smtClean="0"/>
              <a:t>Dalam laman resminya (</a:t>
            </a:r>
            <a:r>
              <a:rPr lang="id-ID" sz="2300" i="1" dirty="0" smtClean="0">
                <a:hlinkClick r:id="rId2"/>
              </a:rPr>
              <a:t>http://pkh.depsos.go.id</a:t>
            </a:r>
            <a:r>
              <a:rPr lang="id-ID" sz="2300" dirty="0" smtClean="0"/>
              <a:t>), dijelaskan bahwa Program Keluarga Harapan adalah program pemberian bantuan tunai bersyarat (sejumlah Rp.600.000,- hingga Rp.2.200.000,- per tahun) kepada RTS yang telah ditetapkan sebagai peserta. Sebagai persyaratan tambahan adalah RTS harus :</a:t>
            </a:r>
          </a:p>
          <a:p>
            <a:pPr lvl="1" algn="just"/>
            <a:r>
              <a:rPr lang="id-ID" sz="2300" dirty="0" smtClean="0"/>
              <a:t>memiliki ibu hamil atau balita;</a:t>
            </a:r>
          </a:p>
          <a:p>
            <a:pPr lvl="1" algn="just"/>
            <a:r>
              <a:rPr lang="id-ID" sz="2300" dirty="0" smtClean="0"/>
              <a:t>memiliki anak usia 6-15 tahun yang masih mengenyam pendidikan di jenjang SD/SMP.</a:t>
            </a:r>
            <a:endParaRPr lang="id-ID" sz="23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2800" b="1" dirty="0" smtClean="0">
                <a:solidFill>
                  <a:schemeClr val="accent1">
                    <a:lumMod val="25000"/>
                  </a:schemeClr>
                </a:solidFill>
              </a:rPr>
              <a:t>Program Bantuan Siswa Miskin (BSM)</a:t>
            </a:r>
            <a:endParaRPr lang="id-ID" sz="2800" b="1" dirty="0">
              <a:solidFill>
                <a:schemeClr val="accent1">
                  <a:lumMod val="25000"/>
                </a:schemeClr>
              </a:solidFill>
            </a:endParaRPr>
          </a:p>
        </p:txBody>
      </p:sp>
      <p:sp>
        <p:nvSpPr>
          <p:cNvPr id="143363" name="Rectangle 3"/>
          <p:cNvSpPr>
            <a:spLocks noGrp="1" noChangeArrowheads="1"/>
          </p:cNvSpPr>
          <p:nvPr>
            <p:ph type="body" idx="1"/>
          </p:nvPr>
        </p:nvSpPr>
        <p:spPr>
          <a:xfrm>
            <a:off x="285720" y="1285860"/>
            <a:ext cx="8229600" cy="4240211"/>
          </a:xfrm>
        </p:spPr>
        <p:txBody>
          <a:bodyPr/>
          <a:lstStyle/>
          <a:p>
            <a:pPr algn="just">
              <a:buNone/>
            </a:pPr>
            <a:r>
              <a:rPr lang="id-ID" sz="2400" dirty="0" smtClean="0"/>
              <a:t>	</a:t>
            </a:r>
            <a:r>
              <a:rPr lang="en-US" sz="2300" dirty="0" smtClean="0"/>
              <a:t>Program </a:t>
            </a:r>
            <a:r>
              <a:rPr lang="en-US" sz="2300" dirty="0" err="1" smtClean="0"/>
              <a:t>Bantuan</a:t>
            </a:r>
            <a:r>
              <a:rPr lang="en-US" sz="2300" dirty="0" smtClean="0"/>
              <a:t> </a:t>
            </a:r>
            <a:r>
              <a:rPr lang="en-US" sz="2300" dirty="0" err="1" smtClean="0"/>
              <a:t>Siswa</a:t>
            </a:r>
            <a:r>
              <a:rPr lang="en-US" sz="2300" dirty="0" smtClean="0"/>
              <a:t> </a:t>
            </a:r>
            <a:r>
              <a:rPr lang="en-US" sz="2300" dirty="0" err="1" smtClean="0"/>
              <a:t>Miskin</a:t>
            </a:r>
            <a:r>
              <a:rPr lang="en-US" sz="2300" dirty="0" smtClean="0"/>
              <a:t> (</a:t>
            </a:r>
            <a:r>
              <a:rPr lang="en-US" sz="2300" dirty="0" err="1" smtClean="0"/>
              <a:t>BSM</a:t>
            </a:r>
            <a:r>
              <a:rPr lang="en-US" sz="2300" dirty="0" smtClean="0"/>
              <a:t>) </a:t>
            </a:r>
            <a:r>
              <a:rPr lang="en-US" sz="2300" dirty="0" err="1" smtClean="0"/>
              <a:t>diberikan</a:t>
            </a:r>
            <a:r>
              <a:rPr lang="en-US" sz="2300" dirty="0" smtClean="0"/>
              <a:t> </a:t>
            </a:r>
            <a:r>
              <a:rPr lang="en-US" sz="2300" dirty="0" err="1" smtClean="0"/>
              <a:t>kepada</a:t>
            </a:r>
            <a:r>
              <a:rPr lang="en-US" sz="2300" dirty="0" smtClean="0"/>
              <a:t> </a:t>
            </a:r>
            <a:r>
              <a:rPr lang="en-US" sz="2300" dirty="0" err="1" smtClean="0"/>
              <a:t>siswa</a:t>
            </a:r>
            <a:r>
              <a:rPr lang="en-US" sz="2300" dirty="0" smtClean="0"/>
              <a:t>/</a:t>
            </a:r>
            <a:r>
              <a:rPr lang="en-US" sz="2300" dirty="0" err="1" smtClean="0"/>
              <a:t>i</a:t>
            </a:r>
            <a:r>
              <a:rPr lang="en-US" sz="2300" dirty="0" smtClean="0"/>
              <a:t> </a:t>
            </a:r>
            <a:r>
              <a:rPr lang="en-US" sz="2300" dirty="0" err="1" smtClean="0"/>
              <a:t>dari</a:t>
            </a:r>
            <a:r>
              <a:rPr lang="en-US" sz="2300" dirty="0" smtClean="0"/>
              <a:t> </a:t>
            </a:r>
            <a:r>
              <a:rPr lang="en-US" sz="2300" dirty="0" err="1" smtClean="0"/>
              <a:t>keluarga</a:t>
            </a:r>
            <a:r>
              <a:rPr lang="en-US" sz="2300" dirty="0" smtClean="0"/>
              <a:t> </a:t>
            </a:r>
            <a:r>
              <a:rPr lang="en-US" sz="2300" dirty="0" err="1" smtClean="0"/>
              <a:t>kurang</a:t>
            </a:r>
            <a:r>
              <a:rPr lang="en-US" sz="2300" dirty="0" smtClean="0"/>
              <a:t> </a:t>
            </a:r>
            <a:r>
              <a:rPr lang="en-US" sz="2300" dirty="0" err="1" smtClean="0"/>
              <a:t>mampu</a:t>
            </a:r>
            <a:r>
              <a:rPr lang="en-US" sz="2300" dirty="0" smtClean="0"/>
              <a:t> agar </a:t>
            </a:r>
            <a:r>
              <a:rPr lang="en-US" sz="2300" dirty="0" err="1" smtClean="0"/>
              <a:t>dapat</a:t>
            </a:r>
            <a:r>
              <a:rPr lang="en-US" sz="2300" dirty="0" smtClean="0"/>
              <a:t> </a:t>
            </a:r>
            <a:r>
              <a:rPr lang="en-US" sz="2300" dirty="0" err="1" smtClean="0"/>
              <a:t>mengikuti</a:t>
            </a:r>
            <a:r>
              <a:rPr lang="en-US" sz="2300" dirty="0" smtClean="0"/>
              <a:t> </a:t>
            </a:r>
            <a:r>
              <a:rPr lang="en-US" sz="2300" dirty="0" err="1" smtClean="0"/>
              <a:t>kegiatan</a:t>
            </a:r>
            <a:r>
              <a:rPr lang="en-US" sz="2300" dirty="0" smtClean="0"/>
              <a:t> </a:t>
            </a:r>
            <a:r>
              <a:rPr lang="en-US" sz="2300" dirty="0" err="1" smtClean="0"/>
              <a:t>belajar</a:t>
            </a:r>
            <a:r>
              <a:rPr lang="en-US" sz="2300" dirty="0" smtClean="0"/>
              <a:t> </a:t>
            </a:r>
            <a:r>
              <a:rPr lang="en-US" sz="2300" dirty="0" err="1" smtClean="0"/>
              <a:t>di</a:t>
            </a:r>
            <a:r>
              <a:rPr lang="en-US" sz="2300" dirty="0" smtClean="0"/>
              <a:t> </a:t>
            </a:r>
            <a:r>
              <a:rPr lang="en-US" sz="2300" dirty="0" err="1" smtClean="0"/>
              <a:t>sekolah</a:t>
            </a:r>
            <a:r>
              <a:rPr lang="en-US" sz="2300" dirty="0" smtClean="0"/>
              <a:t>. </a:t>
            </a:r>
            <a:r>
              <a:rPr lang="en-US" sz="2300" dirty="0" err="1" smtClean="0"/>
              <a:t>Bantuan</a:t>
            </a:r>
            <a:r>
              <a:rPr lang="en-US" sz="2300" dirty="0" smtClean="0"/>
              <a:t> </a:t>
            </a:r>
            <a:r>
              <a:rPr lang="en-US" sz="2300" dirty="0" err="1" smtClean="0"/>
              <a:t>ini</a:t>
            </a:r>
            <a:r>
              <a:rPr lang="en-US" sz="2300" dirty="0" smtClean="0"/>
              <a:t> </a:t>
            </a:r>
            <a:r>
              <a:rPr lang="en-US" sz="2300" dirty="0" err="1" smtClean="0"/>
              <a:t>memberi</a:t>
            </a:r>
            <a:r>
              <a:rPr lang="en-US" sz="2300" dirty="0" smtClean="0"/>
              <a:t> </a:t>
            </a:r>
            <a:r>
              <a:rPr lang="en-US" sz="2300" dirty="0" err="1" smtClean="0"/>
              <a:t>peluang</a:t>
            </a:r>
            <a:r>
              <a:rPr lang="en-US" sz="2300" dirty="0" smtClean="0"/>
              <a:t> </a:t>
            </a:r>
            <a:r>
              <a:rPr lang="en-US" sz="2300" dirty="0" err="1" smtClean="0"/>
              <a:t>untuk</a:t>
            </a:r>
            <a:r>
              <a:rPr lang="en-US" sz="2300" dirty="0" smtClean="0"/>
              <a:t> </a:t>
            </a:r>
            <a:r>
              <a:rPr lang="en-US" sz="2300" dirty="0" err="1" smtClean="0"/>
              <a:t>melanjutkan</a:t>
            </a:r>
            <a:r>
              <a:rPr lang="en-US" sz="2300" dirty="0" smtClean="0"/>
              <a:t> </a:t>
            </a:r>
            <a:r>
              <a:rPr lang="en-US" sz="2300" dirty="0" err="1" smtClean="0"/>
              <a:t>pendidikan</a:t>
            </a:r>
            <a:r>
              <a:rPr lang="en-US" sz="2300" dirty="0" smtClean="0"/>
              <a:t> </a:t>
            </a:r>
            <a:r>
              <a:rPr lang="en-US" sz="2300" dirty="0" err="1" smtClean="0"/>
              <a:t>ke</a:t>
            </a:r>
            <a:r>
              <a:rPr lang="en-US" sz="2300" dirty="0" smtClean="0"/>
              <a:t> </a:t>
            </a:r>
            <a:r>
              <a:rPr lang="en-US" sz="2300" dirty="0" err="1" smtClean="0"/>
              <a:t>jenjang</a:t>
            </a:r>
            <a:r>
              <a:rPr lang="en-US" sz="2300" dirty="0" smtClean="0"/>
              <a:t> yang </a:t>
            </a:r>
            <a:r>
              <a:rPr lang="en-US" sz="2300" dirty="0" err="1" smtClean="0"/>
              <a:t>lebih</a:t>
            </a:r>
            <a:r>
              <a:rPr lang="en-US" sz="2300" dirty="0" smtClean="0"/>
              <a:t> </a:t>
            </a:r>
            <a:r>
              <a:rPr lang="en-US" sz="2300" dirty="0" err="1" smtClean="0"/>
              <a:t>tinggi</a:t>
            </a:r>
            <a:r>
              <a:rPr lang="en-US" sz="2300" dirty="0" smtClean="0"/>
              <a:t>. </a:t>
            </a:r>
            <a:r>
              <a:rPr lang="en-US" sz="2300" dirty="0" err="1" smtClean="0"/>
              <a:t>Selain</a:t>
            </a:r>
            <a:r>
              <a:rPr lang="en-US" sz="2300" dirty="0" smtClean="0"/>
              <a:t> </a:t>
            </a:r>
            <a:r>
              <a:rPr lang="en-US" sz="2300" dirty="0" err="1" smtClean="0"/>
              <a:t>itu</a:t>
            </a:r>
            <a:r>
              <a:rPr lang="en-US" sz="2300" dirty="0" smtClean="0"/>
              <a:t>, </a:t>
            </a:r>
            <a:r>
              <a:rPr lang="en-US" sz="2300" dirty="0" err="1" smtClean="0"/>
              <a:t>diharapkan</a:t>
            </a:r>
            <a:r>
              <a:rPr lang="en-US" sz="2300" dirty="0" smtClean="0"/>
              <a:t> </a:t>
            </a:r>
            <a:r>
              <a:rPr lang="en-US" sz="2300" dirty="0" err="1" smtClean="0"/>
              <a:t>mampu</a:t>
            </a:r>
            <a:r>
              <a:rPr lang="en-US" sz="2300" dirty="0" smtClean="0"/>
              <a:t> </a:t>
            </a:r>
            <a:r>
              <a:rPr lang="en-US" sz="2300" dirty="0" err="1" smtClean="0"/>
              <a:t>mengurangi</a:t>
            </a:r>
            <a:r>
              <a:rPr lang="en-US" sz="2300" dirty="0" smtClean="0"/>
              <a:t> </a:t>
            </a:r>
            <a:r>
              <a:rPr lang="en-US" sz="2300" dirty="0" err="1" smtClean="0"/>
              <a:t>jumlah</a:t>
            </a:r>
            <a:r>
              <a:rPr lang="en-US" sz="2300" dirty="0" smtClean="0"/>
              <a:t> </a:t>
            </a:r>
            <a:r>
              <a:rPr lang="en-US" sz="2300" dirty="0" err="1" smtClean="0"/>
              <a:t>siswa</a:t>
            </a:r>
            <a:r>
              <a:rPr lang="en-US" sz="2300" dirty="0" smtClean="0"/>
              <a:t> </a:t>
            </a:r>
            <a:r>
              <a:rPr lang="en-US" sz="2300" dirty="0" err="1" smtClean="0"/>
              <a:t>putus</a:t>
            </a:r>
            <a:r>
              <a:rPr lang="en-US" sz="2300" dirty="0" smtClean="0"/>
              <a:t> </a:t>
            </a:r>
            <a:r>
              <a:rPr lang="en-US" sz="2300" dirty="0" err="1" smtClean="0"/>
              <a:t>sekolah</a:t>
            </a:r>
            <a:r>
              <a:rPr lang="en-US" sz="2300" dirty="0" smtClean="0"/>
              <a:t> </a:t>
            </a:r>
            <a:r>
              <a:rPr lang="en-US" sz="2300" dirty="0" err="1" smtClean="0"/>
              <a:t>akibat</a:t>
            </a:r>
            <a:r>
              <a:rPr lang="en-US" sz="2300" dirty="0" smtClean="0"/>
              <a:t> </a:t>
            </a:r>
            <a:r>
              <a:rPr lang="en-US" sz="2300" dirty="0" err="1" smtClean="0"/>
              <a:t>permasalahan</a:t>
            </a:r>
            <a:r>
              <a:rPr lang="en-US" sz="2300" dirty="0" smtClean="0"/>
              <a:t> </a:t>
            </a:r>
            <a:r>
              <a:rPr lang="en-US" sz="2300" dirty="0" err="1" smtClean="0"/>
              <a:t>biaya</a:t>
            </a:r>
            <a:r>
              <a:rPr lang="en-US" sz="2300" dirty="0" smtClean="0"/>
              <a:t> </a:t>
            </a:r>
            <a:r>
              <a:rPr lang="en-US" sz="2300" dirty="0" err="1" smtClean="0"/>
              <a:t>pendidikan</a:t>
            </a:r>
            <a:r>
              <a:rPr lang="en-US" sz="2300" dirty="0" smtClean="0"/>
              <a:t>. </a:t>
            </a:r>
            <a:r>
              <a:rPr lang="en-US" sz="2300" dirty="0" err="1" smtClean="0"/>
              <a:t>Kepada</a:t>
            </a:r>
            <a:r>
              <a:rPr lang="en-US" sz="2300" dirty="0" smtClean="0"/>
              <a:t> </a:t>
            </a:r>
            <a:r>
              <a:rPr lang="en-US" sz="2300" dirty="0" err="1" smtClean="0"/>
              <a:t>siswa</a:t>
            </a:r>
            <a:r>
              <a:rPr lang="en-US" sz="2300" dirty="0" smtClean="0"/>
              <a:t> </a:t>
            </a:r>
            <a:r>
              <a:rPr lang="en-US" sz="2300" dirty="0" err="1" smtClean="0"/>
              <a:t>penerima</a:t>
            </a:r>
            <a:r>
              <a:rPr lang="en-US" sz="2300" dirty="0" smtClean="0"/>
              <a:t> </a:t>
            </a:r>
            <a:r>
              <a:rPr lang="en-US" sz="2300" dirty="0" err="1" smtClean="0"/>
              <a:t>diberikan</a:t>
            </a:r>
            <a:r>
              <a:rPr lang="en-US" sz="2300" dirty="0" smtClean="0"/>
              <a:t> </a:t>
            </a:r>
            <a:r>
              <a:rPr lang="en-US" sz="2300" dirty="0" err="1" smtClean="0"/>
              <a:t>bantuan</a:t>
            </a:r>
            <a:r>
              <a:rPr lang="en-US" sz="2300" dirty="0" smtClean="0"/>
              <a:t> </a:t>
            </a:r>
            <a:r>
              <a:rPr lang="en-US" sz="2300" dirty="0" err="1" smtClean="0"/>
              <a:t>sebesar</a:t>
            </a:r>
            <a:r>
              <a:rPr lang="en-US" sz="2300" dirty="0" smtClean="0"/>
              <a:t> </a:t>
            </a:r>
            <a:r>
              <a:rPr lang="en-US" sz="2300" dirty="0" err="1" smtClean="0"/>
              <a:t>Rp</a:t>
            </a:r>
            <a:r>
              <a:rPr lang="en-US" sz="2300" dirty="0" smtClean="0"/>
              <a:t>. 560.000,- per </a:t>
            </a:r>
            <a:r>
              <a:rPr lang="en-US" sz="2300" dirty="0" err="1" smtClean="0"/>
              <a:t>tahun</a:t>
            </a:r>
            <a:r>
              <a:rPr lang="en-US" sz="2300" dirty="0" smtClean="0"/>
              <a:t> (</a:t>
            </a:r>
            <a:r>
              <a:rPr lang="en-US" sz="2300" dirty="0" err="1" smtClean="0"/>
              <a:t>tingkat</a:t>
            </a:r>
            <a:r>
              <a:rPr lang="en-US" sz="2300" dirty="0" smtClean="0"/>
              <a:t> SD); </a:t>
            </a:r>
            <a:r>
              <a:rPr lang="en-US" sz="2300" dirty="0" err="1" smtClean="0"/>
              <a:t>Rp.780.000</a:t>
            </a:r>
            <a:r>
              <a:rPr lang="en-US" sz="2300" dirty="0" smtClean="0"/>
              <a:t>,- per </a:t>
            </a:r>
            <a:r>
              <a:rPr lang="en-US" sz="2300" dirty="0" err="1" smtClean="0"/>
              <a:t>tahun</a:t>
            </a:r>
            <a:r>
              <a:rPr lang="en-US" sz="2300" dirty="0" smtClean="0"/>
              <a:t> (</a:t>
            </a:r>
            <a:r>
              <a:rPr lang="en-US" sz="2300" dirty="0" err="1" smtClean="0"/>
              <a:t>tingkat</a:t>
            </a:r>
            <a:r>
              <a:rPr lang="en-US" sz="2300" dirty="0" smtClean="0"/>
              <a:t> </a:t>
            </a:r>
            <a:r>
              <a:rPr lang="en-US" sz="2300" dirty="0" err="1" smtClean="0"/>
              <a:t>SMP</a:t>
            </a:r>
            <a:r>
              <a:rPr lang="en-US" sz="2300" dirty="0" smtClean="0"/>
              <a:t>); </a:t>
            </a:r>
            <a:r>
              <a:rPr lang="en-US" sz="2300" dirty="0" err="1" smtClean="0"/>
              <a:t>serta</a:t>
            </a:r>
            <a:r>
              <a:rPr lang="en-US" sz="2300" dirty="0" smtClean="0"/>
              <a:t> </a:t>
            </a:r>
            <a:r>
              <a:rPr lang="en-US" sz="2300" dirty="0" err="1" smtClean="0"/>
              <a:t>Rp</a:t>
            </a:r>
            <a:r>
              <a:rPr lang="en-US" sz="2300" dirty="0" smtClean="0"/>
              <a:t>. 1.000.000,- per </a:t>
            </a:r>
            <a:r>
              <a:rPr lang="en-US" sz="2300" dirty="0" err="1" smtClean="0"/>
              <a:t>tahun</a:t>
            </a:r>
            <a:r>
              <a:rPr lang="en-US" sz="2300" dirty="0" smtClean="0"/>
              <a:t> (</a:t>
            </a:r>
            <a:r>
              <a:rPr lang="en-US" sz="2300" dirty="0" err="1" smtClean="0"/>
              <a:t>tingkat</a:t>
            </a:r>
            <a:r>
              <a:rPr lang="en-US" sz="2300" dirty="0" smtClean="0"/>
              <a:t> </a:t>
            </a:r>
            <a:r>
              <a:rPr lang="en-US" sz="2300" dirty="0" err="1" smtClean="0"/>
              <a:t>SMA</a:t>
            </a:r>
            <a:r>
              <a:rPr lang="en-US" sz="2300" dirty="0" smtClean="0"/>
              <a:t>/SMK), yang </a:t>
            </a:r>
            <a:r>
              <a:rPr lang="en-US" sz="2300" dirty="0" err="1" smtClean="0"/>
              <a:t>dapat</a:t>
            </a:r>
            <a:r>
              <a:rPr lang="en-US" sz="2300" dirty="0" smtClean="0"/>
              <a:t> </a:t>
            </a:r>
            <a:r>
              <a:rPr lang="en-US" sz="2300" dirty="0" err="1" smtClean="0"/>
              <a:t>dipergunakan</a:t>
            </a:r>
            <a:r>
              <a:rPr lang="en-US" sz="2300" dirty="0" smtClean="0"/>
              <a:t> </a:t>
            </a:r>
            <a:r>
              <a:rPr lang="en-US" sz="2300" dirty="0" err="1" smtClean="0"/>
              <a:t>untuk</a:t>
            </a:r>
            <a:r>
              <a:rPr lang="en-US" sz="2300" dirty="0" smtClean="0"/>
              <a:t> </a:t>
            </a:r>
            <a:r>
              <a:rPr lang="en-US" sz="2300" dirty="0" err="1" smtClean="0"/>
              <a:t>keperluan</a:t>
            </a:r>
            <a:r>
              <a:rPr lang="en-US" sz="2300" dirty="0" smtClean="0"/>
              <a:t> </a:t>
            </a:r>
            <a:r>
              <a:rPr lang="en-US" sz="2300" dirty="0" err="1" smtClean="0"/>
              <a:t>sekolah</a:t>
            </a:r>
            <a:r>
              <a:rPr lang="en-US" sz="2300" dirty="0" smtClean="0"/>
              <a:t>, </a:t>
            </a:r>
            <a:r>
              <a:rPr lang="en-US" sz="2300" dirty="0" err="1" smtClean="0"/>
              <a:t>seperti</a:t>
            </a:r>
            <a:r>
              <a:rPr lang="en-US" sz="2300" dirty="0" smtClean="0"/>
              <a:t> </a:t>
            </a:r>
            <a:r>
              <a:rPr lang="en-US" sz="2300" dirty="0" err="1" smtClean="0"/>
              <a:t>pembelian</a:t>
            </a:r>
            <a:r>
              <a:rPr lang="en-US" sz="2300" dirty="0" smtClean="0"/>
              <a:t> </a:t>
            </a:r>
            <a:r>
              <a:rPr lang="en-US" sz="2300" dirty="0" err="1" smtClean="0"/>
              <a:t>buku</a:t>
            </a:r>
            <a:r>
              <a:rPr lang="en-US" sz="2300" dirty="0" smtClean="0"/>
              <a:t> </a:t>
            </a:r>
            <a:r>
              <a:rPr lang="en-US" sz="2300" dirty="0" err="1" smtClean="0"/>
              <a:t>pelajaran</a:t>
            </a:r>
            <a:r>
              <a:rPr lang="en-US" sz="2300" dirty="0" smtClean="0"/>
              <a:t>, </a:t>
            </a:r>
            <a:r>
              <a:rPr lang="en-US" sz="2300" dirty="0" err="1" smtClean="0"/>
              <a:t>seragam</a:t>
            </a:r>
            <a:r>
              <a:rPr lang="en-US" sz="2300" dirty="0" smtClean="0"/>
              <a:t> </a:t>
            </a:r>
            <a:r>
              <a:rPr lang="en-US" sz="2300" dirty="0" err="1" smtClean="0"/>
              <a:t>sekolah</a:t>
            </a:r>
            <a:r>
              <a:rPr lang="en-US" sz="2300" dirty="0" smtClean="0"/>
              <a:t>, </a:t>
            </a:r>
            <a:r>
              <a:rPr lang="en-US" sz="2300" dirty="0" err="1" smtClean="0"/>
              <a:t>alat-alat</a:t>
            </a:r>
            <a:r>
              <a:rPr lang="en-US" sz="2300" dirty="0" smtClean="0"/>
              <a:t> </a:t>
            </a:r>
            <a:r>
              <a:rPr lang="en-US" sz="2300" dirty="0" err="1" smtClean="0"/>
              <a:t>olahraga</a:t>
            </a:r>
            <a:r>
              <a:rPr lang="en-US" sz="2300" dirty="0" smtClean="0"/>
              <a:t> </a:t>
            </a:r>
            <a:r>
              <a:rPr lang="en-US" sz="2300" dirty="0" err="1" smtClean="0"/>
              <a:t>dan</a:t>
            </a:r>
            <a:r>
              <a:rPr lang="en-US" sz="2300" dirty="0" smtClean="0"/>
              <a:t> </a:t>
            </a:r>
            <a:r>
              <a:rPr lang="en-US" sz="2300" dirty="0" err="1" smtClean="0"/>
              <a:t>keterampilan</a:t>
            </a:r>
            <a:r>
              <a:rPr lang="en-US" sz="2300" dirty="0" smtClean="0"/>
              <a:t>, </a:t>
            </a:r>
            <a:r>
              <a:rPr lang="en-US" sz="2300" dirty="0" err="1" smtClean="0"/>
              <a:t>pembayaran</a:t>
            </a:r>
            <a:r>
              <a:rPr lang="en-US" sz="2300" dirty="0" smtClean="0"/>
              <a:t> </a:t>
            </a:r>
            <a:r>
              <a:rPr lang="en-US" sz="2300" dirty="0" err="1" smtClean="0"/>
              <a:t>transportasi</a:t>
            </a:r>
            <a:r>
              <a:rPr lang="en-US" sz="2300" dirty="0" smtClean="0"/>
              <a:t> </a:t>
            </a:r>
            <a:r>
              <a:rPr lang="en-US" sz="2300" dirty="0" err="1" smtClean="0"/>
              <a:t>ke</a:t>
            </a:r>
            <a:r>
              <a:rPr lang="en-US" sz="2300" dirty="0" smtClean="0"/>
              <a:t> </a:t>
            </a:r>
            <a:r>
              <a:rPr lang="en-US" sz="2300" dirty="0" err="1" smtClean="0"/>
              <a:t>sekolah</a:t>
            </a:r>
            <a:r>
              <a:rPr lang="en-US" sz="2300" dirty="0" smtClean="0"/>
              <a:t>, </a:t>
            </a:r>
            <a:r>
              <a:rPr lang="en-US" sz="2300" dirty="0" err="1" smtClean="0"/>
              <a:t>serta</a:t>
            </a:r>
            <a:r>
              <a:rPr lang="en-US" sz="2300" dirty="0" smtClean="0"/>
              <a:t> </a:t>
            </a:r>
            <a:r>
              <a:rPr lang="en-US" sz="2300" dirty="0" err="1" smtClean="0"/>
              <a:t>keperluan</a:t>
            </a:r>
            <a:r>
              <a:rPr lang="en-US" sz="2300" dirty="0" smtClean="0"/>
              <a:t> lain yang </a:t>
            </a:r>
            <a:r>
              <a:rPr lang="en-US" sz="2300" dirty="0" err="1" smtClean="0"/>
              <a:t>berkaitan</a:t>
            </a:r>
            <a:r>
              <a:rPr lang="en-US" sz="2300" dirty="0" smtClean="0"/>
              <a:t> </a:t>
            </a:r>
            <a:r>
              <a:rPr lang="en-US" sz="2300" dirty="0" err="1" smtClean="0"/>
              <a:t>dengan</a:t>
            </a:r>
            <a:r>
              <a:rPr lang="en-US" sz="2300" dirty="0" smtClean="0"/>
              <a:t> </a:t>
            </a:r>
            <a:r>
              <a:rPr lang="en-US" sz="2300" dirty="0" err="1" smtClean="0"/>
              <a:t>proses</a:t>
            </a:r>
            <a:r>
              <a:rPr lang="en-US" sz="2300" dirty="0" smtClean="0"/>
              <a:t> </a:t>
            </a:r>
            <a:r>
              <a:rPr lang="en-US" sz="2300" dirty="0" err="1" smtClean="0"/>
              <a:t>pembelajaran</a:t>
            </a:r>
            <a:r>
              <a:rPr lang="en-US" sz="2300" dirty="0" smtClean="0"/>
              <a:t>.</a:t>
            </a:r>
            <a:endParaRPr lang="id-ID" sz="23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5532</TotalTime>
  <Words>208</Words>
  <Application>Microsoft Office PowerPoint</Application>
  <PresentationFormat>On-screen Show (4:3)</PresentationFormat>
  <Paragraphs>66</Paragraphs>
  <Slides>18</Slides>
  <Notes>0</Notes>
  <HiddenSlides>0</HiddenSlides>
  <MMClips>1</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Diseño predeterminado</vt:lpstr>
      <vt:lpstr>BENTUK DAN KONDISI AKTUAL KEMISKINAN</vt:lpstr>
      <vt:lpstr>Bentuk Kemiskinan berdasarkan Dimensinya</vt:lpstr>
      <vt:lpstr>Bentuk Kemiskinan berdasarkan Jumlah Penyandangnya</vt:lpstr>
      <vt:lpstr>Bentuk Kemiskinan berdasarkan Penyebabnya</vt:lpstr>
      <vt:lpstr>Kondisi Aktual Kemiskinan di Indonesia</vt:lpstr>
      <vt:lpstr>Kondisi Aktual Kemiskinan di Indonesia</vt:lpstr>
      <vt:lpstr>Kondisi Aktual Kemiskinan di Indonesia</vt:lpstr>
      <vt:lpstr>Program Keluarga Harapan (PKH)</vt:lpstr>
      <vt:lpstr>Program Bantuan Siswa Miskin (BSM)</vt:lpstr>
      <vt:lpstr>Program Jaminan Kesehatan Masyarakat (JAMKESMAS)</vt:lpstr>
      <vt:lpstr>Program Beras untuk Keluarga Miskin (Raskin)</vt:lpstr>
      <vt:lpstr>Program Nasional Pemberdayaan Masyarakat (PNPM) Mandiri</vt:lpstr>
      <vt:lpstr>Program Kredit Usaha Rakyat (KUR)</vt:lpstr>
      <vt:lpstr>Program Kartu Perlindungan Sosial</vt:lpstr>
      <vt:lpstr>Slide 15</vt:lpstr>
      <vt:lpstr>Slide 16</vt:lpstr>
      <vt:lpstr>Pertanyaan Uji Pengetahuan</vt:lpstr>
      <vt:lpstr>Slide 18</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D3P0K</cp:lastModifiedBy>
  <cp:revision>759</cp:revision>
  <dcterms:created xsi:type="dcterms:W3CDTF">2010-05-23T14:28:12Z</dcterms:created>
  <dcterms:modified xsi:type="dcterms:W3CDTF">2014-05-23T01:35:37Z</dcterms:modified>
</cp:coreProperties>
</file>