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0" r:id="rId7"/>
    <p:sldId id="270" r:id="rId8"/>
    <p:sldId id="271" r:id="rId9"/>
    <p:sldId id="274" r:id="rId10"/>
    <p:sldId id="273" r:id="rId11"/>
    <p:sldId id="272" r:id="rId12"/>
    <p:sldId id="275" r:id="rId13"/>
    <p:sldId id="276" r:id="rId14"/>
    <p:sldId id="277" r:id="rId15"/>
    <p:sldId id="259" r:id="rId16"/>
    <p:sldId id="258" r:id="rId1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9" d="100"/>
          <a:sy n="69" d="100"/>
        </p:scale>
        <p:origin x="-13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361EE1-9743-43C3-879F-2B321FEF8359}"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CBF4962-5205-40AB-9503-8BFCC5C71C4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16D9D3D-6469-4C2D-94AC-15C951261F3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C001143-5B37-4CAB-8121-D2D9B916F9E8}"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19C3057-1E68-4070-B2AF-31225C916FCB}"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5E23F0F-4B9A-41FF-A87D-B321D477DB8A}"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4B06A5A-3CA7-4300-9121-3323722E95E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BBFDA25-3772-46FA-B1F0-DA730D77F185}"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E055D77-9C99-48C1-867B-A82E1647C6A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D8B95D2-F59D-4858-AFFE-0D022721F49B}"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DA71817-9981-49AF-A657-34EEFA781AC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B3DBD1C-807B-4FA7-8E00-77A45074632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965206" y="5281630"/>
            <a:ext cx="7535884" cy="647700"/>
          </a:xfrm>
        </p:spPr>
        <p:txBody>
          <a:bodyPr/>
          <a:lstStyle/>
          <a:p>
            <a:pPr algn="l"/>
            <a:r>
              <a:rPr lang="id-ID" sz="3800" b="1" dirty="0" smtClean="0">
                <a:solidFill>
                  <a:schemeClr val="bg1"/>
                </a:solidFill>
              </a:rPr>
              <a:t>BATASAN MASALAH SOSIAL – KRITERIA KEMISKINAN</a:t>
            </a:r>
            <a:endParaRPr lang="es-ES" sz="3800" b="1" dirty="0">
              <a:solidFill>
                <a:schemeClr val="bg1"/>
              </a:solidFill>
            </a:endParaRPr>
          </a:p>
        </p:txBody>
      </p:sp>
      <p:pic>
        <p:nvPicPr>
          <p:cNvPr id="6" name="Picture 1"/>
          <p:cNvPicPr>
            <a:picLocks noChangeAspect="1" noChangeArrowheads="1"/>
          </p:cNvPicPr>
          <p:nvPr/>
        </p:nvPicPr>
        <p:blipFill>
          <a:blip r:embed="rId3"/>
          <a:srcRect/>
          <a:stretch>
            <a:fillRect/>
          </a:stretch>
        </p:blipFill>
        <p:spPr bwMode="auto">
          <a:xfrm>
            <a:off x="7072330" y="214290"/>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000" dirty="0" smtClean="0">
                <a:solidFill>
                  <a:schemeClr val="accent1">
                    <a:lumMod val="25000"/>
                  </a:schemeClr>
                </a:solidFill>
              </a:rPr>
              <a:t>Kriteria Kemiskinan menurut Parsudi Suparlan</a:t>
            </a:r>
            <a:endParaRPr lang="id-ID" sz="3000" dirty="0">
              <a:solidFill>
                <a:schemeClr val="accent1">
                  <a:lumMod val="25000"/>
                </a:schemeClr>
              </a:solidFill>
            </a:endParaRPr>
          </a:p>
        </p:txBody>
      </p:sp>
      <p:sp>
        <p:nvSpPr>
          <p:cNvPr id="143363" name="Rectangle 3"/>
          <p:cNvSpPr>
            <a:spLocks noGrp="1" noChangeArrowheads="1"/>
          </p:cNvSpPr>
          <p:nvPr>
            <p:ph type="body" idx="1"/>
          </p:nvPr>
        </p:nvSpPr>
        <p:spPr>
          <a:xfrm>
            <a:off x="468313" y="1628775"/>
            <a:ext cx="8229600" cy="4525963"/>
          </a:xfrm>
        </p:spPr>
        <p:txBody>
          <a:bodyPr/>
          <a:lstStyle/>
          <a:p>
            <a:pPr algn="just">
              <a:buNone/>
            </a:pPr>
            <a:r>
              <a:rPr lang="id-ID" dirty="0" smtClean="0">
                <a:solidFill>
                  <a:schemeClr val="tx1"/>
                </a:solidFill>
                <a:latin typeface="+mn-lt"/>
                <a:ea typeface="+mn-ea"/>
                <a:cs typeface="+mn-cs"/>
              </a:rPr>
              <a:t>	</a:t>
            </a:r>
            <a:r>
              <a:rPr lang="id-ID" sz="2800" dirty="0" smtClean="0">
                <a:solidFill>
                  <a:schemeClr val="tx1"/>
                </a:solidFill>
                <a:latin typeface="+mn-lt"/>
                <a:ea typeface="+mn-ea"/>
                <a:cs typeface="+mn-cs"/>
              </a:rPr>
              <a:t>Kemiskinan ialah </a:t>
            </a:r>
            <a:r>
              <a:rPr lang="id-ID" sz="2800" dirty="0">
                <a:solidFill>
                  <a:schemeClr val="tx1"/>
                </a:solidFill>
                <a:latin typeface="+mn-lt"/>
                <a:ea typeface="+mn-ea"/>
                <a:cs typeface="+mn-cs"/>
              </a:rPr>
              <a:t>suatu standar tingkat hidup yang rendah, yaitu adanya tingkat kekurangan materi pada sejumlah atau segolongan orang dibandingkan dengan standar kehidupan yang umum berlaku dalam masyarakat bersangkutan. Rendahnya standar kehidupan ini, secara langsung, berpengaruh terhadap keadaan kesehatan, kehidupan moral, dan rasa harga diri dari mereka yang tergolong </a:t>
            </a:r>
            <a:r>
              <a:rPr lang="id-ID" sz="2800" dirty="0" smtClean="0">
                <a:solidFill>
                  <a:schemeClr val="tx1"/>
                </a:solidFill>
                <a:latin typeface="+mn-lt"/>
                <a:ea typeface="+mn-ea"/>
                <a:cs typeface="+mn-cs"/>
              </a:rPr>
              <a:t>miskin.</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200" dirty="0" smtClean="0">
                <a:solidFill>
                  <a:schemeClr val="accent1">
                    <a:lumMod val="25000"/>
                  </a:schemeClr>
                </a:solidFill>
              </a:rPr>
              <a:t>Kriteria Kemiskinan menurut Sjahrir</a:t>
            </a:r>
            <a:endParaRPr lang="id-ID" sz="3200" dirty="0">
              <a:solidFill>
                <a:schemeClr val="accent1">
                  <a:lumMod val="25000"/>
                </a:schemeClr>
              </a:solidFill>
            </a:endParaRPr>
          </a:p>
        </p:txBody>
      </p:sp>
      <p:sp>
        <p:nvSpPr>
          <p:cNvPr id="143363" name="Rectangle 3"/>
          <p:cNvSpPr>
            <a:spLocks noGrp="1" noChangeArrowheads="1"/>
          </p:cNvSpPr>
          <p:nvPr>
            <p:ph type="body" idx="1"/>
          </p:nvPr>
        </p:nvSpPr>
        <p:spPr>
          <a:xfrm>
            <a:off x="468313" y="1628775"/>
            <a:ext cx="8229600" cy="4525963"/>
          </a:xfrm>
        </p:spPr>
        <p:txBody>
          <a:bodyPr/>
          <a:lstStyle/>
          <a:p>
            <a:pPr lvl="0" algn="just">
              <a:buNone/>
            </a:pPr>
            <a:r>
              <a:rPr lang="id-ID" sz="3000" dirty="0" smtClean="0">
                <a:solidFill>
                  <a:schemeClr val="tx1"/>
                </a:solidFill>
                <a:latin typeface="+mn-lt"/>
                <a:ea typeface="+mn-ea"/>
                <a:cs typeface="+mn-cs"/>
              </a:rPr>
              <a:t>Kemiskinan </a:t>
            </a:r>
            <a:r>
              <a:rPr lang="id-ID" sz="3000" dirty="0">
                <a:solidFill>
                  <a:schemeClr val="tx1"/>
                </a:solidFill>
                <a:latin typeface="+mn-lt"/>
                <a:ea typeface="+mn-ea"/>
                <a:cs typeface="+mn-cs"/>
              </a:rPr>
              <a:t>merupakan suatu kondisi tidak terpenuhinya kebutuhan dasar berikut :</a:t>
            </a:r>
          </a:p>
          <a:p>
            <a:pPr lvl="0" algn="just"/>
            <a:r>
              <a:rPr lang="id-ID" sz="3000" dirty="0">
                <a:solidFill>
                  <a:schemeClr val="tx1"/>
                </a:solidFill>
                <a:latin typeface="+mn-lt"/>
                <a:ea typeface="+mn-ea"/>
                <a:cs typeface="+mn-cs"/>
              </a:rPr>
              <a:t>Kebutuhan fisik dasar (</a:t>
            </a:r>
            <a:r>
              <a:rPr lang="id-ID" sz="3000" i="1" dirty="0">
                <a:solidFill>
                  <a:schemeClr val="tx1"/>
                </a:solidFill>
                <a:latin typeface="+mn-lt"/>
                <a:ea typeface="+mn-ea"/>
                <a:cs typeface="+mn-cs"/>
              </a:rPr>
              <a:t>basic physical needs</a:t>
            </a:r>
            <a:r>
              <a:rPr lang="id-ID" sz="3000" dirty="0">
                <a:solidFill>
                  <a:schemeClr val="tx1"/>
                </a:solidFill>
                <a:latin typeface="+mn-lt"/>
                <a:ea typeface="+mn-ea"/>
                <a:cs typeface="+mn-cs"/>
              </a:rPr>
              <a:t>) seperti bahan makanan, pakaian, perumahan layak huni, dan layanan kesehatan.</a:t>
            </a:r>
          </a:p>
          <a:p>
            <a:pPr algn="just"/>
            <a:r>
              <a:rPr lang="id-ID" sz="3000" dirty="0">
                <a:solidFill>
                  <a:schemeClr val="tx1"/>
                </a:solidFill>
                <a:latin typeface="+mn-lt"/>
                <a:ea typeface="+mn-ea"/>
                <a:cs typeface="+mn-cs"/>
              </a:rPr>
              <a:t>Kebutuhan budaya dasar (</a:t>
            </a:r>
            <a:r>
              <a:rPr lang="id-ID" sz="3000" i="1" dirty="0">
                <a:solidFill>
                  <a:schemeClr val="tx1"/>
                </a:solidFill>
                <a:latin typeface="+mn-lt"/>
                <a:ea typeface="+mn-ea"/>
                <a:cs typeface="+mn-cs"/>
              </a:rPr>
              <a:t>basic cultural needs</a:t>
            </a:r>
            <a:r>
              <a:rPr lang="id-ID" sz="3000" dirty="0">
                <a:solidFill>
                  <a:schemeClr val="tx1"/>
                </a:solidFill>
                <a:latin typeface="+mn-lt"/>
                <a:ea typeface="+mn-ea"/>
                <a:cs typeface="+mn-cs"/>
              </a:rPr>
              <a:t>) meliputi pendidikan, penggunaan waktu luang untuk rekreasi, dan jaminan </a:t>
            </a:r>
            <a:r>
              <a:rPr lang="id-ID" sz="3000" dirty="0" smtClean="0">
                <a:solidFill>
                  <a:schemeClr val="tx1"/>
                </a:solidFill>
                <a:latin typeface="+mn-lt"/>
                <a:ea typeface="+mn-ea"/>
                <a:cs typeface="+mn-cs"/>
              </a:rPr>
              <a:t>sosial.</a:t>
            </a:r>
            <a:endParaRPr lang="id-ID" sz="3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200" dirty="0" smtClean="0">
                <a:solidFill>
                  <a:schemeClr val="accent1">
                    <a:lumMod val="25000"/>
                  </a:schemeClr>
                </a:solidFill>
              </a:rPr>
              <a:t>Kriteria Kemiskinan menurut BAPPENAS</a:t>
            </a:r>
            <a:endParaRPr lang="id-ID" sz="3200" dirty="0">
              <a:solidFill>
                <a:schemeClr val="accent1">
                  <a:lumMod val="25000"/>
                </a:schemeClr>
              </a:solidFill>
            </a:endParaRPr>
          </a:p>
        </p:txBody>
      </p:sp>
      <p:sp>
        <p:nvSpPr>
          <p:cNvPr id="143363" name="Rectangle 3"/>
          <p:cNvSpPr>
            <a:spLocks noGrp="1" noChangeArrowheads="1"/>
          </p:cNvSpPr>
          <p:nvPr>
            <p:ph type="body" idx="1"/>
          </p:nvPr>
        </p:nvSpPr>
        <p:spPr>
          <a:xfrm>
            <a:off x="468313" y="1628775"/>
            <a:ext cx="8229600" cy="4525963"/>
          </a:xfrm>
        </p:spPr>
        <p:txBody>
          <a:bodyPr/>
          <a:lstStyle/>
          <a:p>
            <a:pPr lvl="0" algn="just">
              <a:buNone/>
            </a:pPr>
            <a:r>
              <a:rPr lang="id-ID" sz="2800" dirty="0" smtClean="0">
                <a:solidFill>
                  <a:schemeClr val="tx1"/>
                </a:solidFill>
                <a:latin typeface="+mn-lt"/>
                <a:ea typeface="+mn-ea"/>
                <a:cs typeface="+mn-cs"/>
              </a:rPr>
              <a:t>	Kemiskinan </a:t>
            </a:r>
            <a:r>
              <a:rPr lang="id-ID" sz="2800" dirty="0">
                <a:solidFill>
                  <a:schemeClr val="tx1"/>
                </a:solidFill>
                <a:latin typeface="+mn-lt"/>
                <a:ea typeface="+mn-ea"/>
                <a:cs typeface="+mn-cs"/>
              </a:rPr>
              <a:t>didefinisikan sebagai kondisi di mana seseorang atau sekelompok orang, laki-laki ataupun perempuan, tidak terpenuhi hak-hak dasarnya untuk mempertahankan dan mengembangkan kehidupan yang lebih baik serta bermartabat.</a:t>
            </a:r>
            <a:endParaRPr lang="id-ID" sz="3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200" dirty="0" smtClean="0">
                <a:solidFill>
                  <a:schemeClr val="accent1">
                    <a:lumMod val="25000"/>
                  </a:schemeClr>
                </a:solidFill>
              </a:rPr>
              <a:t>Kriteria Kemiskinan menurut BPS</a:t>
            </a:r>
            <a:endParaRPr lang="id-ID" sz="3200" dirty="0">
              <a:solidFill>
                <a:schemeClr val="accent1">
                  <a:lumMod val="25000"/>
                </a:schemeClr>
              </a:solidFill>
            </a:endParaRPr>
          </a:p>
        </p:txBody>
      </p:sp>
      <p:sp>
        <p:nvSpPr>
          <p:cNvPr id="143363" name="Rectangle 3"/>
          <p:cNvSpPr>
            <a:spLocks noGrp="1" noChangeArrowheads="1"/>
          </p:cNvSpPr>
          <p:nvPr>
            <p:ph type="body" idx="1"/>
          </p:nvPr>
        </p:nvSpPr>
        <p:spPr>
          <a:xfrm>
            <a:off x="468313" y="1628775"/>
            <a:ext cx="8229600" cy="4525963"/>
          </a:xfrm>
        </p:spPr>
        <p:txBody>
          <a:bodyPr/>
          <a:lstStyle/>
          <a:p>
            <a:pPr lvl="0" algn="just">
              <a:buNone/>
            </a:pPr>
            <a:r>
              <a:rPr lang="id-ID" sz="2800" dirty="0" smtClean="0">
                <a:solidFill>
                  <a:schemeClr val="tx1"/>
                </a:solidFill>
                <a:latin typeface="+mn-lt"/>
                <a:ea typeface="+mn-ea"/>
                <a:cs typeface="+mn-cs"/>
              </a:rPr>
              <a:t>	</a:t>
            </a:r>
            <a:r>
              <a:rPr lang="id-ID" sz="2700" dirty="0" smtClean="0">
                <a:solidFill>
                  <a:schemeClr val="tx1"/>
                </a:solidFill>
                <a:latin typeface="+mn-lt"/>
                <a:ea typeface="+mn-ea"/>
                <a:cs typeface="+mn-cs"/>
              </a:rPr>
              <a:t>Untuk </a:t>
            </a:r>
            <a:r>
              <a:rPr lang="id-ID" sz="2700" dirty="0">
                <a:solidFill>
                  <a:schemeClr val="tx1"/>
                </a:solidFill>
                <a:latin typeface="+mn-lt"/>
                <a:ea typeface="+mn-ea"/>
                <a:cs typeface="+mn-cs"/>
              </a:rPr>
              <a:t>mengukur kemiskinan, BPS menggunakan konsep kemampuan memenuhi kebutuhan dasar (</a:t>
            </a:r>
            <a:r>
              <a:rPr lang="id-ID" sz="2700" i="1" dirty="0">
                <a:solidFill>
                  <a:schemeClr val="tx1"/>
                </a:solidFill>
                <a:latin typeface="+mn-lt"/>
                <a:ea typeface="+mn-ea"/>
                <a:cs typeface="+mn-cs"/>
              </a:rPr>
              <a:t>basic needs approach</a:t>
            </a:r>
            <a:r>
              <a:rPr lang="id-ID" sz="2700" dirty="0">
                <a:solidFill>
                  <a:schemeClr val="tx1"/>
                </a:solidFill>
                <a:latin typeface="+mn-lt"/>
                <a:ea typeface="+mn-ea"/>
                <a:cs typeface="+mn-cs"/>
              </a:rPr>
              <a:t>). Dengan pendekatan ini, kemiskinan dipandang sebagai ketidakmampuan dari sisi ekonomi untuk memenuhi kebutuhan dasar makanan dan bukan makanan yang diukur dari sisi pengeluaran. Adapun yang disebut penduduk miskin adalah jika memiliki rata-rata pengeluaran per kapita setiap bulan di bawah garis kemiskinan.</a:t>
            </a:r>
            <a:endParaRPr lang="id-ID" sz="27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3200" dirty="0" smtClean="0">
                <a:solidFill>
                  <a:schemeClr val="accent1">
                    <a:lumMod val="25000"/>
                  </a:schemeClr>
                </a:solidFill>
              </a:rPr>
              <a:t>Faktor Penyebab Kemiskinan</a:t>
            </a:r>
            <a:endParaRPr lang="id-ID" sz="3200" dirty="0">
              <a:solidFill>
                <a:schemeClr val="accent1">
                  <a:lumMod val="25000"/>
                </a:schemeClr>
              </a:solidFill>
            </a:endParaRPr>
          </a:p>
        </p:txBody>
      </p:sp>
      <p:sp>
        <p:nvSpPr>
          <p:cNvPr id="143363" name="Rectangle 3"/>
          <p:cNvSpPr>
            <a:spLocks noGrp="1" noChangeArrowheads="1"/>
          </p:cNvSpPr>
          <p:nvPr>
            <p:ph type="body" idx="1"/>
          </p:nvPr>
        </p:nvSpPr>
        <p:spPr>
          <a:xfrm>
            <a:off x="214282" y="1274765"/>
            <a:ext cx="8643997" cy="5011755"/>
          </a:xfrm>
        </p:spPr>
        <p:txBody>
          <a:bodyPr/>
          <a:lstStyle/>
          <a:p>
            <a:pPr algn="just">
              <a:buNone/>
            </a:pPr>
            <a:r>
              <a:rPr lang="id-ID" sz="1900" dirty="0" smtClean="0">
                <a:solidFill>
                  <a:schemeClr val="tx1"/>
                </a:solidFill>
                <a:latin typeface="+mn-lt"/>
                <a:ea typeface="+mn-ea"/>
                <a:cs typeface="+mn-cs"/>
              </a:rPr>
              <a:t>Jonathan </a:t>
            </a:r>
            <a:r>
              <a:rPr lang="id-ID" sz="1900" dirty="0">
                <a:solidFill>
                  <a:schemeClr val="tx1"/>
                </a:solidFill>
                <a:latin typeface="+mn-lt"/>
                <a:ea typeface="+mn-ea"/>
                <a:cs typeface="+mn-cs"/>
              </a:rPr>
              <a:t>Haughton dan Shahidur R. Khandker </a:t>
            </a:r>
            <a:r>
              <a:rPr lang="id-ID" sz="1900" dirty="0" smtClean="0">
                <a:solidFill>
                  <a:schemeClr val="tx1"/>
                </a:solidFill>
                <a:latin typeface="+mn-lt"/>
                <a:ea typeface="+mn-ea"/>
                <a:cs typeface="+mn-cs"/>
              </a:rPr>
              <a:t>mengidentifikasi </a:t>
            </a:r>
            <a:r>
              <a:rPr lang="id-ID" sz="1900" dirty="0">
                <a:solidFill>
                  <a:schemeClr val="tx1"/>
                </a:solidFill>
                <a:latin typeface="+mn-lt"/>
                <a:ea typeface="+mn-ea"/>
                <a:cs typeface="+mn-cs"/>
              </a:rPr>
              <a:t>sejumlah faktor </a:t>
            </a:r>
            <a:r>
              <a:rPr lang="id-ID" sz="1900" dirty="0" smtClean="0">
                <a:solidFill>
                  <a:schemeClr val="tx1"/>
                </a:solidFill>
                <a:latin typeface="+mn-lt"/>
                <a:ea typeface="+mn-ea"/>
                <a:cs typeface="+mn-cs"/>
              </a:rPr>
              <a:t>:</a:t>
            </a:r>
            <a:endParaRPr lang="id-ID" sz="1900" dirty="0">
              <a:solidFill>
                <a:schemeClr val="tx1"/>
              </a:solidFill>
              <a:latin typeface="+mn-lt"/>
              <a:ea typeface="+mn-ea"/>
              <a:cs typeface="+mn-cs"/>
            </a:endParaRPr>
          </a:p>
          <a:p>
            <a:pPr marL="457200" lvl="0" indent="-457200" algn="just">
              <a:buFont typeface="+mj-lt"/>
              <a:buAutoNum type="alphaLcParenR"/>
            </a:pPr>
            <a:r>
              <a:rPr lang="id-ID" sz="1900" i="1" dirty="0">
                <a:solidFill>
                  <a:schemeClr val="tx1"/>
                </a:solidFill>
                <a:latin typeface="+mn-lt"/>
                <a:ea typeface="+mn-ea"/>
                <a:cs typeface="+mn-cs"/>
              </a:rPr>
              <a:t>Karakteristik wilayah</a:t>
            </a:r>
            <a:r>
              <a:rPr lang="id-ID" sz="1900" dirty="0">
                <a:solidFill>
                  <a:schemeClr val="tx1"/>
                </a:solidFill>
                <a:latin typeface="+mn-lt"/>
                <a:ea typeface="+mn-ea"/>
                <a:cs typeface="+mn-cs"/>
              </a:rPr>
              <a:t>, mencakup isolasi (keterpencilan) secara geografis, persediaan sumber daya lingkungan </a:t>
            </a:r>
            <a:r>
              <a:rPr lang="id-ID" sz="1900" dirty="0" smtClean="0">
                <a:solidFill>
                  <a:schemeClr val="tx1"/>
                </a:solidFill>
                <a:latin typeface="+mn-lt"/>
                <a:ea typeface="+mn-ea"/>
                <a:cs typeface="+mn-cs"/>
              </a:rPr>
              <a:t>terbatas</a:t>
            </a:r>
            <a:r>
              <a:rPr lang="id-ID" sz="1900" dirty="0">
                <a:solidFill>
                  <a:schemeClr val="tx1"/>
                </a:solidFill>
                <a:latin typeface="+mn-lt"/>
                <a:ea typeface="+mn-ea"/>
                <a:cs typeface="+mn-cs"/>
              </a:rPr>
              <a:t>, rendahnya curah hujan </a:t>
            </a:r>
            <a:r>
              <a:rPr lang="id-ID" sz="1900" dirty="0" smtClean="0">
                <a:solidFill>
                  <a:schemeClr val="tx1"/>
                </a:solidFill>
                <a:latin typeface="+mn-lt"/>
                <a:ea typeface="+mn-ea"/>
                <a:cs typeface="+mn-cs"/>
              </a:rPr>
              <a:t>hingga </a:t>
            </a:r>
            <a:r>
              <a:rPr lang="id-ID" sz="1900" dirty="0">
                <a:solidFill>
                  <a:schemeClr val="tx1"/>
                </a:solidFill>
                <a:latin typeface="+mn-lt"/>
                <a:ea typeface="+mn-ea"/>
                <a:cs typeface="+mn-cs"/>
              </a:rPr>
              <a:t>mempengaruhi kesuburan tanah, serta keadaan iklim </a:t>
            </a:r>
            <a:r>
              <a:rPr lang="id-ID" sz="1900" dirty="0" smtClean="0">
                <a:solidFill>
                  <a:schemeClr val="tx1"/>
                </a:solidFill>
                <a:latin typeface="+mn-lt"/>
                <a:ea typeface="+mn-ea"/>
                <a:cs typeface="+mn-cs"/>
              </a:rPr>
              <a:t>tak </a:t>
            </a:r>
            <a:r>
              <a:rPr lang="id-ID" sz="1900" dirty="0">
                <a:solidFill>
                  <a:schemeClr val="tx1"/>
                </a:solidFill>
                <a:latin typeface="+mn-lt"/>
                <a:ea typeface="+mn-ea"/>
                <a:cs typeface="+mn-cs"/>
              </a:rPr>
              <a:t>ramah.</a:t>
            </a:r>
          </a:p>
          <a:p>
            <a:pPr marL="457200" lvl="0" indent="-457200" algn="just">
              <a:buFont typeface="+mj-lt"/>
              <a:buAutoNum type="alphaLcParenR"/>
            </a:pPr>
            <a:r>
              <a:rPr lang="id-ID" sz="1900" i="1" dirty="0">
                <a:solidFill>
                  <a:schemeClr val="tx1"/>
                </a:solidFill>
                <a:latin typeface="+mn-lt"/>
                <a:ea typeface="+mn-ea"/>
                <a:cs typeface="+mn-cs"/>
              </a:rPr>
              <a:t>Karakteristik masyarakat</a:t>
            </a:r>
            <a:r>
              <a:rPr lang="id-ID" sz="1900" dirty="0">
                <a:solidFill>
                  <a:schemeClr val="tx1"/>
                </a:solidFill>
                <a:latin typeface="+mn-lt"/>
                <a:ea typeface="+mn-ea"/>
                <a:cs typeface="+mn-cs"/>
              </a:rPr>
              <a:t>, mengacu pada terbatasnya infrastruktur penunjang kehidupan (jalanan yang diaspal, listrik, pasar, sekolah, dan klinik kesehatan), jauhnya jarak ke pusat pemerintahan lokal, serta hubungan sosial antar anggota masyarakat kurang erat.</a:t>
            </a:r>
          </a:p>
          <a:p>
            <a:pPr marL="457200" lvl="0" indent="-457200" algn="just">
              <a:buFont typeface="+mj-lt"/>
              <a:buAutoNum type="alphaLcParenR"/>
            </a:pPr>
            <a:r>
              <a:rPr lang="id-ID" sz="1900" i="1" dirty="0">
                <a:solidFill>
                  <a:schemeClr val="tx1"/>
                </a:solidFill>
                <a:latin typeface="+mn-lt"/>
                <a:ea typeface="+mn-ea"/>
                <a:cs typeface="+mn-cs"/>
              </a:rPr>
              <a:t>Karakteristik rumah tangga dan individu</a:t>
            </a:r>
            <a:r>
              <a:rPr lang="id-ID" sz="1900" dirty="0">
                <a:solidFill>
                  <a:schemeClr val="tx1"/>
                </a:solidFill>
                <a:latin typeface="+mn-lt"/>
                <a:ea typeface="+mn-ea"/>
                <a:cs typeface="+mn-cs"/>
              </a:rPr>
              <a:t>, di antaranya yang terpenting adalah :</a:t>
            </a:r>
          </a:p>
          <a:p>
            <a:pPr lvl="1" algn="just"/>
            <a:r>
              <a:rPr lang="id-ID" sz="1900" i="1" dirty="0">
                <a:solidFill>
                  <a:schemeClr val="tx1"/>
                </a:solidFill>
                <a:latin typeface="+mn-lt"/>
                <a:ea typeface="+mn-ea"/>
                <a:cs typeface="+mn-cs"/>
              </a:rPr>
              <a:t>demografis</a:t>
            </a:r>
            <a:r>
              <a:rPr lang="id-ID" sz="1900" dirty="0">
                <a:solidFill>
                  <a:schemeClr val="tx1"/>
                </a:solidFill>
                <a:latin typeface="+mn-lt"/>
                <a:ea typeface="+mn-ea"/>
                <a:cs typeface="+mn-cs"/>
              </a:rPr>
              <a:t>, yakni jumlah anggota rumah tangga, </a:t>
            </a:r>
          </a:p>
          <a:p>
            <a:pPr lvl="1" algn="just"/>
            <a:r>
              <a:rPr lang="id-ID" sz="1900" i="1" dirty="0">
                <a:solidFill>
                  <a:schemeClr val="tx1"/>
                </a:solidFill>
                <a:latin typeface="+mn-lt"/>
                <a:ea typeface="+mn-ea"/>
                <a:cs typeface="+mn-cs"/>
              </a:rPr>
              <a:t>ekonomi</a:t>
            </a:r>
            <a:r>
              <a:rPr lang="id-ID" sz="1900" dirty="0">
                <a:solidFill>
                  <a:schemeClr val="tx1"/>
                </a:solidFill>
                <a:latin typeface="+mn-lt"/>
                <a:ea typeface="+mn-ea"/>
                <a:cs typeface="+mn-cs"/>
              </a:rPr>
              <a:t>, yaitu kondisi pekerjaan , </a:t>
            </a:r>
          </a:p>
          <a:p>
            <a:pPr lvl="1" algn="just"/>
            <a:r>
              <a:rPr lang="id-ID" sz="1900" i="1" dirty="0">
                <a:solidFill>
                  <a:schemeClr val="tx1"/>
                </a:solidFill>
                <a:latin typeface="+mn-lt"/>
                <a:ea typeface="+mn-ea"/>
                <a:cs typeface="+mn-cs"/>
              </a:rPr>
              <a:t>sosial, </a:t>
            </a:r>
            <a:r>
              <a:rPr lang="id-ID" sz="1900" dirty="0">
                <a:solidFill>
                  <a:schemeClr val="tx1"/>
                </a:solidFill>
                <a:latin typeface="+mn-lt"/>
                <a:ea typeface="+mn-ea"/>
                <a:cs typeface="+mn-cs"/>
              </a:rPr>
              <a:t>yakni rendahnya status gizi, tingkat kesehatan relatif buruk, kondisi perumahan kurang layak, serta tingkat pendidikan tidak memadai.</a:t>
            </a:r>
            <a:endParaRPr lang="id-ID" sz="19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pPr algn="just"/>
            <a:r>
              <a:rPr lang="id-ID" dirty="0" smtClean="0">
                <a:solidFill>
                  <a:schemeClr val="accent1">
                    <a:lumMod val="25000"/>
                  </a:schemeClr>
                </a:solidFill>
              </a:rPr>
              <a:t>Pertanyaan Uji Pengetahuan</a:t>
            </a:r>
            <a:endParaRPr lang="id-ID" dirty="0">
              <a:solidFill>
                <a:schemeClr val="accent1">
                  <a:lumMod val="25000"/>
                </a:schemeClr>
              </a:solidFill>
            </a:endParaRPr>
          </a:p>
        </p:txBody>
      </p:sp>
      <p:sp>
        <p:nvSpPr>
          <p:cNvPr id="143363" name="Rectangle 3"/>
          <p:cNvSpPr>
            <a:spLocks noGrp="1" noChangeArrowheads="1"/>
          </p:cNvSpPr>
          <p:nvPr>
            <p:ph type="body" idx="1"/>
          </p:nvPr>
        </p:nvSpPr>
        <p:spPr>
          <a:xfrm>
            <a:off x="468313" y="1928802"/>
            <a:ext cx="8229600" cy="4225936"/>
          </a:xfrm>
        </p:spPr>
        <p:txBody>
          <a:bodyPr/>
          <a:lstStyle/>
          <a:p>
            <a:pPr marL="514350" lvl="0" indent="-514350" algn="just">
              <a:buFont typeface="+mj-lt"/>
              <a:buAutoNum type="arabicPeriod"/>
            </a:pPr>
            <a:r>
              <a:rPr lang="id-ID" dirty="0">
                <a:solidFill>
                  <a:schemeClr val="tx1"/>
                </a:solidFill>
                <a:latin typeface="+mn-lt"/>
                <a:ea typeface="+mn-ea"/>
                <a:cs typeface="+mn-cs"/>
              </a:rPr>
              <a:t>Jelaskan kriteria kemiskinan menurut </a:t>
            </a:r>
            <a:r>
              <a:rPr lang="nb-NO" dirty="0">
                <a:solidFill>
                  <a:schemeClr val="tx1"/>
                </a:solidFill>
                <a:latin typeface="+mn-lt"/>
                <a:ea typeface="+mn-ea"/>
                <a:cs typeface="+mn-cs"/>
              </a:rPr>
              <a:t>Edi Suharto </a:t>
            </a:r>
            <a:r>
              <a:rPr lang="id-ID" dirty="0">
                <a:solidFill>
                  <a:schemeClr val="tx1"/>
                </a:solidFill>
                <a:latin typeface="+mn-lt"/>
                <a:ea typeface="+mn-ea"/>
                <a:cs typeface="+mn-cs"/>
              </a:rPr>
              <a:t>!</a:t>
            </a:r>
          </a:p>
          <a:p>
            <a:pPr marL="514350" lvl="0" indent="-514350" algn="just">
              <a:buFont typeface="+mj-lt"/>
              <a:buAutoNum type="arabicPeriod"/>
            </a:pPr>
            <a:r>
              <a:rPr lang="id-ID" dirty="0">
                <a:solidFill>
                  <a:schemeClr val="tx1"/>
                </a:solidFill>
                <a:latin typeface="+mn-lt"/>
                <a:ea typeface="+mn-ea"/>
                <a:cs typeface="+mn-cs"/>
              </a:rPr>
              <a:t>Jelaskan kriteria kemiskinan menurut </a:t>
            </a:r>
            <a:r>
              <a:rPr lang="nb-NO" dirty="0">
                <a:solidFill>
                  <a:schemeClr val="tx1"/>
                </a:solidFill>
                <a:latin typeface="+mn-lt"/>
                <a:ea typeface="+mn-ea"/>
                <a:cs typeface="+mn-cs"/>
              </a:rPr>
              <a:t>Badan Perencanaan Pembangunan Nasional</a:t>
            </a:r>
            <a:r>
              <a:rPr lang="id-ID" dirty="0">
                <a:solidFill>
                  <a:schemeClr val="tx1"/>
                </a:solidFill>
                <a:latin typeface="+mn-lt"/>
                <a:ea typeface="+mn-ea"/>
                <a:cs typeface="+mn-cs"/>
              </a:rPr>
              <a:t> !</a:t>
            </a:r>
          </a:p>
          <a:p>
            <a:pPr marL="514350" indent="-514350" algn="just">
              <a:buFont typeface="+mj-lt"/>
              <a:buAutoNum type="arabicPeriod"/>
            </a:pPr>
            <a:r>
              <a:rPr lang="id-ID" dirty="0">
                <a:solidFill>
                  <a:schemeClr val="tx1"/>
                </a:solidFill>
                <a:latin typeface="+mn-lt"/>
                <a:ea typeface="+mn-ea"/>
                <a:cs typeface="+mn-cs"/>
              </a:rPr>
              <a:t>Jelaskan kriteria kemiskinan menurut </a:t>
            </a:r>
            <a:r>
              <a:rPr lang="nb-NO" dirty="0">
                <a:solidFill>
                  <a:schemeClr val="tx1"/>
                </a:solidFill>
                <a:latin typeface="+mn-lt"/>
                <a:ea typeface="+mn-ea"/>
                <a:cs typeface="+mn-cs"/>
              </a:rPr>
              <a:t>Badan Pusat Statistik</a:t>
            </a:r>
            <a:r>
              <a:rPr lang="id-ID" dirty="0">
                <a:solidFill>
                  <a:schemeClr val="tx1"/>
                </a:solidFill>
                <a:latin typeface="+mn-lt"/>
                <a:ea typeface="+mn-ea"/>
                <a:cs typeface="+mn-cs"/>
              </a:rPr>
              <a:t> !</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71744"/>
            <a:ext cx="8229600" cy="3582994"/>
          </a:xfrm>
        </p:spPr>
        <p:txBody>
          <a:bodyPr/>
          <a:lstStyle/>
          <a:p>
            <a:pPr algn="ctr">
              <a:buNone/>
            </a:pPr>
            <a:endParaRPr lang="id-ID" dirty="0" smtClean="0"/>
          </a:p>
          <a:p>
            <a:pPr algn="ctr">
              <a:buNone/>
            </a:pPr>
            <a:r>
              <a:rPr lang="id-ID" sz="4400" b="1" dirty="0" smtClean="0">
                <a:solidFill>
                  <a:schemeClr val="accent1">
                    <a:lumMod val="25000"/>
                  </a:schemeClr>
                </a:solidFill>
              </a:rPr>
              <a:t>Salam Sosiologi !</a:t>
            </a:r>
            <a:endParaRPr lang="id-ID" sz="4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00306"/>
            <a:ext cx="8229600" cy="3654432"/>
          </a:xfrm>
        </p:spPr>
        <p:txBody>
          <a:bodyPr/>
          <a:lstStyle/>
          <a:p>
            <a:pPr algn="just">
              <a:buNone/>
            </a:pPr>
            <a:r>
              <a:rPr lang="id-ID" dirty="0" smtClean="0">
                <a:solidFill>
                  <a:schemeClr val="tx1"/>
                </a:solidFill>
                <a:latin typeface="+mn-lt"/>
                <a:ea typeface="+mn-ea"/>
                <a:cs typeface="+mn-cs"/>
              </a:rPr>
              <a:t>	</a:t>
            </a:r>
            <a:r>
              <a:rPr lang="id-ID" b="1" dirty="0" smtClean="0">
                <a:solidFill>
                  <a:schemeClr val="accent1">
                    <a:lumMod val="25000"/>
                  </a:schemeClr>
                </a:solidFill>
                <a:latin typeface="+mn-lt"/>
                <a:ea typeface="+mn-ea"/>
                <a:cs typeface="+mn-cs"/>
              </a:rPr>
              <a:t>Adakah </a:t>
            </a:r>
            <a:r>
              <a:rPr lang="id-ID" b="1" dirty="0">
                <a:solidFill>
                  <a:schemeClr val="accent1">
                    <a:lumMod val="25000"/>
                  </a:schemeClr>
                </a:solidFill>
                <a:latin typeface="+mn-lt"/>
                <a:ea typeface="+mn-ea"/>
                <a:cs typeface="+mn-cs"/>
              </a:rPr>
              <a:t>suatu masyarakat yang tidak pernah berhadapan dengan masalah sosial ?</a:t>
            </a:r>
            <a:endParaRPr lang="id-ID" b="1"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b="1" dirty="0" smtClean="0">
                <a:solidFill>
                  <a:schemeClr val="accent1">
                    <a:lumMod val="25000"/>
                  </a:schemeClr>
                </a:solidFill>
              </a:rPr>
              <a:t>Vincent N. Parrillo</a:t>
            </a:r>
            <a:endParaRPr lang="id-ID" b="1" dirty="0">
              <a:solidFill>
                <a:schemeClr val="accent1">
                  <a:lumMod val="25000"/>
                </a:schemeClr>
              </a:solidFill>
            </a:endParaRPr>
          </a:p>
        </p:txBody>
      </p:sp>
      <p:sp>
        <p:nvSpPr>
          <p:cNvPr id="143363" name="Rectangle 3"/>
          <p:cNvSpPr>
            <a:spLocks noGrp="1" noChangeArrowheads="1"/>
          </p:cNvSpPr>
          <p:nvPr>
            <p:ph type="body" idx="1"/>
          </p:nvPr>
        </p:nvSpPr>
        <p:spPr>
          <a:xfrm>
            <a:off x="468313" y="1428736"/>
            <a:ext cx="8229600" cy="4383087"/>
          </a:xfrm>
        </p:spPr>
        <p:txBody>
          <a:bodyPr/>
          <a:lstStyle/>
          <a:p>
            <a:pPr algn="just">
              <a:buNone/>
            </a:pPr>
            <a:r>
              <a:rPr lang="id-ID" sz="2500" dirty="0" smtClean="0">
                <a:solidFill>
                  <a:schemeClr val="tx1"/>
                </a:solidFill>
                <a:latin typeface="+mn-lt"/>
                <a:ea typeface="+mn-ea"/>
                <a:cs typeface="+mn-cs"/>
              </a:rPr>
              <a:t>Vincent </a:t>
            </a:r>
            <a:r>
              <a:rPr lang="id-ID" sz="2500" dirty="0">
                <a:solidFill>
                  <a:schemeClr val="tx1"/>
                </a:solidFill>
                <a:latin typeface="+mn-lt"/>
                <a:ea typeface="+mn-ea"/>
                <a:cs typeface="+mn-cs"/>
              </a:rPr>
              <a:t>N. Parrillo mengemukakan bahwa suatu situasi atau kondisi sosial dapat disebut sebagai masalah sosial apabila terdapat beberapa unsur berikut.</a:t>
            </a:r>
          </a:p>
          <a:p>
            <a:pPr lvl="0" algn="just"/>
            <a:r>
              <a:rPr lang="id-ID" sz="2500" dirty="0">
                <a:solidFill>
                  <a:schemeClr val="tx1"/>
                </a:solidFill>
                <a:latin typeface="+mn-lt"/>
                <a:ea typeface="+mn-ea"/>
                <a:cs typeface="+mn-cs"/>
              </a:rPr>
              <a:t>Kondisi tersebut merupakan masalah yang bertahan untuk suatu periode waktu tertentu. </a:t>
            </a:r>
          </a:p>
          <a:p>
            <a:pPr lvl="0" algn="just"/>
            <a:r>
              <a:rPr lang="id-ID" sz="2500" dirty="0">
                <a:solidFill>
                  <a:schemeClr val="tx1"/>
                </a:solidFill>
                <a:latin typeface="+mn-lt"/>
                <a:ea typeface="+mn-ea"/>
                <a:cs typeface="+mn-cs"/>
              </a:rPr>
              <a:t>Dirasakan dapat menyebabkan berbagai kerugian fisik atau nonfisik, baik pada individu maupun masyarakat.</a:t>
            </a:r>
          </a:p>
          <a:p>
            <a:pPr lvl="0" algn="just"/>
            <a:r>
              <a:rPr lang="id-ID" sz="2500" dirty="0">
                <a:solidFill>
                  <a:schemeClr val="tx1"/>
                </a:solidFill>
                <a:latin typeface="+mn-lt"/>
                <a:ea typeface="+mn-ea"/>
                <a:cs typeface="+mn-cs"/>
              </a:rPr>
              <a:t>Merupakan pelanggaran terhadap nilai-nilai atau standar sosial dari salah satu atau beberapa sendi kehidupan masyarakat.</a:t>
            </a:r>
          </a:p>
          <a:p>
            <a:pPr algn="just"/>
            <a:r>
              <a:rPr lang="id-ID" sz="2500" dirty="0">
                <a:solidFill>
                  <a:schemeClr val="tx1"/>
                </a:solidFill>
                <a:latin typeface="+mn-lt"/>
                <a:ea typeface="+mn-ea"/>
                <a:cs typeface="+mn-cs"/>
              </a:rPr>
              <a:t>Menimbulkan kebutuhan atau pemecahan.</a:t>
            </a:r>
            <a:endParaRPr lang="id-ID" sz="2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200" b="1" dirty="0">
                <a:solidFill>
                  <a:schemeClr val="accent1">
                    <a:lumMod val="25000"/>
                  </a:schemeClr>
                </a:solidFill>
                <a:latin typeface="+mj-lt"/>
                <a:ea typeface="+mj-ea"/>
                <a:cs typeface="+mj-cs"/>
              </a:rPr>
              <a:t>Eral Raab dan Gertude Jaeger Selznick</a:t>
            </a:r>
            <a:endParaRPr lang="id-ID" sz="3200" b="1" dirty="0">
              <a:solidFill>
                <a:schemeClr val="accent1">
                  <a:lumMod val="25000"/>
                </a:schemeClr>
              </a:solidFill>
            </a:endParaRPr>
          </a:p>
        </p:txBody>
      </p:sp>
      <p:sp>
        <p:nvSpPr>
          <p:cNvPr id="143363" name="Rectangle 3"/>
          <p:cNvSpPr>
            <a:spLocks noGrp="1" noChangeArrowheads="1"/>
          </p:cNvSpPr>
          <p:nvPr>
            <p:ph type="body" idx="1"/>
          </p:nvPr>
        </p:nvSpPr>
        <p:spPr>
          <a:xfrm>
            <a:off x="468313" y="1500174"/>
            <a:ext cx="8229600" cy="4311649"/>
          </a:xfrm>
        </p:spPr>
        <p:txBody>
          <a:bodyPr/>
          <a:lstStyle/>
          <a:p>
            <a:pPr algn="just">
              <a:buNone/>
            </a:pPr>
            <a:r>
              <a:rPr lang="id-ID" sz="2800" dirty="0" smtClean="0">
                <a:solidFill>
                  <a:schemeClr val="tx1"/>
                </a:solidFill>
                <a:latin typeface="+mn-lt"/>
                <a:ea typeface="+mn-ea"/>
                <a:cs typeface="+mn-cs"/>
              </a:rPr>
              <a:t>	Eral </a:t>
            </a:r>
            <a:r>
              <a:rPr lang="id-ID" sz="2800" dirty="0">
                <a:solidFill>
                  <a:schemeClr val="tx1"/>
                </a:solidFill>
                <a:latin typeface="+mn-lt"/>
                <a:ea typeface="+mn-ea"/>
                <a:cs typeface="+mn-cs"/>
              </a:rPr>
              <a:t>Raab dan Gertude Jaeger Selznick menyatakan bahwa tidak semua masalah pada kehidupan manusia merupakan masalah sosial. Masalah sosial, secara mendasar, adalah masalah yang terjadi dalam antar hubungan di antara warga masyarakat. Sebagai contoh, bencana alam bukanlah masalah sosial. Tapi, kondisi itu dapat berkembang menjadi masalah sosial bila kemudian mempengaruhi proses relasi </a:t>
            </a:r>
            <a:r>
              <a:rPr lang="id-ID" sz="2800" dirty="0" smtClean="0">
                <a:solidFill>
                  <a:schemeClr val="tx1"/>
                </a:solidFill>
                <a:latin typeface="+mn-lt"/>
                <a:ea typeface="+mn-ea"/>
                <a:cs typeface="+mn-cs"/>
              </a:rPr>
              <a:t>sosial.</a:t>
            </a:r>
            <a:endParaRPr lang="id-ID" sz="2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4000" b="1" dirty="0" smtClean="0">
                <a:solidFill>
                  <a:schemeClr val="accent1">
                    <a:lumMod val="25000"/>
                  </a:schemeClr>
                </a:solidFill>
                <a:latin typeface="+mj-lt"/>
                <a:ea typeface="+mj-ea"/>
                <a:cs typeface="+mj-cs"/>
              </a:rPr>
              <a:t>Martin S. Weinberg</a:t>
            </a:r>
            <a:endParaRPr lang="id-ID" sz="4000" b="1" dirty="0">
              <a:solidFill>
                <a:schemeClr val="accent1">
                  <a:lumMod val="25000"/>
                </a:schemeClr>
              </a:solidFill>
            </a:endParaRPr>
          </a:p>
        </p:txBody>
      </p:sp>
      <p:sp>
        <p:nvSpPr>
          <p:cNvPr id="143363" name="Rectangle 3"/>
          <p:cNvSpPr>
            <a:spLocks noGrp="1" noChangeArrowheads="1"/>
          </p:cNvSpPr>
          <p:nvPr>
            <p:ph type="body" idx="1"/>
          </p:nvPr>
        </p:nvSpPr>
        <p:spPr>
          <a:xfrm>
            <a:off x="468313" y="2214554"/>
            <a:ext cx="8229600" cy="3597269"/>
          </a:xfrm>
        </p:spPr>
        <p:txBody>
          <a:bodyPr/>
          <a:lstStyle/>
          <a:p>
            <a:pPr algn="just">
              <a:buNone/>
            </a:pPr>
            <a:r>
              <a:rPr lang="id-ID" sz="2800" dirty="0" smtClean="0">
                <a:solidFill>
                  <a:schemeClr val="tx1"/>
                </a:solidFill>
                <a:latin typeface="+mn-lt"/>
                <a:ea typeface="+mn-ea"/>
                <a:cs typeface="+mn-cs"/>
              </a:rPr>
              <a:t>	Menurut </a:t>
            </a:r>
            <a:r>
              <a:rPr lang="id-ID" sz="2800" dirty="0">
                <a:solidFill>
                  <a:schemeClr val="tx1"/>
                </a:solidFill>
                <a:latin typeface="+mn-lt"/>
                <a:ea typeface="+mn-ea"/>
                <a:cs typeface="+mn-cs"/>
              </a:rPr>
              <a:t>Martin S. Weinberg, masalah sosial adalah situasi yang dinyatakan oleh sebagian besar warga masyarakat sebagai sesuatu yang bertentangan dengan norma-norma, sehingga mereka menyepakati dibutuhkannya suatu tindakan untuk mengubah situasi tersebut. </a:t>
            </a:r>
            <a:endParaRPr lang="id-ID" sz="2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857496"/>
            <a:ext cx="8229600" cy="3297242"/>
          </a:xfrm>
        </p:spPr>
        <p:txBody>
          <a:bodyPr/>
          <a:lstStyle/>
          <a:p>
            <a:pPr algn="ctr">
              <a:buNone/>
            </a:pPr>
            <a:r>
              <a:rPr lang="id-ID" sz="5400" b="1" dirty="0" smtClean="0">
                <a:solidFill>
                  <a:schemeClr val="accent1">
                    <a:lumMod val="25000"/>
                  </a:schemeClr>
                </a:solidFill>
                <a:latin typeface="+mn-lt"/>
                <a:ea typeface="+mn-ea"/>
                <a:cs typeface="+mn-cs"/>
              </a:rPr>
              <a:t>KEMISKINAN</a:t>
            </a:r>
            <a:endParaRPr lang="id-ID" sz="5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500" dirty="0" smtClean="0">
                <a:solidFill>
                  <a:schemeClr val="accent1">
                    <a:lumMod val="25000"/>
                  </a:schemeClr>
                </a:solidFill>
              </a:rPr>
              <a:t>Kriteria Kemiskinan menurut Edi Suharto</a:t>
            </a:r>
            <a:endParaRPr lang="id-ID" sz="3500" dirty="0">
              <a:solidFill>
                <a:schemeClr val="accent1">
                  <a:lumMod val="25000"/>
                </a:schemeClr>
              </a:solidFill>
            </a:endParaRPr>
          </a:p>
        </p:txBody>
      </p:sp>
      <p:sp>
        <p:nvSpPr>
          <p:cNvPr id="143363" name="Rectangle 3"/>
          <p:cNvSpPr>
            <a:spLocks noGrp="1" noChangeArrowheads="1"/>
          </p:cNvSpPr>
          <p:nvPr>
            <p:ph type="body" idx="1"/>
          </p:nvPr>
        </p:nvSpPr>
        <p:spPr>
          <a:xfrm>
            <a:off x="428596" y="1285861"/>
            <a:ext cx="8429683" cy="4868878"/>
          </a:xfrm>
        </p:spPr>
        <p:txBody>
          <a:bodyPr/>
          <a:lstStyle/>
          <a:p>
            <a:pPr lvl="0">
              <a:buNone/>
            </a:pPr>
            <a:r>
              <a:rPr lang="id-ID" sz="1700" dirty="0" smtClean="0">
                <a:solidFill>
                  <a:schemeClr val="tx1"/>
                </a:solidFill>
                <a:latin typeface="+mn-lt"/>
                <a:ea typeface="+mn-ea"/>
                <a:cs typeface="+mn-cs"/>
              </a:rPr>
              <a:t>Kemiskinan </a:t>
            </a:r>
            <a:r>
              <a:rPr lang="id-ID" sz="1700" dirty="0">
                <a:solidFill>
                  <a:schemeClr val="tx1"/>
                </a:solidFill>
                <a:latin typeface="+mn-lt"/>
                <a:ea typeface="+mn-ea"/>
                <a:cs typeface="+mn-cs"/>
              </a:rPr>
              <a:t>memiliki beberapa ciri berikut :</a:t>
            </a:r>
          </a:p>
          <a:p>
            <a:pPr lvl="0">
              <a:buFont typeface="+mj-lt"/>
              <a:buAutoNum type="alphaLcPeriod"/>
            </a:pPr>
            <a:r>
              <a:rPr lang="id-ID" sz="1700" dirty="0">
                <a:solidFill>
                  <a:schemeClr val="tx1"/>
                </a:solidFill>
                <a:latin typeface="+mn-lt"/>
                <a:ea typeface="+mn-ea"/>
                <a:cs typeface="+mn-cs"/>
              </a:rPr>
              <a:t>Ketidakmampuan memenuhi kebutuhan konsumsi dasar (pangan, sandang, dan papan).</a:t>
            </a:r>
          </a:p>
          <a:p>
            <a:pPr lvl="0">
              <a:buFont typeface="+mj-lt"/>
              <a:buAutoNum type="alphaLcPeriod"/>
            </a:pPr>
            <a:r>
              <a:rPr lang="id-ID" sz="1700" dirty="0">
                <a:solidFill>
                  <a:schemeClr val="tx1"/>
                </a:solidFill>
                <a:latin typeface="+mn-lt"/>
                <a:ea typeface="+mn-ea"/>
                <a:cs typeface="+mn-cs"/>
              </a:rPr>
              <a:t>Ketiadaan akses terhadap kebutuhan hidup dasar lainnya (kesehatan, pendidikan, sanitasi, air bersih, dan transportasi).</a:t>
            </a:r>
          </a:p>
          <a:p>
            <a:pPr lvl="0">
              <a:buFont typeface="+mj-lt"/>
              <a:buAutoNum type="alphaLcPeriod"/>
            </a:pPr>
            <a:r>
              <a:rPr lang="id-ID" sz="1700" dirty="0">
                <a:solidFill>
                  <a:schemeClr val="tx1"/>
                </a:solidFill>
                <a:latin typeface="+mn-lt"/>
                <a:ea typeface="+mn-ea"/>
                <a:cs typeface="+mn-cs"/>
              </a:rPr>
              <a:t>Ketiadaan jaminan masa depan (karena tiadanya simpanan atau investasi untuk pendidikan dan keluarga).</a:t>
            </a:r>
          </a:p>
          <a:p>
            <a:pPr lvl="0">
              <a:buFont typeface="+mj-lt"/>
              <a:buAutoNum type="alphaLcPeriod"/>
            </a:pPr>
            <a:r>
              <a:rPr lang="id-ID" sz="1700" dirty="0">
                <a:solidFill>
                  <a:schemeClr val="tx1"/>
                </a:solidFill>
                <a:latin typeface="+mn-lt"/>
                <a:ea typeface="+mn-ea"/>
                <a:cs typeface="+mn-cs"/>
              </a:rPr>
              <a:t>Kerentanan terhadap guncangan yang bersifat individual maupun massal.</a:t>
            </a:r>
          </a:p>
          <a:p>
            <a:pPr lvl="0">
              <a:buFont typeface="+mj-lt"/>
              <a:buAutoNum type="alphaLcPeriod"/>
            </a:pPr>
            <a:r>
              <a:rPr lang="id-ID" sz="1700" dirty="0">
                <a:solidFill>
                  <a:schemeClr val="tx1"/>
                </a:solidFill>
                <a:latin typeface="+mn-lt"/>
                <a:ea typeface="+mn-ea"/>
                <a:cs typeface="+mn-cs"/>
              </a:rPr>
              <a:t>Rendahnya kualitas sumber daya manusia dan keterbatasan sumber daya alam.</a:t>
            </a:r>
          </a:p>
          <a:p>
            <a:pPr lvl="0">
              <a:buFont typeface="+mj-lt"/>
              <a:buAutoNum type="alphaLcPeriod"/>
            </a:pPr>
            <a:r>
              <a:rPr lang="id-ID" sz="1700" dirty="0">
                <a:solidFill>
                  <a:schemeClr val="tx1"/>
                </a:solidFill>
                <a:latin typeface="+mn-lt"/>
                <a:ea typeface="+mn-ea"/>
                <a:cs typeface="+mn-cs"/>
              </a:rPr>
              <a:t>Ketidakterlibatan dalam kegiatan sosial masyarakat.</a:t>
            </a:r>
          </a:p>
          <a:p>
            <a:pPr lvl="0">
              <a:buFont typeface="+mj-lt"/>
              <a:buAutoNum type="alphaLcPeriod"/>
            </a:pPr>
            <a:r>
              <a:rPr lang="id-ID" sz="1700" dirty="0">
                <a:solidFill>
                  <a:schemeClr val="tx1"/>
                </a:solidFill>
                <a:latin typeface="+mn-lt"/>
                <a:ea typeface="+mn-ea"/>
                <a:cs typeface="+mn-cs"/>
              </a:rPr>
              <a:t>Ketiadaan akses terhadap lapangan kerja dan mata pencaharian yang berkesinambungan.</a:t>
            </a:r>
          </a:p>
          <a:p>
            <a:pPr lvl="0">
              <a:buFont typeface="+mj-lt"/>
              <a:buAutoNum type="alphaLcPeriod"/>
            </a:pPr>
            <a:r>
              <a:rPr lang="id-ID" sz="1700" dirty="0">
                <a:solidFill>
                  <a:schemeClr val="tx1"/>
                </a:solidFill>
                <a:latin typeface="+mn-lt"/>
                <a:ea typeface="+mn-ea"/>
                <a:cs typeface="+mn-cs"/>
              </a:rPr>
              <a:t>Ketidakmampuan untuk berusaha karena cacat fisik maupun mental.</a:t>
            </a:r>
          </a:p>
          <a:p>
            <a:pPr lvl="0">
              <a:buFont typeface="+mj-lt"/>
              <a:buAutoNum type="alphaLcPeriod"/>
            </a:pPr>
            <a:r>
              <a:rPr lang="id-ID" sz="1700" dirty="0">
                <a:solidFill>
                  <a:schemeClr val="tx1"/>
                </a:solidFill>
                <a:latin typeface="+mn-lt"/>
                <a:ea typeface="+mn-ea"/>
                <a:cs typeface="+mn-cs"/>
              </a:rPr>
              <a:t>Ketidakmampuan dan ketidakberuntungan sosial (anak terlantar, perempuan korban kekerasan dalam rumah tangga, janda miskin, kelompok terpinggirkan dan terpencil).</a:t>
            </a:r>
          </a:p>
          <a:p>
            <a:pPr>
              <a:buNone/>
            </a:pP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dirty="0" smtClean="0">
                <a:solidFill>
                  <a:schemeClr val="accent1">
                    <a:lumMod val="25000"/>
                  </a:schemeClr>
                </a:solidFill>
              </a:rPr>
              <a:t>Kriteria Kemiskinan menurut Emil Salim</a:t>
            </a:r>
            <a:endParaRPr lang="id-ID" sz="3600" dirty="0">
              <a:solidFill>
                <a:schemeClr val="accent1">
                  <a:lumMod val="25000"/>
                </a:schemeClr>
              </a:solidFill>
            </a:endParaRPr>
          </a:p>
        </p:txBody>
      </p:sp>
      <p:sp>
        <p:nvSpPr>
          <p:cNvPr id="143363" name="Rectangle 3"/>
          <p:cNvSpPr>
            <a:spLocks noGrp="1" noChangeArrowheads="1"/>
          </p:cNvSpPr>
          <p:nvPr>
            <p:ph type="body" idx="1"/>
          </p:nvPr>
        </p:nvSpPr>
        <p:spPr>
          <a:xfrm>
            <a:off x="468313" y="1571612"/>
            <a:ext cx="8229600" cy="5072098"/>
          </a:xfrm>
        </p:spPr>
        <p:txBody>
          <a:bodyPr/>
          <a:lstStyle/>
          <a:p>
            <a:pPr algn="just">
              <a:buNone/>
            </a:pPr>
            <a:r>
              <a:rPr lang="id-ID" sz="2100" dirty="0">
                <a:solidFill>
                  <a:schemeClr val="tx1"/>
                </a:solidFill>
                <a:latin typeface="+mn-lt"/>
                <a:ea typeface="+mn-ea"/>
                <a:cs typeface="+mn-cs"/>
              </a:rPr>
              <a:t>Lima karakteristik penduduk yang tergolong miskin, yakni </a:t>
            </a:r>
            <a:r>
              <a:rPr lang="id-ID" sz="2100" dirty="0" smtClean="0">
                <a:solidFill>
                  <a:schemeClr val="tx1"/>
                </a:solidFill>
                <a:latin typeface="+mn-lt"/>
                <a:ea typeface="+mn-ea"/>
                <a:cs typeface="+mn-cs"/>
              </a:rPr>
              <a:t>:</a:t>
            </a:r>
            <a:endParaRPr lang="id-ID" sz="2100" dirty="0"/>
          </a:p>
          <a:p>
            <a:pPr marL="457200" indent="-457200" algn="just">
              <a:buFont typeface="+mj-lt"/>
              <a:buAutoNum type="alphaLcParenR"/>
            </a:pPr>
            <a:r>
              <a:rPr lang="id-ID" sz="2100" dirty="0" smtClean="0">
                <a:solidFill>
                  <a:schemeClr val="tx1"/>
                </a:solidFill>
                <a:latin typeface="+mn-lt"/>
                <a:cs typeface="+mn-cs"/>
              </a:rPr>
              <a:t>Penduduk </a:t>
            </a:r>
            <a:r>
              <a:rPr lang="id-ID" sz="2100" dirty="0">
                <a:solidFill>
                  <a:schemeClr val="tx1"/>
                </a:solidFill>
                <a:latin typeface="+mn-lt"/>
                <a:cs typeface="+mn-cs"/>
              </a:rPr>
              <a:t>miskin pada umumnya tidak memiliki faktor-faktor produksi (tanah, modal) </a:t>
            </a:r>
            <a:r>
              <a:rPr lang="id-ID" sz="2100" dirty="0" smtClean="0">
                <a:solidFill>
                  <a:schemeClr val="tx1"/>
                </a:solidFill>
                <a:latin typeface="+mn-lt"/>
                <a:cs typeface="+mn-cs"/>
              </a:rPr>
              <a:t>sendiri.</a:t>
            </a:r>
          </a:p>
          <a:p>
            <a:pPr marL="457200" indent="-457200" algn="just">
              <a:buFont typeface="+mj-lt"/>
              <a:buAutoNum type="alphaLcParenR"/>
            </a:pPr>
            <a:r>
              <a:rPr lang="id-ID" sz="2100" dirty="0" smtClean="0">
                <a:solidFill>
                  <a:schemeClr val="tx1"/>
                </a:solidFill>
                <a:latin typeface="+mn-lt"/>
                <a:cs typeface="+mn-cs"/>
              </a:rPr>
              <a:t>Penduduk </a:t>
            </a:r>
            <a:r>
              <a:rPr lang="id-ID" sz="2100" dirty="0">
                <a:solidFill>
                  <a:schemeClr val="tx1"/>
                </a:solidFill>
                <a:latin typeface="+mn-lt"/>
                <a:cs typeface="+mn-cs"/>
              </a:rPr>
              <a:t>miskin lazimnya juga tidak mempunyai kemungkinan untuk memperoleh faktor produksi jika tanpa bantuan dari pihak </a:t>
            </a:r>
            <a:r>
              <a:rPr lang="id-ID" sz="2100" dirty="0" smtClean="0">
                <a:solidFill>
                  <a:schemeClr val="tx1"/>
                </a:solidFill>
                <a:latin typeface="+mn-lt"/>
                <a:cs typeface="+mn-cs"/>
              </a:rPr>
              <a:t>lain.</a:t>
            </a:r>
          </a:p>
          <a:p>
            <a:pPr marL="457200" indent="-457200" algn="just">
              <a:buFont typeface="+mj-lt"/>
              <a:buAutoNum type="alphaLcParenR"/>
            </a:pPr>
            <a:r>
              <a:rPr lang="id-ID" sz="2100" dirty="0" smtClean="0">
                <a:solidFill>
                  <a:schemeClr val="tx1"/>
                </a:solidFill>
                <a:latin typeface="+mn-lt"/>
                <a:cs typeface="+mn-cs"/>
              </a:rPr>
              <a:t>Penduduk </a:t>
            </a:r>
            <a:r>
              <a:rPr lang="id-ID" sz="2100" dirty="0">
                <a:solidFill>
                  <a:schemeClr val="tx1"/>
                </a:solidFill>
                <a:latin typeface="+mn-lt"/>
                <a:cs typeface="+mn-cs"/>
              </a:rPr>
              <a:t>miskin umumnya memiliki tingkat pendidikan yang </a:t>
            </a:r>
            <a:r>
              <a:rPr lang="id-ID" sz="2100" dirty="0" smtClean="0">
                <a:solidFill>
                  <a:schemeClr val="tx1"/>
                </a:solidFill>
                <a:latin typeface="+mn-lt"/>
                <a:cs typeface="+mn-cs"/>
              </a:rPr>
              <a:t>rendah.</a:t>
            </a:r>
          </a:p>
          <a:p>
            <a:pPr marL="457200" indent="-457200" algn="just">
              <a:buFont typeface="+mj-lt"/>
              <a:buAutoNum type="alphaLcParenR"/>
            </a:pPr>
            <a:r>
              <a:rPr lang="id-ID" sz="2100" dirty="0" smtClean="0">
                <a:solidFill>
                  <a:schemeClr val="tx1"/>
                </a:solidFill>
                <a:latin typeface="+mn-lt"/>
                <a:cs typeface="+mn-cs"/>
              </a:rPr>
              <a:t>Penduduk </a:t>
            </a:r>
            <a:r>
              <a:rPr lang="id-ID" sz="2100" dirty="0">
                <a:solidFill>
                  <a:schemeClr val="tx1"/>
                </a:solidFill>
                <a:latin typeface="+mn-lt"/>
                <a:cs typeface="+mn-cs"/>
              </a:rPr>
              <a:t>miskin biasanya sulit mengakses fasilitas pemenuhan kebutuhan sehingga hidupnya tidak layak.</a:t>
            </a:r>
          </a:p>
          <a:p>
            <a:pPr marL="457200" indent="-457200" algn="just">
              <a:buFont typeface="+mj-lt"/>
              <a:buAutoNum type="alphaLcParenR"/>
            </a:pPr>
            <a:r>
              <a:rPr lang="id-ID" sz="2100" dirty="0" smtClean="0">
                <a:solidFill>
                  <a:schemeClr val="tx1"/>
                </a:solidFill>
                <a:latin typeface="+mn-lt"/>
                <a:ea typeface="+mn-ea"/>
                <a:cs typeface="+mn-cs"/>
              </a:rPr>
              <a:t>Di </a:t>
            </a:r>
            <a:r>
              <a:rPr lang="id-ID" sz="2100" dirty="0">
                <a:solidFill>
                  <a:schemeClr val="tx1"/>
                </a:solidFill>
                <a:latin typeface="+mn-lt"/>
                <a:ea typeface="+mn-ea"/>
                <a:cs typeface="+mn-cs"/>
              </a:rPr>
              <a:t>antara penduduk miskin acap terdapat kelompok-kelompok beranggotakan individu berusia relatif muda dan tidak mempunyai keterampilan atau tingkat pendidikan memadai.</a:t>
            </a:r>
            <a:endParaRPr lang="id-ID" sz="21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dirty="0" smtClean="0">
                <a:solidFill>
                  <a:schemeClr val="accent1">
                    <a:lumMod val="25000"/>
                  </a:schemeClr>
                </a:solidFill>
              </a:rPr>
              <a:t>Kriteria Kemiskinan menurut Frank Ellis</a:t>
            </a:r>
            <a:endParaRPr lang="id-ID" sz="3600" dirty="0">
              <a:solidFill>
                <a:schemeClr val="accent1">
                  <a:lumMod val="25000"/>
                </a:schemeClr>
              </a:solidFill>
            </a:endParaRPr>
          </a:p>
        </p:txBody>
      </p:sp>
      <p:sp>
        <p:nvSpPr>
          <p:cNvPr id="143363" name="Rectangle 3"/>
          <p:cNvSpPr>
            <a:spLocks noGrp="1" noChangeArrowheads="1"/>
          </p:cNvSpPr>
          <p:nvPr>
            <p:ph type="body" idx="1"/>
          </p:nvPr>
        </p:nvSpPr>
        <p:spPr>
          <a:xfrm>
            <a:off x="468313" y="1628775"/>
            <a:ext cx="8229600" cy="4525963"/>
          </a:xfrm>
        </p:spPr>
        <p:txBody>
          <a:bodyPr/>
          <a:lstStyle/>
          <a:p>
            <a:pPr algn="just">
              <a:buNone/>
            </a:pPr>
            <a:r>
              <a:rPr lang="id-ID" dirty="0" smtClean="0">
                <a:solidFill>
                  <a:schemeClr val="tx1"/>
                </a:solidFill>
                <a:latin typeface="+mn-lt"/>
                <a:ea typeface="+mn-ea"/>
                <a:cs typeface="+mn-cs"/>
              </a:rPr>
              <a:t>	Kemiskinan dimaknai </a:t>
            </a:r>
            <a:r>
              <a:rPr lang="id-ID" dirty="0">
                <a:solidFill>
                  <a:schemeClr val="tx1"/>
                </a:solidFill>
                <a:latin typeface="+mn-lt"/>
                <a:ea typeface="+mn-ea"/>
                <a:cs typeface="+mn-cs"/>
              </a:rPr>
              <a:t>sebagai kekurangan sumber daya yang dapat digunakan untuk memenuhi kebutuhan hidup dan meningkatkan kesejahteraan sekelompok orang.</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5504</TotalTime>
  <Words>548</Words>
  <Application>Microsoft Office PowerPoint</Application>
  <PresentationFormat>On-screen Show (4:3)</PresentationFormat>
  <Paragraphs>57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Diseño predeterminado</vt:lpstr>
      <vt:lpstr>BATASAN MASALAH SOSIAL – KRITERIA KEMISKINAN</vt:lpstr>
      <vt:lpstr>Slide 2</vt:lpstr>
      <vt:lpstr>Vincent N. Parrillo</vt:lpstr>
      <vt:lpstr>Eral Raab dan Gertude Jaeger Selznick</vt:lpstr>
      <vt:lpstr>Martin S. Weinberg</vt:lpstr>
      <vt:lpstr>Slide 6</vt:lpstr>
      <vt:lpstr>Kriteria Kemiskinan menurut Edi Suharto</vt:lpstr>
      <vt:lpstr>Kriteria Kemiskinan menurut Emil Salim</vt:lpstr>
      <vt:lpstr>Kriteria Kemiskinan menurut Frank Ellis</vt:lpstr>
      <vt:lpstr>Kriteria Kemiskinan menurut Parsudi Suparlan</vt:lpstr>
      <vt:lpstr>Kriteria Kemiskinan menurut Sjahrir</vt:lpstr>
      <vt:lpstr>Kriteria Kemiskinan menurut BAPPENAS</vt:lpstr>
      <vt:lpstr>Kriteria Kemiskinan menurut BPS</vt:lpstr>
      <vt:lpstr>Faktor Penyebab Kemiskinan</vt:lpstr>
      <vt:lpstr>Pertanyaan Uji Pengetahuan</vt:lpstr>
      <vt:lpstr>Slide 16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windows7</cp:lastModifiedBy>
  <cp:revision>758</cp:revision>
  <dcterms:created xsi:type="dcterms:W3CDTF">2010-05-23T14:28:12Z</dcterms:created>
  <dcterms:modified xsi:type="dcterms:W3CDTF">2014-05-19T13:03:18Z</dcterms:modified>
</cp:coreProperties>
</file>