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95" r:id="rId4"/>
    <p:sldId id="294" r:id="rId5"/>
    <p:sldId id="293" r:id="rId6"/>
    <p:sldId id="297" r:id="rId7"/>
    <p:sldId id="296" r:id="rId8"/>
    <p:sldId id="267" r:id="rId9"/>
    <p:sldId id="285" r:id="rId10"/>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8BC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en-US" smtClean="0"/>
              <a:t>Click to edit Master title style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A"/>
          </a:p>
        </p:txBody>
      </p:sp>
      <p:sp>
        <p:nvSpPr>
          <p:cNvPr id="4" name="Espace réservé de la date 3"/>
          <p:cNvSpPr>
            <a:spLocks noGrp="1"/>
          </p:cNvSpPr>
          <p:nvPr>
            <p:ph type="dt" sz="half" idx="10"/>
          </p:nvPr>
        </p:nvSpPr>
        <p:spPr/>
        <p:txBody>
          <a:bodyPr/>
          <a:lstStyle>
            <a:lvl1pPr>
              <a:defRPr/>
            </a:lvl1pPr>
          </a:lstStyle>
          <a:p>
            <a:pPr>
              <a:defRPr/>
            </a:pPr>
            <a:fld id="{1BCB4BFB-C592-43DD-8534-D5BFBD047DA2}"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D58E3-03F6-43CB-97EA-78B480AB334F}"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texte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D5E4BF17-EB2D-4421-9148-E164C4E6CCAF}"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567A55E0-2E1E-4746-8B49-956CCF497BA7}" type="slidenum">
              <a:rPr lang="fr-CA"/>
              <a:pPr>
                <a:defRPr/>
              </a:pPr>
              <a:t>‹#›</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2E133756-5A67-42D3-A0F8-BB4001F040C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AD44188-DB3A-41C0-9C1F-ADBAC714E27C}" type="slidenum">
              <a:rPr lang="fr-CA"/>
              <a:pPr>
                <a:defRPr/>
              </a:pPr>
              <a:t>‹#›</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e la date 3"/>
          <p:cNvSpPr>
            <a:spLocks noGrp="1"/>
          </p:cNvSpPr>
          <p:nvPr>
            <p:ph type="dt" sz="half" idx="10"/>
          </p:nvPr>
        </p:nvSpPr>
        <p:spPr/>
        <p:txBody>
          <a:bodyPr/>
          <a:lstStyle>
            <a:lvl1pPr>
              <a:defRPr/>
            </a:lvl1pPr>
          </a:lstStyle>
          <a:p>
            <a:pPr>
              <a:defRPr/>
            </a:pPr>
            <a:fld id="{49E952C1-F75D-4FBC-A125-144669E02B1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10992BAE-E176-4313-AD28-0390A1B30A68}" type="slidenum">
              <a:rPr lang="fr-CA"/>
              <a:pPr>
                <a:defRPr/>
              </a:pPr>
              <a:t>‹#›</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Espace réservé de la date 3"/>
          <p:cNvSpPr>
            <a:spLocks noGrp="1"/>
          </p:cNvSpPr>
          <p:nvPr>
            <p:ph type="dt" sz="half" idx="10"/>
          </p:nvPr>
        </p:nvSpPr>
        <p:spPr/>
        <p:txBody>
          <a:bodyPr/>
          <a:lstStyle>
            <a:lvl1pPr>
              <a:defRPr/>
            </a:lvl1pPr>
          </a:lstStyle>
          <a:p>
            <a:pPr>
              <a:defRPr/>
            </a:pPr>
            <a:fld id="{11A26574-1E84-4F82-B3C3-9E87611C683E}" type="datetimeFigureOut">
              <a:rPr lang="fr-FR"/>
              <a:pPr>
                <a:defRPr/>
              </a:pPr>
              <a:t>19/05/2014</a:t>
            </a:fld>
            <a:endParaRPr lang="fr-CA"/>
          </a:p>
        </p:txBody>
      </p:sp>
      <p:sp>
        <p:nvSpPr>
          <p:cNvPr id="5" name="Espace réservé du pied de page 4"/>
          <p:cNvSpPr>
            <a:spLocks noGrp="1"/>
          </p:cNvSpPr>
          <p:nvPr>
            <p:ph type="ftr" sz="quarter" idx="11"/>
          </p:nvPr>
        </p:nvSpPr>
        <p:spPr/>
        <p:txBody>
          <a:bodyPr/>
          <a:lstStyle>
            <a:lvl1pPr>
              <a:defRPr/>
            </a:lvl1pPr>
          </a:lstStyle>
          <a:p>
            <a:pPr>
              <a:defRPr/>
            </a:pPr>
            <a:endParaRPr lang="fr-CA"/>
          </a:p>
        </p:txBody>
      </p:sp>
      <p:sp>
        <p:nvSpPr>
          <p:cNvPr id="6" name="Espace réservé du numéro de diapositive 5"/>
          <p:cNvSpPr>
            <a:spLocks noGrp="1"/>
          </p:cNvSpPr>
          <p:nvPr>
            <p:ph type="sldNum" sz="quarter" idx="12"/>
          </p:nvPr>
        </p:nvSpPr>
        <p:spPr/>
        <p:txBody>
          <a:bodyPr/>
          <a:lstStyle>
            <a:lvl1pPr>
              <a:defRPr/>
            </a:lvl1pPr>
          </a:lstStyle>
          <a:p>
            <a:pPr>
              <a:defRPr/>
            </a:pPr>
            <a:fld id="{BDC043B3-1B15-4A73-A852-221BC13EA1D4}" type="slidenum">
              <a:rPr lang="fr-CA"/>
              <a:pPr>
                <a:defRPr/>
              </a:pPr>
              <a:t>‹#›</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e la date 3"/>
          <p:cNvSpPr>
            <a:spLocks noGrp="1"/>
          </p:cNvSpPr>
          <p:nvPr>
            <p:ph type="dt" sz="half" idx="10"/>
          </p:nvPr>
        </p:nvSpPr>
        <p:spPr/>
        <p:txBody>
          <a:bodyPr/>
          <a:lstStyle>
            <a:lvl1pPr>
              <a:defRPr/>
            </a:lvl1pPr>
          </a:lstStyle>
          <a:p>
            <a:pPr>
              <a:defRPr/>
            </a:pPr>
            <a:fld id="{7A5E4C10-B9B1-4197-99DD-A9934C0A17D5}"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E7C6BD2-42C9-4FD9-90E6-BADDD64D794B}" type="slidenum">
              <a:rPr lang="fr-CA"/>
              <a:pPr>
                <a:defRPr/>
              </a:pPr>
              <a:t>‹#›</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en-US" smtClean="0"/>
              <a:t>Click to edit Master title style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7" name="Espace réservé de la date 3"/>
          <p:cNvSpPr>
            <a:spLocks noGrp="1"/>
          </p:cNvSpPr>
          <p:nvPr>
            <p:ph type="dt" sz="half" idx="10"/>
          </p:nvPr>
        </p:nvSpPr>
        <p:spPr/>
        <p:txBody>
          <a:bodyPr/>
          <a:lstStyle>
            <a:lvl1pPr>
              <a:defRPr/>
            </a:lvl1pPr>
          </a:lstStyle>
          <a:p>
            <a:pPr>
              <a:defRPr/>
            </a:pPr>
            <a:fld id="{2F728A79-882A-421E-AE52-9AF55DFCFE66}" type="datetimeFigureOut">
              <a:rPr lang="fr-FR"/>
              <a:pPr>
                <a:defRPr/>
              </a:pPr>
              <a:t>19/05/2014</a:t>
            </a:fld>
            <a:endParaRPr lang="fr-CA"/>
          </a:p>
        </p:txBody>
      </p:sp>
      <p:sp>
        <p:nvSpPr>
          <p:cNvPr id="8" name="Espace réservé du pied de page 4"/>
          <p:cNvSpPr>
            <a:spLocks noGrp="1"/>
          </p:cNvSpPr>
          <p:nvPr>
            <p:ph type="ftr" sz="quarter" idx="11"/>
          </p:nvPr>
        </p:nvSpPr>
        <p:spPr/>
        <p:txBody>
          <a:bodyPr/>
          <a:lstStyle>
            <a:lvl1pPr>
              <a:defRPr/>
            </a:lvl1pPr>
          </a:lstStyle>
          <a:p>
            <a:pPr>
              <a:defRPr/>
            </a:pPr>
            <a:endParaRPr lang="fr-CA"/>
          </a:p>
        </p:txBody>
      </p:sp>
      <p:sp>
        <p:nvSpPr>
          <p:cNvPr id="9" name="Espace réservé du numéro de diapositive 5"/>
          <p:cNvSpPr>
            <a:spLocks noGrp="1"/>
          </p:cNvSpPr>
          <p:nvPr>
            <p:ph type="sldNum" sz="quarter" idx="12"/>
          </p:nvPr>
        </p:nvSpPr>
        <p:spPr/>
        <p:txBody>
          <a:bodyPr/>
          <a:lstStyle>
            <a:lvl1pPr>
              <a:defRPr/>
            </a:lvl1pPr>
          </a:lstStyle>
          <a:p>
            <a:pPr>
              <a:defRPr/>
            </a:pPr>
            <a:fld id="{A6925354-E7F1-46CF-99E4-C5D4A79DE230}" type="slidenum">
              <a:rPr lang="fr-CA"/>
              <a:pPr>
                <a:defRPr/>
              </a:pPr>
              <a:t>‹#›</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mtClean="0"/>
              <a:t>Click to edit Master title style</a:t>
            </a:r>
            <a:endParaRPr lang="fr-CA"/>
          </a:p>
        </p:txBody>
      </p:sp>
      <p:sp>
        <p:nvSpPr>
          <p:cNvPr id="3" name="Espace réservé de la date 3"/>
          <p:cNvSpPr>
            <a:spLocks noGrp="1"/>
          </p:cNvSpPr>
          <p:nvPr>
            <p:ph type="dt" sz="half" idx="10"/>
          </p:nvPr>
        </p:nvSpPr>
        <p:spPr/>
        <p:txBody>
          <a:bodyPr/>
          <a:lstStyle>
            <a:lvl1pPr>
              <a:defRPr/>
            </a:lvl1pPr>
          </a:lstStyle>
          <a:p>
            <a:pPr>
              <a:defRPr/>
            </a:pPr>
            <a:fld id="{88E31762-948D-49DC-BB42-03650B8E6BA7}" type="datetimeFigureOut">
              <a:rPr lang="fr-FR"/>
              <a:pPr>
                <a:defRPr/>
              </a:pPr>
              <a:t>19/05/2014</a:t>
            </a:fld>
            <a:endParaRPr lang="fr-CA"/>
          </a:p>
        </p:txBody>
      </p:sp>
      <p:sp>
        <p:nvSpPr>
          <p:cNvPr id="4" name="Espace réservé du pied de page 4"/>
          <p:cNvSpPr>
            <a:spLocks noGrp="1"/>
          </p:cNvSpPr>
          <p:nvPr>
            <p:ph type="ftr" sz="quarter" idx="11"/>
          </p:nvPr>
        </p:nvSpPr>
        <p:spPr/>
        <p:txBody>
          <a:bodyPr/>
          <a:lstStyle>
            <a:lvl1pPr>
              <a:defRPr/>
            </a:lvl1pPr>
          </a:lstStyle>
          <a:p>
            <a:pPr>
              <a:defRPr/>
            </a:pPr>
            <a:endParaRPr lang="fr-CA"/>
          </a:p>
        </p:txBody>
      </p:sp>
      <p:sp>
        <p:nvSpPr>
          <p:cNvPr id="5" name="Espace réservé du numéro de diapositive 5"/>
          <p:cNvSpPr>
            <a:spLocks noGrp="1"/>
          </p:cNvSpPr>
          <p:nvPr>
            <p:ph type="sldNum" sz="quarter" idx="12"/>
          </p:nvPr>
        </p:nvSpPr>
        <p:spPr/>
        <p:txBody>
          <a:bodyPr/>
          <a:lstStyle>
            <a:lvl1pPr>
              <a:defRPr/>
            </a:lvl1pPr>
          </a:lstStyle>
          <a:p>
            <a:pPr>
              <a:defRPr/>
            </a:pPr>
            <a:fld id="{017624E5-E79E-48A7-9611-C310E52B9B39}" type="slidenum">
              <a:rPr lang="fr-CA"/>
              <a:pPr>
                <a:defRPr/>
              </a:pPr>
              <a:t>‹#›</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3CC3AF08-E72C-4B91-A260-BC3A38D3BADD}" type="datetimeFigureOut">
              <a:rPr lang="fr-FR"/>
              <a:pPr>
                <a:defRPr/>
              </a:pPr>
              <a:t>19/05/2014</a:t>
            </a:fld>
            <a:endParaRPr lang="fr-CA"/>
          </a:p>
        </p:txBody>
      </p:sp>
      <p:sp>
        <p:nvSpPr>
          <p:cNvPr id="3" name="Espace réservé du pied de page 4"/>
          <p:cNvSpPr>
            <a:spLocks noGrp="1"/>
          </p:cNvSpPr>
          <p:nvPr>
            <p:ph type="ftr" sz="quarter" idx="11"/>
          </p:nvPr>
        </p:nvSpPr>
        <p:spPr/>
        <p:txBody>
          <a:bodyPr/>
          <a:lstStyle>
            <a:lvl1pPr>
              <a:defRPr/>
            </a:lvl1pPr>
          </a:lstStyle>
          <a:p>
            <a:pPr>
              <a:defRPr/>
            </a:pPr>
            <a:endParaRPr lang="fr-CA"/>
          </a:p>
        </p:txBody>
      </p:sp>
      <p:sp>
        <p:nvSpPr>
          <p:cNvPr id="4" name="Espace réservé du numéro de diapositive 5"/>
          <p:cNvSpPr>
            <a:spLocks noGrp="1"/>
          </p:cNvSpPr>
          <p:nvPr>
            <p:ph type="sldNum" sz="quarter" idx="12"/>
          </p:nvPr>
        </p:nvSpPr>
        <p:spPr/>
        <p:txBody>
          <a:bodyPr/>
          <a:lstStyle>
            <a:lvl1pPr>
              <a:defRPr/>
            </a:lvl1pPr>
          </a:lstStyle>
          <a:p>
            <a:pPr>
              <a:defRPr/>
            </a:pPr>
            <a:fld id="{FEBF6982-B7BC-477D-961A-47143FC6697C}" type="slidenum">
              <a:rPr lang="fr-CA"/>
              <a:pPr>
                <a:defRPr/>
              </a:pPr>
              <a:t>‹#›</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2045F3E4-3DE1-427B-8236-A58D33B19ADC}"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F436D79A-6F2E-438A-B5FA-7593A2FE1E1F}" type="slidenum">
              <a:rPr lang="fr-CA"/>
              <a:pPr>
                <a:defRPr/>
              </a:pPr>
              <a:t>‹#›</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A"/>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Espace réservé de la date 3"/>
          <p:cNvSpPr>
            <a:spLocks noGrp="1"/>
          </p:cNvSpPr>
          <p:nvPr>
            <p:ph type="dt" sz="half" idx="10"/>
          </p:nvPr>
        </p:nvSpPr>
        <p:spPr/>
        <p:txBody>
          <a:bodyPr/>
          <a:lstStyle>
            <a:lvl1pPr>
              <a:defRPr/>
            </a:lvl1pPr>
          </a:lstStyle>
          <a:p>
            <a:pPr>
              <a:defRPr/>
            </a:pPr>
            <a:fld id="{7D838C25-D547-46AC-B6FE-CE870D736FAB}" type="datetimeFigureOut">
              <a:rPr lang="fr-FR"/>
              <a:pPr>
                <a:defRPr/>
              </a:pPr>
              <a:t>19/05/2014</a:t>
            </a:fld>
            <a:endParaRPr lang="fr-CA"/>
          </a:p>
        </p:txBody>
      </p:sp>
      <p:sp>
        <p:nvSpPr>
          <p:cNvPr id="6" name="Espace réservé du pied de page 4"/>
          <p:cNvSpPr>
            <a:spLocks noGrp="1"/>
          </p:cNvSpPr>
          <p:nvPr>
            <p:ph type="ftr" sz="quarter" idx="11"/>
          </p:nvPr>
        </p:nvSpPr>
        <p:spPr/>
        <p:txBody>
          <a:bodyPr/>
          <a:lstStyle>
            <a:lvl1pPr>
              <a:defRPr/>
            </a:lvl1pPr>
          </a:lstStyle>
          <a:p>
            <a:pPr>
              <a:defRPr/>
            </a:pPr>
            <a:endParaRPr lang="fr-CA"/>
          </a:p>
        </p:txBody>
      </p:sp>
      <p:sp>
        <p:nvSpPr>
          <p:cNvPr id="7" name="Espace réservé du numéro de diapositive 5"/>
          <p:cNvSpPr>
            <a:spLocks noGrp="1"/>
          </p:cNvSpPr>
          <p:nvPr>
            <p:ph type="sldNum" sz="quarter" idx="12"/>
          </p:nvPr>
        </p:nvSpPr>
        <p:spPr/>
        <p:txBody>
          <a:bodyPr/>
          <a:lstStyle>
            <a:lvl1pPr>
              <a:defRPr/>
            </a:lvl1pPr>
          </a:lstStyle>
          <a:p>
            <a:pPr>
              <a:defRPr/>
            </a:pPr>
            <a:fld id="{A479AE6E-0B55-4E32-865C-0B8D3AF701E9}" type="slidenum">
              <a:rPr lang="fr-CA"/>
              <a:pPr>
                <a:defRPr/>
              </a:pPr>
              <a:t>‹#›</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smtClean="0"/>
              <a:t>Cliquez pour modifier les styles du texte du masque</a:t>
            </a:r>
          </a:p>
          <a:p>
            <a:pPr lvl="1"/>
            <a:r>
              <a:rPr lang="fr-CA" smtClean="0"/>
              <a:t>Deuxième niveau</a:t>
            </a:r>
          </a:p>
          <a:p>
            <a:pPr lvl="2"/>
            <a:r>
              <a:rPr lang="fr-CA" smtClean="0"/>
              <a:t>Troisième niveau</a:t>
            </a:r>
          </a:p>
          <a:p>
            <a:pPr lvl="3"/>
            <a:r>
              <a:rPr lang="fr-CA" smtClean="0"/>
              <a:t>Quatrième niveau</a:t>
            </a:r>
          </a:p>
          <a:p>
            <a:pPr lvl="4"/>
            <a:r>
              <a:rPr lang="fr-CA"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5172826D-E893-493D-80E5-50E3D6010B79}" type="datetimeFigureOut">
              <a:rPr lang="fr-FR"/>
              <a:pPr>
                <a:defRPr/>
              </a:pPr>
              <a:t>19/05/2014</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1D44B36-6031-45EF-9A2D-380B3024FDE4}" type="slidenum">
              <a:rPr lang="fr-CA"/>
              <a:pPr>
                <a:defRPr/>
              </a:pPr>
              <a:t>‹#›</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1443070" y="1357298"/>
            <a:ext cx="7772400" cy="1071570"/>
          </a:xfrm>
        </p:spPr>
        <p:txBody>
          <a:bodyPr/>
          <a:lstStyle/>
          <a:p>
            <a:r>
              <a:rPr lang="id-ID" sz="4000" b="1" dirty="0" smtClean="0">
                <a:solidFill>
                  <a:schemeClr val="tx2">
                    <a:lumMod val="75000"/>
                  </a:schemeClr>
                </a:solidFill>
              </a:rPr>
              <a:t>DINAMIKA DALAM KELOMPOK SOSIAL</a:t>
            </a:r>
            <a:endParaRPr lang="fr-CA" sz="4000" b="1" dirty="0" smtClean="0">
              <a:solidFill>
                <a:schemeClr val="tx2">
                  <a:lumMod val="75000"/>
                </a:schemeClr>
              </a:solidFill>
            </a:endParaRPr>
          </a:p>
        </p:txBody>
      </p:sp>
      <p:pic>
        <p:nvPicPr>
          <p:cNvPr id="4" name="Picture 1"/>
          <p:cNvPicPr>
            <a:picLocks noChangeAspect="1" noChangeArrowheads="1"/>
          </p:cNvPicPr>
          <p:nvPr/>
        </p:nvPicPr>
        <p:blipFill>
          <a:blip r:embed="rId3"/>
          <a:srcRect/>
          <a:stretch>
            <a:fillRect/>
          </a:stretch>
        </p:blipFill>
        <p:spPr bwMode="auto">
          <a:xfrm>
            <a:off x="0" y="1500174"/>
            <a:ext cx="1854270" cy="1895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Norma Kelompok</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5072098"/>
          </a:xfrm>
        </p:spPr>
        <p:txBody>
          <a:bodyPr rtlCol="0">
            <a:noAutofit/>
          </a:bodyPr>
          <a:lstStyle/>
          <a:p>
            <a:pPr algn="just">
              <a:buNone/>
            </a:pPr>
            <a:r>
              <a:rPr lang="id-ID" sz="2600" dirty="0" smtClean="0"/>
              <a:t>Bersamaan </a:t>
            </a:r>
            <a:r>
              <a:rPr lang="id-ID" sz="2600" dirty="0" smtClean="0"/>
              <a:t>dengan terbentuknya kelompok sosial, lazimnya terbentuk pula norma kelompok (</a:t>
            </a:r>
            <a:r>
              <a:rPr lang="id-ID" sz="2600" i="1" dirty="0" smtClean="0"/>
              <a:t>group norms</a:t>
            </a:r>
            <a:r>
              <a:rPr lang="id-ID" sz="2600" dirty="0" smtClean="0"/>
              <a:t>). Norma kelompok ialah pedoman-pedoman yang mengatur perilaku atau perbuatan anggota kelompok. </a:t>
            </a:r>
          </a:p>
          <a:p>
            <a:pPr algn="just">
              <a:buNone/>
            </a:pPr>
            <a:r>
              <a:rPr lang="id-ID" sz="2600" dirty="0" smtClean="0"/>
              <a:t>Burn mengemukakan sejumlah fungsi norma, yaitu :</a:t>
            </a:r>
          </a:p>
          <a:p>
            <a:pPr lvl="0" algn="just"/>
            <a:r>
              <a:rPr lang="id-ID" sz="2600" dirty="0" smtClean="0"/>
              <a:t>Mengatur tingkah laku anggota kelompok.</a:t>
            </a:r>
          </a:p>
          <a:p>
            <a:pPr lvl="0" algn="just"/>
            <a:r>
              <a:rPr lang="id-ID" sz="2600" dirty="0" smtClean="0"/>
              <a:t>Mengurangi ketidakpastian.</a:t>
            </a:r>
          </a:p>
          <a:p>
            <a:pPr algn="just"/>
            <a:r>
              <a:rPr lang="id-ID" sz="2600" dirty="0" smtClean="0"/>
              <a:t>Sehubungan adanya keragaman kelompok dalam masyarakat, maka norma kelompok cenderung bersifat relatif, yakni hanya berlaku di satu kelompok tertentu saja dan tidak mengikat kelompok lainnya. Ini akan membedakan satu kelompok dengan kelompok lainnya.</a:t>
            </a:r>
            <a:endParaRPr lang="fr-CA" sz="2600" dirty="0" smtClean="0">
              <a:solidFill>
                <a:srgbClr val="438BC4"/>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Kohesi Kelompok</a:t>
            </a:r>
            <a:endParaRPr lang="fr-CA" sz="3600" dirty="0" smtClean="0">
              <a:solidFill>
                <a:schemeClr val="bg1"/>
              </a:solidFill>
            </a:endParaRPr>
          </a:p>
        </p:txBody>
      </p:sp>
      <p:sp>
        <p:nvSpPr>
          <p:cNvPr id="6" name="Espace réservé du contenu 2"/>
          <p:cNvSpPr>
            <a:spLocks noGrp="1"/>
          </p:cNvSpPr>
          <p:nvPr>
            <p:ph idx="1"/>
          </p:nvPr>
        </p:nvSpPr>
        <p:spPr>
          <a:xfrm>
            <a:off x="457200" y="1500174"/>
            <a:ext cx="8229600" cy="5000660"/>
          </a:xfrm>
        </p:spPr>
        <p:txBody>
          <a:bodyPr rtlCol="0">
            <a:noAutofit/>
          </a:bodyPr>
          <a:lstStyle/>
          <a:p>
            <a:pPr algn="just">
              <a:buNone/>
            </a:pPr>
            <a:r>
              <a:rPr lang="id-ID" sz="2600" dirty="0" smtClean="0"/>
              <a:t>Carolina </a:t>
            </a:r>
            <a:r>
              <a:rPr lang="id-ID" sz="2600" dirty="0" smtClean="0"/>
              <a:t>Nitimihardjo dan Jusman Iskandar mengemukakan bahwa kohesi kelompok mengacu pada adanya sejumlah faktor yang mempengaruhi anggota kelompok untuk mempertahankan keanggotaannya. </a:t>
            </a:r>
          </a:p>
          <a:p>
            <a:pPr algn="just">
              <a:buNone/>
            </a:pPr>
            <a:r>
              <a:rPr lang="id-ID" sz="2600" dirty="0" smtClean="0"/>
              <a:t>Faktor yang mempengaruhi tinggi atau rendahnya kohesi kelompok, di antaranya, ialah kejelasan tujuan kelompok, kejelasan langkah-langkah pencapaian tujuan, kesesuaian karakteristik kelompok dengan nilai pribadi anggota, kemampuan kelompok untuk memenuhi kebutuhan anggotanya, jalinan kerja sama antar anggota, serta keyakinan bahwa kelompok bersangkutan lebih menguntungkan dibanding kelompok lainnya.</a:t>
            </a:r>
            <a:endParaRPr lang="fr-CA" sz="2600" dirty="0" smtClean="0">
              <a:solidFill>
                <a:srgbClr val="438BC4"/>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Komunikasi Kelompok</a:t>
            </a:r>
            <a:endParaRPr lang="fr-CA" sz="3600" dirty="0" smtClean="0">
              <a:solidFill>
                <a:schemeClr val="bg1"/>
              </a:solidFill>
            </a:endParaRPr>
          </a:p>
        </p:txBody>
      </p:sp>
      <p:sp>
        <p:nvSpPr>
          <p:cNvPr id="6" name="Espace réservé du contenu 2"/>
          <p:cNvSpPr>
            <a:spLocks noGrp="1"/>
          </p:cNvSpPr>
          <p:nvPr>
            <p:ph idx="1"/>
          </p:nvPr>
        </p:nvSpPr>
        <p:spPr>
          <a:xfrm>
            <a:off x="457200" y="1357298"/>
            <a:ext cx="8229600" cy="4572032"/>
          </a:xfrm>
        </p:spPr>
        <p:txBody>
          <a:bodyPr rtlCol="0">
            <a:noAutofit/>
          </a:bodyPr>
          <a:lstStyle/>
          <a:p>
            <a:pPr algn="just">
              <a:buNone/>
            </a:pPr>
            <a:r>
              <a:rPr lang="id-ID" sz="2800" dirty="0" smtClean="0"/>
              <a:t>Burhan </a:t>
            </a:r>
            <a:r>
              <a:rPr lang="id-ID" sz="2800" dirty="0" smtClean="0"/>
              <a:t>Bungin  mengemukakan bahwa komunikasi dalam kelompok memiliki fungsi berikut : </a:t>
            </a:r>
          </a:p>
          <a:p>
            <a:pPr lvl="0" algn="just"/>
            <a:r>
              <a:rPr lang="id-ID" sz="2800" dirty="0" smtClean="0"/>
              <a:t>mempertahankan jalinan hubungan sosial,</a:t>
            </a:r>
          </a:p>
          <a:p>
            <a:pPr lvl="0" algn="just"/>
            <a:r>
              <a:rPr lang="id-ID" sz="2800" dirty="0" smtClean="0"/>
              <a:t>mempertukarkan pengalaman dan pengetahuan,</a:t>
            </a:r>
          </a:p>
          <a:p>
            <a:pPr lvl="0" algn="just"/>
            <a:r>
              <a:rPr lang="id-ID" sz="2800" dirty="0" smtClean="0"/>
              <a:t>membujuk anggota kelompok untuk melakukan atau tidak melakukan sesuatu,</a:t>
            </a:r>
          </a:p>
          <a:p>
            <a:pPr lvl="0" algn="just"/>
            <a:r>
              <a:rPr lang="id-ID" sz="2800" dirty="0" smtClean="0"/>
              <a:t>mencari pemecahan masalah dan merumuskan keputusan bersama,</a:t>
            </a:r>
          </a:p>
          <a:p>
            <a:pPr algn="just"/>
            <a:r>
              <a:rPr lang="id-ID" sz="2800" dirty="0" smtClean="0"/>
              <a:t>membantu masing-masing anggota kelompok memenuhi kebutuhan atau pun harapan pribadinya,</a:t>
            </a:r>
            <a:endParaRPr lang="fr-CA" sz="2800" dirty="0" smtClean="0">
              <a:solidFill>
                <a:srgbClr val="438BC4"/>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Konflik Kelompok</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4572032"/>
          </a:xfrm>
        </p:spPr>
        <p:txBody>
          <a:bodyPr rtlCol="0">
            <a:noAutofit/>
          </a:bodyPr>
          <a:lstStyle/>
          <a:p>
            <a:pPr algn="just">
              <a:buNone/>
            </a:pPr>
            <a:r>
              <a:rPr lang="id-ID" sz="2900" dirty="0" smtClean="0"/>
              <a:t>Abu </a:t>
            </a:r>
            <a:r>
              <a:rPr lang="id-ID" sz="2900" dirty="0" smtClean="0"/>
              <a:t>Huraerah menjabarkan sejumlah penyebab terjadinya konflik dalam kelompok, yakni :</a:t>
            </a:r>
          </a:p>
          <a:p>
            <a:pPr lvl="0" algn="just"/>
            <a:r>
              <a:rPr lang="id-ID" sz="2900" dirty="0" smtClean="0"/>
              <a:t>adanya perbedaan pendirian atau perasaan antar anggota kelompok,</a:t>
            </a:r>
          </a:p>
          <a:p>
            <a:pPr lvl="0" algn="just"/>
            <a:r>
              <a:rPr lang="id-ID" sz="2900" dirty="0" smtClean="0"/>
              <a:t>adanya perbedaan kepribadian antar anggota kelompok,</a:t>
            </a:r>
          </a:p>
          <a:p>
            <a:pPr lvl="0" algn="just"/>
            <a:r>
              <a:rPr lang="id-ID" sz="2900" dirty="0" smtClean="0"/>
              <a:t>adanya perbedaan kepentingan antar anggota kelompok,</a:t>
            </a:r>
          </a:p>
          <a:p>
            <a:pPr lvl="0" algn="just"/>
            <a:r>
              <a:rPr lang="id-ID" sz="2900" dirty="0" smtClean="0"/>
              <a:t>adanya perubahan keadaan yang dihadapi oleh kelompok.</a:t>
            </a:r>
          </a:p>
          <a:p>
            <a:pPr marL="342900" lvl="1" indent="-342900" algn="just">
              <a:buNone/>
            </a:pP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Efektivitas Kelompok</a:t>
            </a:r>
            <a:endParaRPr lang="fr-CA" sz="3600" dirty="0" smtClean="0">
              <a:solidFill>
                <a:schemeClr val="bg1"/>
              </a:solidFill>
            </a:endParaRPr>
          </a:p>
        </p:txBody>
      </p:sp>
      <p:sp>
        <p:nvSpPr>
          <p:cNvPr id="6" name="Espace réservé du contenu 2"/>
          <p:cNvSpPr>
            <a:spLocks noGrp="1"/>
          </p:cNvSpPr>
          <p:nvPr>
            <p:ph idx="1"/>
          </p:nvPr>
        </p:nvSpPr>
        <p:spPr>
          <a:xfrm>
            <a:off x="457200" y="1428736"/>
            <a:ext cx="8229600" cy="4572032"/>
          </a:xfrm>
        </p:spPr>
        <p:txBody>
          <a:bodyPr rtlCol="0">
            <a:noAutofit/>
          </a:bodyPr>
          <a:lstStyle/>
          <a:p>
            <a:pPr algn="just">
              <a:buNone/>
            </a:pPr>
            <a:r>
              <a:rPr lang="id-ID" sz="2700" dirty="0" smtClean="0"/>
              <a:t>Floyd Ruch menyebut sejumlah hal penting yang dibutuhkan guna mewujudkan kelompok efektif, yaitu : </a:t>
            </a:r>
          </a:p>
          <a:p>
            <a:pPr lvl="1" algn="just">
              <a:buFont typeface="Wingdings" pitchFamily="2" charset="2"/>
              <a:buChar char="§"/>
            </a:pPr>
            <a:r>
              <a:rPr lang="id-ID" sz="2700" dirty="0" smtClean="0"/>
              <a:t>Suasana kelompok yang nyaman</a:t>
            </a:r>
          </a:p>
          <a:p>
            <a:pPr lvl="1" algn="just">
              <a:buFont typeface="Wingdings" pitchFamily="2" charset="2"/>
              <a:buChar char="§"/>
            </a:pPr>
            <a:r>
              <a:rPr lang="id-ID" sz="2700" dirty="0" smtClean="0"/>
              <a:t>Kepemimpinan bergilir</a:t>
            </a:r>
          </a:p>
          <a:p>
            <a:pPr lvl="1" algn="just">
              <a:buFont typeface="Wingdings" pitchFamily="2" charset="2"/>
              <a:buChar char="§"/>
            </a:pPr>
            <a:r>
              <a:rPr lang="id-ID" sz="2700" dirty="0" smtClean="0"/>
              <a:t>Perumusan tujuan</a:t>
            </a:r>
          </a:p>
          <a:p>
            <a:pPr lvl="1" algn="just">
              <a:buFont typeface="Wingdings" pitchFamily="2" charset="2"/>
              <a:buChar char="§"/>
            </a:pPr>
            <a:r>
              <a:rPr lang="id-ID" sz="2700" dirty="0" smtClean="0"/>
              <a:t>Fleksibilitas</a:t>
            </a:r>
          </a:p>
          <a:p>
            <a:pPr lvl="1" algn="just">
              <a:buFont typeface="Wingdings" pitchFamily="2" charset="2"/>
              <a:buChar char="§"/>
            </a:pPr>
            <a:r>
              <a:rPr lang="id-ID" sz="2700" dirty="0" smtClean="0"/>
              <a:t>Mufakat</a:t>
            </a:r>
          </a:p>
          <a:p>
            <a:pPr lvl="1" algn="just">
              <a:buFont typeface="Wingdings" pitchFamily="2" charset="2"/>
              <a:buChar char="§"/>
            </a:pPr>
            <a:r>
              <a:rPr lang="id-ID" sz="2700" dirty="0" smtClean="0"/>
              <a:t>Kesadaran kelompok</a:t>
            </a:r>
          </a:p>
          <a:p>
            <a:pPr lvl="1" algn="just">
              <a:buFont typeface="Wingdings" pitchFamily="2" charset="2"/>
              <a:buChar char="§"/>
            </a:pPr>
            <a:r>
              <a:rPr lang="id-ID" sz="2700" dirty="0" smtClean="0"/>
              <a:t>Penilaian berkala</a:t>
            </a:r>
          </a:p>
          <a:p>
            <a:pPr marL="342900" lvl="1" indent="-342900" algn="just">
              <a:buNone/>
            </a:pP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Autofit/>
          </a:bodyPr>
          <a:lstStyle/>
          <a:p>
            <a:pPr fontAlgn="auto">
              <a:spcAft>
                <a:spcPts val="0"/>
              </a:spcAft>
              <a:defRPr/>
            </a:pPr>
            <a:r>
              <a:rPr lang="id-ID" sz="3600" dirty="0" smtClean="0">
                <a:solidFill>
                  <a:schemeClr val="bg1"/>
                </a:solidFill>
              </a:rPr>
              <a:t>Kepemimpinan</a:t>
            </a:r>
            <a:endParaRPr lang="fr-CA" sz="3600" dirty="0" smtClean="0">
              <a:solidFill>
                <a:schemeClr val="bg1"/>
              </a:solidFill>
            </a:endParaRPr>
          </a:p>
        </p:txBody>
      </p:sp>
      <p:sp>
        <p:nvSpPr>
          <p:cNvPr id="6" name="Espace réservé du contenu 2"/>
          <p:cNvSpPr>
            <a:spLocks noGrp="1"/>
          </p:cNvSpPr>
          <p:nvPr>
            <p:ph idx="1"/>
          </p:nvPr>
        </p:nvSpPr>
        <p:spPr>
          <a:xfrm>
            <a:off x="457200" y="2000240"/>
            <a:ext cx="8229600" cy="4000528"/>
          </a:xfrm>
        </p:spPr>
        <p:txBody>
          <a:bodyPr rtlCol="0">
            <a:noAutofit/>
          </a:bodyPr>
          <a:lstStyle/>
          <a:p>
            <a:pPr algn="just">
              <a:buNone/>
            </a:pPr>
            <a:r>
              <a:rPr lang="id-ID" sz="2800" dirty="0" smtClean="0"/>
              <a:t>	Semua </a:t>
            </a:r>
            <a:r>
              <a:rPr lang="id-ID" sz="2800" dirty="0" smtClean="0"/>
              <a:t>kelompok sosial memiliki pemimpin. Hemphill dan Coons menyatakan bahwa kepemimpinan adalah perilaku seorang individu ketika ia mengarahkan aktivitas kelompok sosial menuju  suatu tujuan bersama. </a:t>
            </a:r>
          </a:p>
          <a:p>
            <a:pPr marL="342900" lvl="1" indent="-342900" algn="just">
              <a:buNone/>
            </a:pPr>
            <a:endParaRPr lang="fr-CA" sz="2300" dirty="0" smtClean="0">
              <a:solidFill>
                <a:srgbClr val="438BC4"/>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485775" y="428625"/>
            <a:ext cx="8229600" cy="642938"/>
          </a:xfrm>
        </p:spPr>
        <p:txBody>
          <a:bodyPr rtlCol="0">
            <a:normAutofit fontScale="90000"/>
          </a:bodyPr>
          <a:lstStyle/>
          <a:p>
            <a:pPr fontAlgn="auto">
              <a:spcAft>
                <a:spcPts val="0"/>
              </a:spcAft>
              <a:defRPr/>
            </a:pPr>
            <a:r>
              <a:rPr lang="id-ID" dirty="0" smtClean="0">
                <a:solidFill>
                  <a:schemeClr val="bg1"/>
                </a:solidFill>
              </a:rPr>
              <a:t>Pertanyaan Uji Pengetahuan</a:t>
            </a:r>
            <a:endParaRPr lang="fr-CA" dirty="0" smtClean="0">
              <a:solidFill>
                <a:schemeClr val="bg1"/>
              </a:solidFill>
            </a:endParaRPr>
          </a:p>
        </p:txBody>
      </p:sp>
      <p:sp>
        <p:nvSpPr>
          <p:cNvPr id="6" name="Espace réservé du contenu 2"/>
          <p:cNvSpPr>
            <a:spLocks noGrp="1"/>
          </p:cNvSpPr>
          <p:nvPr>
            <p:ph idx="1"/>
          </p:nvPr>
        </p:nvSpPr>
        <p:spPr>
          <a:xfrm>
            <a:off x="457200" y="2143116"/>
            <a:ext cx="8229600" cy="3983047"/>
          </a:xfrm>
        </p:spPr>
        <p:txBody>
          <a:bodyPr rtlCol="0">
            <a:normAutofit/>
          </a:bodyPr>
          <a:lstStyle/>
          <a:p>
            <a:pPr marL="514350" lvl="0" indent="-514350" algn="just">
              <a:buFont typeface="+mj-lt"/>
              <a:buAutoNum type="arabicPeriod"/>
            </a:pPr>
            <a:r>
              <a:rPr lang="id-ID" dirty="0" smtClean="0"/>
              <a:t>Jelaskan dinamika yang terjadi sehubungan adanya norma dalam kelompok !</a:t>
            </a:r>
          </a:p>
          <a:p>
            <a:pPr marL="514350" indent="-514350" algn="just">
              <a:buFont typeface="+mj-lt"/>
              <a:buAutoNum type="arabicPeriod"/>
            </a:pPr>
            <a:r>
              <a:rPr lang="id-ID" dirty="0" smtClean="0"/>
              <a:t>Jelaskan faktor yang mempengaruhi tinggi atau rendahnya kohesi kelompok !</a:t>
            </a:r>
            <a:endParaRPr lang="fr-CA" dirty="0" smtClean="0">
              <a:solidFill>
                <a:srgbClr val="438BC4"/>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2171729" y="428604"/>
            <a:ext cx="6543675" cy="4525963"/>
          </a:xfrm>
        </p:spPr>
        <p:txBody>
          <a:bodyPr/>
          <a:lstStyle/>
          <a:p>
            <a:pPr algn="ctr">
              <a:buNone/>
            </a:pPr>
            <a:r>
              <a:rPr lang="id-ID" dirty="0" smtClean="0"/>
              <a:t>	</a:t>
            </a:r>
          </a:p>
          <a:p>
            <a:pPr algn="ctr">
              <a:buNone/>
            </a:pPr>
            <a:endParaRPr lang="id-ID" dirty="0" smtClean="0">
              <a:solidFill>
                <a:schemeClr val="tx2">
                  <a:lumMod val="75000"/>
                </a:schemeClr>
              </a:solidFill>
            </a:endParaRPr>
          </a:p>
          <a:p>
            <a:pPr algn="ctr">
              <a:buNone/>
            </a:pPr>
            <a:endParaRPr lang="id-ID" dirty="0" smtClean="0">
              <a:solidFill>
                <a:schemeClr val="tx2">
                  <a:lumMod val="75000"/>
                </a:schemeClr>
              </a:solidFill>
            </a:endParaRPr>
          </a:p>
          <a:p>
            <a:pPr algn="ctr">
              <a:buNone/>
            </a:pPr>
            <a:endParaRPr lang="id-ID" sz="1800" dirty="0" smtClean="0">
              <a:solidFill>
                <a:schemeClr val="tx2">
                  <a:lumMod val="75000"/>
                </a:schemeClr>
              </a:solidFill>
            </a:endParaRPr>
          </a:p>
          <a:p>
            <a:pPr algn="ctr">
              <a:buNone/>
            </a:pPr>
            <a:r>
              <a:rPr lang="id-ID" sz="5400" b="1" dirty="0" smtClean="0">
                <a:solidFill>
                  <a:schemeClr val="tx2">
                    <a:lumMod val="75000"/>
                  </a:schemeClr>
                </a:solidFill>
              </a:rPr>
              <a:t>Salam Sosiologi !</a:t>
            </a:r>
            <a:endParaRPr lang="fr-CA" sz="5400" b="1"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113</Template>
  <TotalTime>170</TotalTime>
  <Words>317</Words>
  <Application>Microsoft Office PowerPoint</Application>
  <PresentationFormat>On-screen Show (4:3)</PresentationFormat>
  <Paragraphs>42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113</vt:lpstr>
      <vt:lpstr>DINAMIKA DALAM KELOMPOK SOSIAL</vt:lpstr>
      <vt:lpstr>Norma Kelompok</vt:lpstr>
      <vt:lpstr>Kohesi Kelompok</vt:lpstr>
      <vt:lpstr>Komunikasi Kelompok</vt:lpstr>
      <vt:lpstr>Konflik Kelompok</vt:lpstr>
      <vt:lpstr>Efektivitas Kelompok</vt:lpstr>
      <vt:lpstr>Kepemimpinan</vt:lpstr>
      <vt:lpstr>Pertanyaan Uji Pengetahuan</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windows7</dc:creator>
  <cp:lastModifiedBy>windows7</cp:lastModifiedBy>
  <cp:revision>33</cp:revision>
  <dcterms:created xsi:type="dcterms:W3CDTF">2013-11-10T09:33:00Z</dcterms:created>
  <dcterms:modified xsi:type="dcterms:W3CDTF">2014-05-19T03:27:28Z</dcterms:modified>
</cp:coreProperties>
</file>