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95" r:id="rId4"/>
    <p:sldId id="294" r:id="rId5"/>
    <p:sldId id="293" r:id="rId6"/>
    <p:sldId id="296" r:id="rId7"/>
    <p:sldId id="267" r:id="rId8"/>
    <p:sldId id="285" r:id="rId9"/>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23/05/2014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23/05/2014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23/05/2014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23/05/2014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Keluarga%20-%20video%20yang%20bisa%20membuat%20anda%20Menangis.mp4"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443070" y="1558918"/>
            <a:ext cx="7772400" cy="869950"/>
          </a:xfrm>
        </p:spPr>
        <p:txBody>
          <a:bodyPr/>
          <a:lstStyle/>
          <a:p>
            <a:r>
              <a:rPr lang="id-ID" sz="4000" b="1" dirty="0" smtClean="0">
                <a:solidFill>
                  <a:schemeClr val="tx2">
                    <a:lumMod val="75000"/>
                  </a:schemeClr>
                </a:solidFill>
              </a:rPr>
              <a:t>KLASIFIKASI KELOMPOK SOSIAL BERDASARKAN SIFAT DAN PROSES SOSIALNYA</a:t>
            </a:r>
            <a:endParaRPr lang="fr-CA" sz="40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Kelompok Formal Sekunder</a:t>
            </a:r>
            <a:endParaRPr lang="fr-CA" sz="3600" dirty="0" smtClean="0">
              <a:solidFill>
                <a:schemeClr val="bg1"/>
              </a:solidFill>
            </a:endParaRPr>
          </a:p>
        </p:txBody>
      </p:sp>
      <p:sp>
        <p:nvSpPr>
          <p:cNvPr id="6" name="Espace réservé du contenu 2"/>
          <p:cNvSpPr>
            <a:spLocks noGrp="1"/>
          </p:cNvSpPr>
          <p:nvPr>
            <p:ph idx="1"/>
          </p:nvPr>
        </p:nvSpPr>
        <p:spPr>
          <a:xfrm>
            <a:off x="457200" y="1928802"/>
            <a:ext cx="8229600" cy="4572032"/>
          </a:xfrm>
        </p:spPr>
        <p:txBody>
          <a:bodyPr rtlCol="0">
            <a:noAutofit/>
          </a:bodyPr>
          <a:lstStyle/>
          <a:p>
            <a:pPr marL="342900" lvl="1" indent="-342900" algn="just">
              <a:buNone/>
            </a:pPr>
            <a:r>
              <a:rPr lang="id-ID" sz="2400" dirty="0" smtClean="0"/>
              <a:t>	</a:t>
            </a:r>
            <a:r>
              <a:rPr lang="en-US" sz="2400" dirty="0" err="1" smtClean="0"/>
              <a:t>Adalah</a:t>
            </a:r>
            <a:r>
              <a:rPr lang="en-US" sz="2400" dirty="0" smtClean="0"/>
              <a:t> </a:t>
            </a:r>
            <a:r>
              <a:rPr lang="en-US" sz="2400" dirty="0" err="1" smtClean="0"/>
              <a:t>kelompok</a:t>
            </a:r>
            <a:r>
              <a:rPr lang="en-US" sz="2400" dirty="0" smtClean="0"/>
              <a:t> </a:t>
            </a:r>
            <a:r>
              <a:rPr lang="en-US" sz="2400" dirty="0" err="1" smtClean="0"/>
              <a:t>sosial</a:t>
            </a:r>
            <a:r>
              <a:rPr lang="en-US" sz="2400" dirty="0" smtClean="0"/>
              <a:t> yang </a:t>
            </a:r>
            <a:r>
              <a:rPr lang="en-US" sz="2400" dirty="0" err="1" smtClean="0"/>
              <a:t>umumnya</a:t>
            </a:r>
            <a:r>
              <a:rPr lang="en-US" sz="2400" dirty="0" smtClean="0"/>
              <a:t> </a:t>
            </a:r>
            <a:r>
              <a:rPr lang="en-US" sz="2400" dirty="0" err="1" smtClean="0"/>
              <a:t>bersifat</a:t>
            </a:r>
            <a:r>
              <a:rPr lang="en-US" sz="2400" dirty="0" smtClean="0"/>
              <a:t> formal, </a:t>
            </a:r>
            <a:r>
              <a:rPr lang="en-US" sz="2400" dirty="0" err="1" smtClean="0"/>
              <a:t>sekunder</a:t>
            </a:r>
            <a:r>
              <a:rPr lang="en-US" sz="2400" dirty="0" smtClean="0"/>
              <a:t>, </a:t>
            </a:r>
            <a:r>
              <a:rPr lang="en-US" sz="2400" dirty="0" err="1" smtClean="0"/>
              <a:t>memiliki</a:t>
            </a:r>
            <a:r>
              <a:rPr lang="en-US" sz="2400" dirty="0" smtClean="0"/>
              <a:t> </a:t>
            </a:r>
            <a:r>
              <a:rPr lang="en-US" sz="2400" dirty="0" err="1" smtClean="0"/>
              <a:t>aturan</a:t>
            </a:r>
            <a:r>
              <a:rPr lang="en-US" sz="2400" dirty="0" smtClean="0"/>
              <a:t> </a:t>
            </a:r>
            <a:r>
              <a:rPr lang="en-US" sz="2400" dirty="0" err="1" smtClean="0"/>
              <a:t>dan</a:t>
            </a:r>
            <a:r>
              <a:rPr lang="en-US" sz="2400" dirty="0" smtClean="0"/>
              <a:t> </a:t>
            </a:r>
            <a:r>
              <a:rPr lang="en-US" sz="2400" dirty="0" err="1" smtClean="0"/>
              <a:t>struktur</a:t>
            </a:r>
            <a:r>
              <a:rPr lang="en-US" sz="2400" dirty="0" smtClean="0"/>
              <a:t> yang </a:t>
            </a:r>
            <a:r>
              <a:rPr lang="en-US" sz="2400" dirty="0" err="1" smtClean="0"/>
              <a:t>tegas</a:t>
            </a:r>
            <a:r>
              <a:rPr lang="en-US" sz="2400" dirty="0" smtClean="0"/>
              <a:t> (</a:t>
            </a:r>
            <a:r>
              <a:rPr lang="en-US" sz="2400" dirty="0" err="1" smtClean="0"/>
              <a:t>menyangkut</a:t>
            </a:r>
            <a:r>
              <a:rPr lang="en-US" sz="2400" dirty="0" smtClean="0"/>
              <a:t> </a:t>
            </a:r>
            <a:r>
              <a:rPr lang="en-US" sz="2400" dirty="0" err="1" smtClean="0"/>
              <a:t>tujuan</a:t>
            </a:r>
            <a:r>
              <a:rPr lang="en-US" sz="2400" dirty="0" smtClean="0"/>
              <a:t>, </a:t>
            </a:r>
            <a:r>
              <a:rPr lang="en-US" sz="2400" dirty="0" err="1" smtClean="0"/>
              <a:t>pola</a:t>
            </a:r>
            <a:r>
              <a:rPr lang="en-US" sz="2400" dirty="0" smtClean="0"/>
              <a:t> </a:t>
            </a:r>
            <a:r>
              <a:rPr lang="en-US" sz="2400" dirty="0" err="1" smtClean="0"/>
              <a:t>hubungan</a:t>
            </a:r>
            <a:r>
              <a:rPr lang="en-US" sz="2400" dirty="0" smtClean="0"/>
              <a:t>, </a:t>
            </a:r>
            <a:r>
              <a:rPr lang="en-US" sz="2400" dirty="0" err="1" smtClean="0"/>
              <a:t>pedoman</a:t>
            </a:r>
            <a:r>
              <a:rPr lang="en-US" sz="2400" dirty="0" smtClean="0"/>
              <a:t> </a:t>
            </a:r>
            <a:r>
              <a:rPr lang="en-US" sz="2400" dirty="0" err="1" smtClean="0"/>
              <a:t>perilaku</a:t>
            </a:r>
            <a:r>
              <a:rPr lang="en-US" sz="2400" dirty="0" smtClean="0"/>
              <a:t>, </a:t>
            </a:r>
            <a:r>
              <a:rPr lang="en-US" sz="2400" dirty="0" err="1" smtClean="0"/>
              <a:t>perekrutan</a:t>
            </a:r>
            <a:r>
              <a:rPr lang="en-US" sz="2400" dirty="0" smtClean="0"/>
              <a:t> </a:t>
            </a:r>
            <a:r>
              <a:rPr lang="en-US" sz="2400" dirty="0" err="1" smtClean="0"/>
              <a:t>anggota</a:t>
            </a:r>
            <a:r>
              <a:rPr lang="en-US" sz="2400" dirty="0" smtClean="0"/>
              <a:t>, </a:t>
            </a:r>
            <a:r>
              <a:rPr lang="en-US" sz="2400" dirty="0" err="1" smtClean="0"/>
              <a:t>pergantian</a:t>
            </a:r>
            <a:r>
              <a:rPr lang="en-US" sz="2400" dirty="0" smtClean="0"/>
              <a:t> </a:t>
            </a:r>
            <a:r>
              <a:rPr lang="en-US" sz="2400" dirty="0" err="1" smtClean="0"/>
              <a:t>kepemimpinan</a:t>
            </a:r>
            <a:r>
              <a:rPr lang="en-US" sz="2400" dirty="0" smtClean="0"/>
              <a:t>), </a:t>
            </a:r>
            <a:r>
              <a:rPr lang="en-US" sz="2400" dirty="0" err="1" smtClean="0"/>
              <a:t>serta</a:t>
            </a:r>
            <a:r>
              <a:rPr lang="en-US" sz="2400" dirty="0" smtClean="0"/>
              <a:t> </a:t>
            </a:r>
            <a:r>
              <a:rPr lang="en-US" sz="2400" dirty="0" err="1" smtClean="0"/>
              <a:t>dibentuk</a:t>
            </a:r>
            <a:r>
              <a:rPr lang="en-US" sz="2400" dirty="0" smtClean="0"/>
              <a:t> </a:t>
            </a:r>
            <a:r>
              <a:rPr lang="en-US" sz="2400" dirty="0" err="1" smtClean="0"/>
              <a:t>berdasarkan</a:t>
            </a:r>
            <a:r>
              <a:rPr lang="en-US" sz="2400" dirty="0" smtClean="0"/>
              <a:t> </a:t>
            </a:r>
            <a:r>
              <a:rPr lang="en-US" sz="2400" dirty="0" err="1" smtClean="0"/>
              <a:t>tujuan-tujuan</a:t>
            </a:r>
            <a:r>
              <a:rPr lang="en-US" sz="2400" dirty="0" smtClean="0"/>
              <a:t> </a:t>
            </a:r>
            <a:r>
              <a:rPr lang="en-US" sz="2400" dirty="0" err="1" smtClean="0"/>
              <a:t>tertentu</a:t>
            </a:r>
            <a:r>
              <a:rPr lang="en-US" sz="2400" dirty="0" smtClean="0"/>
              <a:t> yang </a:t>
            </a:r>
            <a:r>
              <a:rPr lang="en-US" sz="2400" dirty="0" err="1" smtClean="0"/>
              <a:t>telah</a:t>
            </a:r>
            <a:r>
              <a:rPr lang="en-US" sz="2400" dirty="0" smtClean="0"/>
              <a:t> </a:t>
            </a:r>
            <a:r>
              <a:rPr lang="en-US" sz="2400" dirty="0" err="1" smtClean="0"/>
              <a:t>ditetapkan</a:t>
            </a:r>
            <a:r>
              <a:rPr lang="en-US" sz="2400" dirty="0" smtClean="0"/>
              <a:t> </a:t>
            </a:r>
            <a:r>
              <a:rPr lang="en-US" sz="2400" dirty="0" err="1" smtClean="0"/>
              <a:t>sebelumnya</a:t>
            </a:r>
            <a:r>
              <a:rPr lang="en-US" sz="2400" dirty="0" smtClean="0"/>
              <a:t>. </a:t>
            </a:r>
            <a:r>
              <a:rPr lang="nb-NO" sz="2400" dirty="0" smtClean="0"/>
              <a:t>Contoh dari kelompok formal-sekunder adalah OSIS, Karang Taruna,</a:t>
            </a:r>
            <a:r>
              <a:rPr lang="id-ID" sz="2400" dirty="0" smtClean="0"/>
              <a:t> Pramuka,</a:t>
            </a:r>
            <a:r>
              <a:rPr lang="nb-NO" sz="2400" dirty="0" smtClean="0"/>
              <a:t> partai politik, organisasi kepemudaan, organisasi profesi, dan sebagainya.</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Kelompok Formal Primer</a:t>
            </a:r>
            <a:endParaRPr lang="fr-CA" sz="3600" dirty="0" smtClean="0">
              <a:solidFill>
                <a:schemeClr val="bg1"/>
              </a:solidFill>
            </a:endParaRPr>
          </a:p>
        </p:txBody>
      </p:sp>
      <p:sp>
        <p:nvSpPr>
          <p:cNvPr id="6" name="Espace réservé du contenu 2"/>
          <p:cNvSpPr>
            <a:spLocks noGrp="1"/>
          </p:cNvSpPr>
          <p:nvPr>
            <p:ph idx="1"/>
          </p:nvPr>
        </p:nvSpPr>
        <p:spPr>
          <a:xfrm>
            <a:off x="457200" y="1928802"/>
            <a:ext cx="8229600" cy="4572032"/>
          </a:xfrm>
        </p:spPr>
        <p:txBody>
          <a:bodyPr rtlCol="0">
            <a:noAutofit/>
          </a:bodyPr>
          <a:lstStyle/>
          <a:p>
            <a:pPr marL="342900" lvl="1" indent="-342900" algn="just">
              <a:buNone/>
            </a:pPr>
            <a:r>
              <a:rPr lang="id-ID" sz="2400" dirty="0" smtClean="0"/>
              <a:t>	</a:t>
            </a:r>
            <a:r>
              <a:rPr lang="nb-NO" sz="2400" dirty="0" smtClean="0"/>
              <a:t>Kelompok formal-primer memiliki aturan dan struktur yang jelas, namun fungsi-fungsi struktur tersebut cenderung dilaksanakan secara bergotong royong atau guyub. Terbentuknya berdasarkan tujuan yang abstrak maupun konkret. Hubungan antar anggotanya bersifat sangat mendasar, penuh dengan cinta dan kasih sayang, serta memungkinkan tumbuhnya rasa persaudaraan yang bercorak emosional. Contoh dari kelompok formal-primer, misalnya, keluarga inti, kelompok kekerabatan, dan kelompok-kelompok primordial.</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Kelompok Informal Sekunder</a:t>
            </a:r>
            <a:endParaRPr lang="fr-CA" sz="3600" dirty="0" smtClean="0">
              <a:solidFill>
                <a:schemeClr val="bg1"/>
              </a:solidFill>
            </a:endParaRPr>
          </a:p>
        </p:txBody>
      </p:sp>
      <p:sp>
        <p:nvSpPr>
          <p:cNvPr id="6" name="Espace réservé du contenu 2"/>
          <p:cNvSpPr>
            <a:spLocks noGrp="1"/>
          </p:cNvSpPr>
          <p:nvPr>
            <p:ph idx="1"/>
          </p:nvPr>
        </p:nvSpPr>
        <p:spPr>
          <a:xfrm>
            <a:off x="457200" y="1928802"/>
            <a:ext cx="8229600" cy="4572032"/>
          </a:xfrm>
        </p:spPr>
        <p:txBody>
          <a:bodyPr rtlCol="0">
            <a:noAutofit/>
          </a:bodyPr>
          <a:lstStyle/>
          <a:p>
            <a:pPr marL="342900" lvl="1" indent="-342900" algn="just">
              <a:buNone/>
            </a:pPr>
            <a:r>
              <a:rPr lang="id-ID" sz="2400" dirty="0" smtClean="0"/>
              <a:t>	</a:t>
            </a:r>
            <a:r>
              <a:rPr lang="nb-NO" sz="2400" dirty="0" smtClean="0"/>
              <a:t>Adalah kelompok sosial yang umumnya informal dan keberadaannya bersifat sekunder. Kelompok ini relatif kurang mengikat, tidak memiliki aturan atau pun struktur yang tegas, dan dapat saja dibentuk berdasarkan kepentingan sesaat atau tujuan-tujuan pribadi. Contohnya, antara lain, kelompok persahabatan, klik, geng, kelompok percintaan (pacaran), dan lainnya.</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Kelompok Informal Primer</a:t>
            </a:r>
            <a:endParaRPr lang="fr-CA" sz="3600" dirty="0" smtClean="0">
              <a:solidFill>
                <a:schemeClr val="bg1"/>
              </a:solidFill>
            </a:endParaRPr>
          </a:p>
        </p:txBody>
      </p:sp>
      <p:sp>
        <p:nvSpPr>
          <p:cNvPr id="6" name="Espace réservé du contenu 2"/>
          <p:cNvSpPr>
            <a:spLocks noGrp="1"/>
          </p:cNvSpPr>
          <p:nvPr>
            <p:ph idx="1"/>
          </p:nvPr>
        </p:nvSpPr>
        <p:spPr>
          <a:xfrm>
            <a:off x="457200" y="1928802"/>
            <a:ext cx="8229600" cy="4572032"/>
          </a:xfrm>
        </p:spPr>
        <p:txBody>
          <a:bodyPr rtlCol="0">
            <a:noAutofit/>
          </a:bodyPr>
          <a:lstStyle/>
          <a:p>
            <a:pPr marL="342900" lvl="1" indent="-342900" algn="just">
              <a:buNone/>
            </a:pPr>
            <a:r>
              <a:rPr lang="id-ID" sz="2400" dirty="0" smtClean="0"/>
              <a:t>	Terbentuk karena pembentukan sifat-sifat di luar kelompok formal-primer, yang tidak dapat diwadahi oleh kelompok tersebut. </a:t>
            </a:r>
            <a:r>
              <a:rPr lang="en-US" sz="2400" dirty="0" err="1" smtClean="0"/>
              <a:t>Contohnya</a:t>
            </a:r>
            <a:r>
              <a:rPr lang="en-US" sz="2400" dirty="0" smtClean="0"/>
              <a:t>, </a:t>
            </a:r>
            <a:r>
              <a:rPr lang="en-US" sz="2400" dirty="0" err="1" smtClean="0"/>
              <a:t>dalam</a:t>
            </a:r>
            <a:r>
              <a:rPr lang="en-US" sz="2400" dirty="0" smtClean="0"/>
              <a:t> </a:t>
            </a:r>
            <a:r>
              <a:rPr lang="en-US" sz="2400" dirty="0" err="1" smtClean="0"/>
              <a:t>suatu</a:t>
            </a:r>
            <a:r>
              <a:rPr lang="en-US" sz="2400" dirty="0" smtClean="0"/>
              <a:t> </a:t>
            </a:r>
            <a:r>
              <a:rPr lang="en-US" sz="2400" dirty="0" err="1" smtClean="0"/>
              <a:t>kelompok</a:t>
            </a:r>
            <a:r>
              <a:rPr lang="en-US" sz="2400" dirty="0" smtClean="0"/>
              <a:t> </a:t>
            </a:r>
            <a:r>
              <a:rPr lang="en-US" sz="2400" dirty="0" err="1" smtClean="0"/>
              <a:t>etnis</a:t>
            </a:r>
            <a:r>
              <a:rPr lang="en-US" sz="2400" dirty="0" smtClean="0"/>
              <a:t> </a:t>
            </a:r>
            <a:r>
              <a:rPr lang="en-US" sz="2400" dirty="0" err="1" smtClean="0"/>
              <a:t>di</a:t>
            </a:r>
            <a:r>
              <a:rPr lang="en-US" sz="2400" dirty="0" smtClean="0"/>
              <a:t> </a:t>
            </a:r>
            <a:r>
              <a:rPr lang="en-US" sz="2400" dirty="0" err="1" smtClean="0"/>
              <a:t>perantauan</a:t>
            </a:r>
            <a:r>
              <a:rPr lang="en-US" sz="2400" dirty="0" smtClean="0"/>
              <a:t> yang </a:t>
            </a:r>
            <a:r>
              <a:rPr lang="en-US" sz="2400" dirty="0" err="1" smtClean="0"/>
              <a:t>bercorak</a:t>
            </a:r>
            <a:r>
              <a:rPr lang="en-US" sz="2400" dirty="0" smtClean="0"/>
              <a:t> primordial, </a:t>
            </a:r>
            <a:r>
              <a:rPr lang="en-US" sz="2400" dirty="0" err="1" smtClean="0"/>
              <a:t>hubungan-hubungan</a:t>
            </a:r>
            <a:r>
              <a:rPr lang="en-US" sz="2400" dirty="0" smtClean="0"/>
              <a:t> </a:t>
            </a:r>
            <a:r>
              <a:rPr lang="en-US" sz="2400" dirty="0" err="1" smtClean="0"/>
              <a:t>antar</a:t>
            </a:r>
            <a:r>
              <a:rPr lang="en-US" sz="2400" dirty="0" smtClean="0"/>
              <a:t> </a:t>
            </a:r>
            <a:r>
              <a:rPr lang="en-US" sz="2400" dirty="0" err="1" smtClean="0"/>
              <a:t>anggota</a:t>
            </a:r>
            <a:r>
              <a:rPr lang="en-US" sz="2400" dirty="0" smtClean="0"/>
              <a:t> </a:t>
            </a:r>
            <a:r>
              <a:rPr lang="en-US" sz="2400" dirty="0" err="1" smtClean="0"/>
              <a:t>tidak</a:t>
            </a:r>
            <a:r>
              <a:rPr lang="en-US" sz="2400" dirty="0" smtClean="0"/>
              <a:t> </a:t>
            </a:r>
            <a:r>
              <a:rPr lang="en-US" sz="2400" dirty="0" err="1" smtClean="0"/>
              <a:t>lagi</a:t>
            </a:r>
            <a:r>
              <a:rPr lang="en-US" sz="2400" dirty="0" smtClean="0"/>
              <a:t> </a:t>
            </a:r>
            <a:r>
              <a:rPr lang="en-US" sz="2400" dirty="0" err="1" smtClean="0"/>
              <a:t>terbatas</a:t>
            </a:r>
            <a:r>
              <a:rPr lang="en-US" sz="2400" dirty="0" smtClean="0"/>
              <a:t> </a:t>
            </a:r>
            <a:r>
              <a:rPr lang="en-US" sz="2400" dirty="0" err="1" smtClean="0"/>
              <a:t>dalam</a:t>
            </a:r>
            <a:r>
              <a:rPr lang="en-US" sz="2400" dirty="0" smtClean="0"/>
              <a:t> </a:t>
            </a:r>
            <a:r>
              <a:rPr lang="en-US" sz="2400" dirty="0" err="1" smtClean="0"/>
              <a:t>lingkup</a:t>
            </a:r>
            <a:r>
              <a:rPr lang="en-US" sz="2400" dirty="0" smtClean="0"/>
              <a:t> </a:t>
            </a:r>
            <a:r>
              <a:rPr lang="en-US" sz="2400" dirty="0" err="1" smtClean="0"/>
              <a:t>keorganisasian</a:t>
            </a:r>
            <a:r>
              <a:rPr lang="en-US" sz="2400" dirty="0" smtClean="0"/>
              <a:t> </a:t>
            </a:r>
            <a:r>
              <a:rPr lang="en-US" sz="2400" dirty="0" err="1" smtClean="0"/>
              <a:t>maupun</a:t>
            </a:r>
            <a:r>
              <a:rPr lang="en-US" sz="2400" dirty="0" smtClean="0"/>
              <a:t> </a:t>
            </a:r>
            <a:r>
              <a:rPr lang="en-US" sz="2400" dirty="0" err="1" smtClean="0"/>
              <a:t>pencapaian</a:t>
            </a:r>
            <a:r>
              <a:rPr lang="en-US" sz="2400" dirty="0" smtClean="0"/>
              <a:t> </a:t>
            </a:r>
            <a:r>
              <a:rPr lang="en-US" sz="2400" dirty="0" err="1" smtClean="0"/>
              <a:t>tujuan</a:t>
            </a:r>
            <a:r>
              <a:rPr lang="en-US" sz="2400" dirty="0" smtClean="0"/>
              <a:t> </a:t>
            </a:r>
            <a:r>
              <a:rPr lang="en-US" sz="2400" dirty="0" err="1" smtClean="0"/>
              <a:t>kelompok</a:t>
            </a:r>
            <a:r>
              <a:rPr lang="en-US" sz="2400" dirty="0" smtClean="0"/>
              <a:t>, </a:t>
            </a:r>
            <a:r>
              <a:rPr lang="en-US" sz="2400" dirty="0" err="1" smtClean="0"/>
              <a:t>tapi</a:t>
            </a:r>
            <a:r>
              <a:rPr lang="en-US" sz="2400" dirty="0" smtClean="0"/>
              <a:t> </a:t>
            </a:r>
            <a:r>
              <a:rPr lang="en-US" sz="2400" dirty="0" err="1" smtClean="0"/>
              <a:t>telah</a:t>
            </a:r>
            <a:r>
              <a:rPr lang="en-US" sz="2400" dirty="0" smtClean="0"/>
              <a:t> </a:t>
            </a:r>
            <a:r>
              <a:rPr lang="en-US" sz="2400" dirty="0" err="1" smtClean="0"/>
              <a:t>meluas</a:t>
            </a:r>
            <a:r>
              <a:rPr lang="en-US" sz="2400" dirty="0" smtClean="0"/>
              <a:t> </a:t>
            </a:r>
            <a:r>
              <a:rPr lang="en-US" sz="2400" dirty="0" err="1" smtClean="0"/>
              <a:t>membentuk</a:t>
            </a:r>
            <a:r>
              <a:rPr lang="en-US" sz="2400" dirty="0" smtClean="0"/>
              <a:t> </a:t>
            </a:r>
            <a:r>
              <a:rPr lang="en-US" sz="2400" dirty="0" err="1" smtClean="0"/>
              <a:t>hubungan-hubungan</a:t>
            </a:r>
            <a:r>
              <a:rPr lang="en-US" sz="2400" dirty="0" smtClean="0"/>
              <a:t> yang </a:t>
            </a:r>
            <a:r>
              <a:rPr lang="en-US" sz="2400" dirty="0" err="1" smtClean="0"/>
              <a:t>sangat</a:t>
            </a:r>
            <a:r>
              <a:rPr lang="en-US" sz="2400" dirty="0" smtClean="0"/>
              <a:t> </a:t>
            </a:r>
            <a:r>
              <a:rPr lang="en-US" sz="2400" dirty="0" err="1" smtClean="0"/>
              <a:t>pribadi</a:t>
            </a:r>
            <a:r>
              <a:rPr lang="en-US" sz="2400" dirty="0" smtClean="0"/>
              <a:t> </a:t>
            </a:r>
            <a:r>
              <a:rPr lang="en-US" sz="2400" dirty="0" err="1" smtClean="0"/>
              <a:t>dan</a:t>
            </a:r>
            <a:r>
              <a:rPr lang="en-US" sz="2400" dirty="0" smtClean="0"/>
              <a:t> </a:t>
            </a:r>
            <a:r>
              <a:rPr lang="en-US" sz="2400" dirty="0" err="1" smtClean="0"/>
              <a:t>mendalam</a:t>
            </a:r>
            <a:r>
              <a:rPr lang="en-US" sz="2400" dirty="0" smtClean="0"/>
              <a:t>. </a:t>
            </a:r>
            <a:r>
              <a:rPr lang="nb-NO" sz="2400" dirty="0" smtClean="0"/>
              <a:t>Anggota-anggotanya berinteraksi secara intensif dalam kehidupan sehari-hari.</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7" name="Keluarga - video yang bisa membuat anda Menangis.mp4">
            <a:hlinkClick r:id="" action="ppaction://media"/>
          </p:cNvPr>
          <p:cNvPicPr>
            <a:picLocks noGrp="1" noRot="1" noChangeAspect="1"/>
          </p:cNvPicPr>
          <p:nvPr>
            <p:ph idx="1"/>
            <a:videoFile r:link="rId1"/>
          </p:nvPr>
        </p:nvPicPr>
        <p:blipFill>
          <a:blip r:embed="rId4"/>
          <a:stretch>
            <a:fillRect/>
          </a:stretch>
        </p:blipFill>
        <p:spPr>
          <a:xfrm>
            <a:off x="166656" y="1428736"/>
            <a:ext cx="8763062" cy="49292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5156"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a:xfrm>
            <a:off x="457200" y="2143116"/>
            <a:ext cx="8229600" cy="3983047"/>
          </a:xfrm>
        </p:spPr>
        <p:txBody>
          <a:bodyPr rtlCol="0">
            <a:normAutofit/>
          </a:bodyPr>
          <a:lstStyle/>
          <a:p>
            <a:pPr marL="514350" lvl="0" indent="-514350" algn="just">
              <a:buFont typeface="+mj-lt"/>
              <a:buAutoNum type="arabicPeriod"/>
            </a:pPr>
            <a:r>
              <a:rPr lang="id-ID" dirty="0" smtClean="0"/>
              <a:t>Jelaskan yang dimaksud dengan </a:t>
            </a:r>
            <a:r>
              <a:rPr lang="id-ID" i="1" dirty="0" smtClean="0"/>
              <a:t>spectator crowds</a:t>
            </a:r>
            <a:r>
              <a:rPr lang="id-ID" dirty="0" smtClean="0"/>
              <a:t> !</a:t>
            </a:r>
          </a:p>
          <a:p>
            <a:pPr marL="514350" indent="-514350" algn="just">
              <a:buFont typeface="+mj-lt"/>
              <a:buAutoNum type="arabicPeriod"/>
            </a:pPr>
            <a:r>
              <a:rPr lang="id-ID" dirty="0" smtClean="0"/>
              <a:t>Jelaskan sifat-sifat kerumunan menurut Gustave Le Bon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165</TotalTime>
  <Words>38</Words>
  <Application>Microsoft Office PowerPoint</Application>
  <PresentationFormat>On-screen Show (4:3)</PresentationFormat>
  <Paragraphs>17</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113</vt:lpstr>
      <vt:lpstr>KLASIFIKASI KELOMPOK SOSIAL BERDASARKAN SIFAT DAN PROSES SOSIALNYA</vt:lpstr>
      <vt:lpstr>Kelompok Formal Sekunder</vt:lpstr>
      <vt:lpstr>Kelompok Formal Primer</vt:lpstr>
      <vt:lpstr>Kelompok Informal Sekunder</vt:lpstr>
      <vt:lpstr>Kelompok Informal Primer</vt:lpstr>
      <vt:lpstr>Slide 6</vt:lpstr>
      <vt:lpstr>Pertanyaan Uji Pengetahuan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D3P0K</cp:lastModifiedBy>
  <cp:revision>33</cp:revision>
  <dcterms:created xsi:type="dcterms:W3CDTF">2013-11-10T09:33:00Z</dcterms:created>
  <dcterms:modified xsi:type="dcterms:W3CDTF">2014-05-23T01:34:31Z</dcterms:modified>
</cp:coreProperties>
</file>