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95" r:id="rId4"/>
    <p:sldId id="294" r:id="rId5"/>
    <p:sldId id="293" r:id="rId6"/>
    <p:sldId id="296" r:id="rId7"/>
    <p:sldId id="267" r:id="rId8"/>
    <p:sldId id="285" r:id="rId9"/>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BC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6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1BCB4BFB-C592-43DD-8534-D5BFBD047DA2}" type="datetimeFigureOut">
              <a:rPr lang="fr-FR"/>
              <a:pPr>
                <a:defRPr/>
              </a:pPr>
              <a:t>23/05/2014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9D58E3-03F6-43CB-97EA-78B480AB334F}"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D5E4BF17-EB2D-4421-9148-E164C4E6CCAF}" type="datetimeFigureOut">
              <a:rPr lang="fr-FR"/>
              <a:pPr>
                <a:defRPr/>
              </a:pPr>
              <a:t>23/05/2014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567A55E0-2E1E-4746-8B49-956CCF497BA7}"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2E133756-5A67-42D3-A0F8-BB4001F040CE}" type="datetimeFigureOut">
              <a:rPr lang="fr-FR"/>
              <a:pPr>
                <a:defRPr/>
              </a:pPr>
              <a:t>23/05/2014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AD44188-DB3A-41C0-9C1F-ADBAC714E27C}"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49E952C1-F75D-4FBC-A125-144669E02B1E}" type="datetimeFigureOut">
              <a:rPr lang="fr-FR"/>
              <a:pPr>
                <a:defRPr/>
              </a:pPr>
              <a:t>23/05/2014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992BAE-E176-4313-AD28-0390A1B30A68}"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11A26574-1E84-4F82-B3C3-9E87611C683E}" type="datetimeFigureOut">
              <a:rPr lang="fr-FR"/>
              <a:pPr>
                <a:defRPr/>
              </a:pPr>
              <a:t>23/05/2014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DC043B3-1B15-4A73-A852-221BC13EA1D4}"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7A5E4C10-B9B1-4197-99DD-A9934C0A17D5}" type="datetimeFigureOut">
              <a:rPr lang="fr-FR"/>
              <a:pPr>
                <a:defRPr/>
              </a:pPr>
              <a:t>23/05/2014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E7C6BD2-42C9-4FD9-90E6-BADDD64D794B}"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2F728A79-882A-421E-AE52-9AF55DFCFE66}" type="datetimeFigureOut">
              <a:rPr lang="fr-FR"/>
              <a:pPr>
                <a:defRPr/>
              </a:pPr>
              <a:t>23/05/2014</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A6925354-E7F1-46CF-99E4-C5D4A79DE230}"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88E31762-948D-49DC-BB42-03650B8E6BA7}" type="datetimeFigureOut">
              <a:rPr lang="fr-FR"/>
              <a:pPr>
                <a:defRPr/>
              </a:pPr>
              <a:t>23/05/2014</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017624E5-E79E-48A7-9611-C310E52B9B39}"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CC3AF08-E72C-4B91-A260-BC3A38D3BADD}" type="datetimeFigureOut">
              <a:rPr lang="fr-FR"/>
              <a:pPr>
                <a:defRPr/>
              </a:pPr>
              <a:t>23/05/2014</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FEBF6982-B7BC-477D-961A-47143FC6697C}"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2045F3E4-3DE1-427B-8236-A58D33B19ADC}" type="datetimeFigureOut">
              <a:rPr lang="fr-FR"/>
              <a:pPr>
                <a:defRPr/>
              </a:pPr>
              <a:t>23/05/2014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436D79A-6F2E-438A-B5FA-7593A2FE1E1F}"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7D838C25-D547-46AC-B6FE-CE870D736FAB}" type="datetimeFigureOut">
              <a:rPr lang="fr-FR"/>
              <a:pPr>
                <a:defRPr/>
              </a:pPr>
              <a:t>23/05/2014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A479AE6E-0B55-4E32-865C-0B8D3AF701E9}"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172826D-E893-493D-80E5-50E3D6010B79}" type="datetimeFigureOut">
              <a:rPr lang="fr-FR"/>
              <a:pPr>
                <a:defRPr/>
              </a:pPr>
              <a:t>23/05/2014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1D44B36-6031-45EF-9A2D-380B3024FDE4}"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file:///D:\FRITZ's%20RPP-SILABUS%20(2013-BUMI%20AKSARA)\Kelas%20XI%20IPS\3-MOVIE%20CLIPS\Keluarga%20-%20video%20yang%20bisa%20membuat%20anda%20Menangis.mp4" TargetMode="Externa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1443070" y="1558918"/>
            <a:ext cx="7772400" cy="869950"/>
          </a:xfrm>
        </p:spPr>
        <p:txBody>
          <a:bodyPr/>
          <a:lstStyle/>
          <a:p>
            <a:r>
              <a:rPr lang="id-ID" sz="4000" b="1" dirty="0" smtClean="0">
                <a:solidFill>
                  <a:schemeClr val="tx2">
                    <a:lumMod val="75000"/>
                  </a:schemeClr>
                </a:solidFill>
              </a:rPr>
              <a:t>KLASIFIKASI KELOMPOK SOSIAL BERDASARKAN SIFAT DAN PROSES SOSIALNYA</a:t>
            </a:r>
            <a:endParaRPr lang="fr-CA" sz="4000" b="1" dirty="0" smtClean="0">
              <a:solidFill>
                <a:schemeClr val="tx2">
                  <a:lumMod val="75000"/>
                </a:schemeClr>
              </a:solidFill>
            </a:endParaRPr>
          </a:p>
        </p:txBody>
      </p:sp>
      <p:pic>
        <p:nvPicPr>
          <p:cNvPr id="4" name="Picture 1"/>
          <p:cNvPicPr>
            <a:picLocks noChangeAspect="1" noChangeArrowheads="1"/>
          </p:cNvPicPr>
          <p:nvPr/>
        </p:nvPicPr>
        <p:blipFill>
          <a:blip r:embed="rId3"/>
          <a:srcRect/>
          <a:stretch>
            <a:fillRect/>
          </a:stretch>
        </p:blipFill>
        <p:spPr bwMode="auto">
          <a:xfrm>
            <a:off x="0" y="1500174"/>
            <a:ext cx="1854270"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3600" dirty="0" smtClean="0">
                <a:solidFill>
                  <a:schemeClr val="bg1"/>
                </a:solidFill>
              </a:rPr>
              <a:t>Kelompok Formal Sekunder</a:t>
            </a:r>
            <a:endParaRPr lang="fr-CA" sz="3600" dirty="0" smtClean="0">
              <a:solidFill>
                <a:schemeClr val="bg1"/>
              </a:solidFill>
            </a:endParaRPr>
          </a:p>
        </p:txBody>
      </p:sp>
      <p:sp>
        <p:nvSpPr>
          <p:cNvPr id="6" name="Espace réservé du contenu 2"/>
          <p:cNvSpPr>
            <a:spLocks noGrp="1"/>
          </p:cNvSpPr>
          <p:nvPr>
            <p:ph idx="1"/>
          </p:nvPr>
        </p:nvSpPr>
        <p:spPr>
          <a:xfrm>
            <a:off x="457200" y="1928802"/>
            <a:ext cx="8229600" cy="4572032"/>
          </a:xfrm>
        </p:spPr>
        <p:txBody>
          <a:bodyPr rtlCol="0">
            <a:noAutofit/>
          </a:bodyPr>
          <a:lstStyle/>
          <a:p>
            <a:pPr marL="342900" lvl="1" indent="-342900" algn="just">
              <a:buNone/>
            </a:pPr>
            <a:r>
              <a:rPr lang="id-ID" sz="2400" dirty="0" smtClean="0"/>
              <a:t>	</a:t>
            </a:r>
            <a:r>
              <a:rPr lang="en-US" sz="2400" dirty="0" err="1" smtClean="0"/>
              <a:t>Adalah</a:t>
            </a:r>
            <a:r>
              <a:rPr lang="en-US" sz="2400" dirty="0" smtClean="0"/>
              <a:t> </a:t>
            </a:r>
            <a:r>
              <a:rPr lang="en-US" sz="2400" dirty="0" err="1" smtClean="0"/>
              <a:t>kelompok</a:t>
            </a:r>
            <a:r>
              <a:rPr lang="en-US" sz="2400" dirty="0" smtClean="0"/>
              <a:t> </a:t>
            </a:r>
            <a:r>
              <a:rPr lang="en-US" sz="2400" dirty="0" err="1" smtClean="0"/>
              <a:t>sosial</a:t>
            </a:r>
            <a:r>
              <a:rPr lang="en-US" sz="2400" dirty="0" smtClean="0"/>
              <a:t> yang </a:t>
            </a:r>
            <a:r>
              <a:rPr lang="en-US" sz="2400" dirty="0" err="1" smtClean="0"/>
              <a:t>umumnya</a:t>
            </a:r>
            <a:r>
              <a:rPr lang="en-US" sz="2400" dirty="0" smtClean="0"/>
              <a:t> </a:t>
            </a:r>
            <a:r>
              <a:rPr lang="en-US" sz="2400" dirty="0" err="1" smtClean="0"/>
              <a:t>bersifat</a:t>
            </a:r>
            <a:r>
              <a:rPr lang="en-US" sz="2400" dirty="0" smtClean="0"/>
              <a:t> formal, </a:t>
            </a:r>
            <a:r>
              <a:rPr lang="en-US" sz="2400" dirty="0" err="1" smtClean="0"/>
              <a:t>sekunder</a:t>
            </a:r>
            <a:r>
              <a:rPr lang="en-US" sz="2400" dirty="0" smtClean="0"/>
              <a:t>, </a:t>
            </a:r>
            <a:r>
              <a:rPr lang="en-US" sz="2400" dirty="0" err="1" smtClean="0"/>
              <a:t>memiliki</a:t>
            </a:r>
            <a:r>
              <a:rPr lang="en-US" sz="2400" dirty="0" smtClean="0"/>
              <a:t> </a:t>
            </a:r>
            <a:r>
              <a:rPr lang="en-US" sz="2400" dirty="0" err="1" smtClean="0"/>
              <a:t>aturan</a:t>
            </a:r>
            <a:r>
              <a:rPr lang="en-US" sz="2400" dirty="0" smtClean="0"/>
              <a:t> </a:t>
            </a:r>
            <a:r>
              <a:rPr lang="en-US" sz="2400" dirty="0" err="1" smtClean="0"/>
              <a:t>dan</a:t>
            </a:r>
            <a:r>
              <a:rPr lang="en-US" sz="2400" dirty="0" smtClean="0"/>
              <a:t> </a:t>
            </a:r>
            <a:r>
              <a:rPr lang="en-US" sz="2400" dirty="0" err="1" smtClean="0"/>
              <a:t>struktur</a:t>
            </a:r>
            <a:r>
              <a:rPr lang="en-US" sz="2400" dirty="0" smtClean="0"/>
              <a:t> yang </a:t>
            </a:r>
            <a:r>
              <a:rPr lang="en-US" sz="2400" dirty="0" err="1" smtClean="0"/>
              <a:t>tegas</a:t>
            </a:r>
            <a:r>
              <a:rPr lang="en-US" sz="2400" dirty="0" smtClean="0"/>
              <a:t> (</a:t>
            </a:r>
            <a:r>
              <a:rPr lang="en-US" sz="2400" dirty="0" err="1" smtClean="0"/>
              <a:t>menyangkut</a:t>
            </a:r>
            <a:r>
              <a:rPr lang="en-US" sz="2400" dirty="0" smtClean="0"/>
              <a:t> </a:t>
            </a:r>
            <a:r>
              <a:rPr lang="en-US" sz="2400" dirty="0" err="1" smtClean="0"/>
              <a:t>tujuan</a:t>
            </a:r>
            <a:r>
              <a:rPr lang="en-US" sz="2400" dirty="0" smtClean="0"/>
              <a:t>, </a:t>
            </a:r>
            <a:r>
              <a:rPr lang="en-US" sz="2400" dirty="0" err="1" smtClean="0"/>
              <a:t>pola</a:t>
            </a:r>
            <a:r>
              <a:rPr lang="en-US" sz="2400" dirty="0" smtClean="0"/>
              <a:t> </a:t>
            </a:r>
            <a:r>
              <a:rPr lang="en-US" sz="2400" dirty="0" err="1" smtClean="0"/>
              <a:t>hubungan</a:t>
            </a:r>
            <a:r>
              <a:rPr lang="en-US" sz="2400" dirty="0" smtClean="0"/>
              <a:t>, </a:t>
            </a:r>
            <a:r>
              <a:rPr lang="en-US" sz="2400" dirty="0" err="1" smtClean="0"/>
              <a:t>pedoman</a:t>
            </a:r>
            <a:r>
              <a:rPr lang="en-US" sz="2400" dirty="0" smtClean="0"/>
              <a:t> </a:t>
            </a:r>
            <a:r>
              <a:rPr lang="en-US" sz="2400" dirty="0" err="1" smtClean="0"/>
              <a:t>perilaku</a:t>
            </a:r>
            <a:r>
              <a:rPr lang="en-US" sz="2400" dirty="0" smtClean="0"/>
              <a:t>, </a:t>
            </a:r>
            <a:r>
              <a:rPr lang="en-US" sz="2400" dirty="0" err="1" smtClean="0"/>
              <a:t>perekrutan</a:t>
            </a:r>
            <a:r>
              <a:rPr lang="en-US" sz="2400" dirty="0" smtClean="0"/>
              <a:t> </a:t>
            </a:r>
            <a:r>
              <a:rPr lang="en-US" sz="2400" dirty="0" err="1" smtClean="0"/>
              <a:t>anggota</a:t>
            </a:r>
            <a:r>
              <a:rPr lang="en-US" sz="2400" dirty="0" smtClean="0"/>
              <a:t>, </a:t>
            </a:r>
            <a:r>
              <a:rPr lang="en-US" sz="2400" dirty="0" err="1" smtClean="0"/>
              <a:t>pergantian</a:t>
            </a:r>
            <a:r>
              <a:rPr lang="en-US" sz="2400" dirty="0" smtClean="0"/>
              <a:t> </a:t>
            </a:r>
            <a:r>
              <a:rPr lang="en-US" sz="2400" dirty="0" err="1" smtClean="0"/>
              <a:t>kepemimpinan</a:t>
            </a:r>
            <a:r>
              <a:rPr lang="en-US" sz="2400" dirty="0" smtClean="0"/>
              <a:t>), </a:t>
            </a:r>
            <a:r>
              <a:rPr lang="en-US" sz="2400" dirty="0" err="1" smtClean="0"/>
              <a:t>serta</a:t>
            </a:r>
            <a:r>
              <a:rPr lang="en-US" sz="2400" dirty="0" smtClean="0"/>
              <a:t> </a:t>
            </a:r>
            <a:r>
              <a:rPr lang="en-US" sz="2400" dirty="0" err="1" smtClean="0"/>
              <a:t>dibentuk</a:t>
            </a:r>
            <a:r>
              <a:rPr lang="en-US" sz="2400" dirty="0" smtClean="0"/>
              <a:t> </a:t>
            </a:r>
            <a:r>
              <a:rPr lang="en-US" sz="2400" dirty="0" err="1" smtClean="0"/>
              <a:t>berdasarkan</a:t>
            </a:r>
            <a:r>
              <a:rPr lang="en-US" sz="2400" dirty="0" smtClean="0"/>
              <a:t> </a:t>
            </a:r>
            <a:r>
              <a:rPr lang="en-US" sz="2400" dirty="0" err="1" smtClean="0"/>
              <a:t>tujuan-tujuan</a:t>
            </a:r>
            <a:r>
              <a:rPr lang="en-US" sz="2400" dirty="0" smtClean="0"/>
              <a:t> </a:t>
            </a:r>
            <a:r>
              <a:rPr lang="en-US" sz="2400" dirty="0" err="1" smtClean="0"/>
              <a:t>tertentu</a:t>
            </a:r>
            <a:r>
              <a:rPr lang="en-US" sz="2400" dirty="0" smtClean="0"/>
              <a:t> yang </a:t>
            </a:r>
            <a:r>
              <a:rPr lang="en-US" sz="2400" dirty="0" err="1" smtClean="0"/>
              <a:t>telah</a:t>
            </a:r>
            <a:r>
              <a:rPr lang="en-US" sz="2400" dirty="0" smtClean="0"/>
              <a:t> </a:t>
            </a:r>
            <a:r>
              <a:rPr lang="en-US" sz="2400" dirty="0" err="1" smtClean="0"/>
              <a:t>ditetapkan</a:t>
            </a:r>
            <a:r>
              <a:rPr lang="en-US" sz="2400" dirty="0" smtClean="0"/>
              <a:t> </a:t>
            </a:r>
            <a:r>
              <a:rPr lang="en-US" sz="2400" dirty="0" err="1" smtClean="0"/>
              <a:t>sebelumnya</a:t>
            </a:r>
            <a:r>
              <a:rPr lang="en-US" sz="2400" dirty="0" smtClean="0"/>
              <a:t>. </a:t>
            </a:r>
            <a:r>
              <a:rPr lang="nb-NO" sz="2400" dirty="0" smtClean="0"/>
              <a:t>Contoh dari kelompok formal-sekunder adalah OSIS, Karang Taruna,</a:t>
            </a:r>
            <a:r>
              <a:rPr lang="id-ID" sz="2400" dirty="0" smtClean="0"/>
              <a:t> Pramuka,</a:t>
            </a:r>
            <a:r>
              <a:rPr lang="nb-NO" sz="2400" dirty="0" smtClean="0"/>
              <a:t> partai politik, organisasi kepemudaan, organisasi profesi, dan sebagainya.</a:t>
            </a:r>
            <a:endParaRPr lang="fr-CA" sz="2300" dirty="0" smtClean="0">
              <a:solidFill>
                <a:srgbClr val="438BC4"/>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3600" dirty="0" smtClean="0">
                <a:solidFill>
                  <a:schemeClr val="bg1"/>
                </a:solidFill>
              </a:rPr>
              <a:t>Kelompok Formal Primer</a:t>
            </a:r>
            <a:endParaRPr lang="fr-CA" sz="3600" dirty="0" smtClean="0">
              <a:solidFill>
                <a:schemeClr val="bg1"/>
              </a:solidFill>
            </a:endParaRPr>
          </a:p>
        </p:txBody>
      </p:sp>
      <p:sp>
        <p:nvSpPr>
          <p:cNvPr id="6" name="Espace réservé du contenu 2"/>
          <p:cNvSpPr>
            <a:spLocks noGrp="1"/>
          </p:cNvSpPr>
          <p:nvPr>
            <p:ph idx="1"/>
          </p:nvPr>
        </p:nvSpPr>
        <p:spPr>
          <a:xfrm>
            <a:off x="457200" y="1928802"/>
            <a:ext cx="8229600" cy="4572032"/>
          </a:xfrm>
        </p:spPr>
        <p:txBody>
          <a:bodyPr rtlCol="0">
            <a:noAutofit/>
          </a:bodyPr>
          <a:lstStyle/>
          <a:p>
            <a:pPr marL="342900" lvl="1" indent="-342900" algn="just">
              <a:buNone/>
            </a:pPr>
            <a:r>
              <a:rPr lang="id-ID" sz="2400" dirty="0" smtClean="0"/>
              <a:t>	</a:t>
            </a:r>
            <a:r>
              <a:rPr lang="nb-NO" sz="2400" dirty="0" smtClean="0"/>
              <a:t>Kelompok formal-primer memiliki aturan dan struktur yang jelas, namun fungsi-fungsi struktur tersebut cenderung dilaksanakan secara bergotong royong atau guyub. Terbentuknya berdasarkan tujuan yang abstrak maupun konkret. Hubungan antar anggotanya bersifat sangat mendasar, penuh dengan cinta dan kasih sayang, serta memungkinkan tumbuhnya rasa persaudaraan yang bercorak emosional. Contoh dari kelompok formal-primer, misalnya, keluarga inti, kelompok kekerabatan, dan kelompok-kelompok primordial.</a:t>
            </a:r>
            <a:endParaRPr lang="fr-CA" sz="2300" dirty="0" smtClean="0">
              <a:solidFill>
                <a:srgbClr val="438BC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3600" dirty="0" smtClean="0">
                <a:solidFill>
                  <a:schemeClr val="bg1"/>
                </a:solidFill>
              </a:rPr>
              <a:t>Kelompok Informal Sekunder</a:t>
            </a:r>
            <a:endParaRPr lang="fr-CA" sz="3600" dirty="0" smtClean="0">
              <a:solidFill>
                <a:schemeClr val="bg1"/>
              </a:solidFill>
            </a:endParaRPr>
          </a:p>
        </p:txBody>
      </p:sp>
      <p:sp>
        <p:nvSpPr>
          <p:cNvPr id="6" name="Espace réservé du contenu 2"/>
          <p:cNvSpPr>
            <a:spLocks noGrp="1"/>
          </p:cNvSpPr>
          <p:nvPr>
            <p:ph idx="1"/>
          </p:nvPr>
        </p:nvSpPr>
        <p:spPr>
          <a:xfrm>
            <a:off x="457200" y="1928802"/>
            <a:ext cx="8229600" cy="4572032"/>
          </a:xfrm>
        </p:spPr>
        <p:txBody>
          <a:bodyPr rtlCol="0">
            <a:noAutofit/>
          </a:bodyPr>
          <a:lstStyle/>
          <a:p>
            <a:pPr marL="342900" lvl="1" indent="-342900" algn="just">
              <a:buNone/>
            </a:pPr>
            <a:r>
              <a:rPr lang="id-ID" sz="2400" dirty="0" smtClean="0"/>
              <a:t>	</a:t>
            </a:r>
            <a:r>
              <a:rPr lang="nb-NO" sz="2400" dirty="0" smtClean="0"/>
              <a:t>Adalah kelompok sosial yang umumnya informal dan keberadaannya bersifat sekunder. Kelompok ini relatif kurang mengikat, tidak memiliki aturan atau pun struktur yang tegas, dan dapat saja dibentuk berdasarkan kepentingan sesaat atau tujuan-tujuan pribadi. Contohnya, antara lain, kelompok persahabatan, klik, geng, kelompok percintaan (pacaran), dan lainnya.</a:t>
            </a:r>
            <a:endParaRPr lang="fr-CA" sz="2300" dirty="0" smtClean="0">
              <a:solidFill>
                <a:srgbClr val="438BC4"/>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3600" dirty="0" smtClean="0">
                <a:solidFill>
                  <a:schemeClr val="bg1"/>
                </a:solidFill>
              </a:rPr>
              <a:t>Kelompok Informal Primer</a:t>
            </a:r>
            <a:endParaRPr lang="fr-CA" sz="3600" dirty="0" smtClean="0">
              <a:solidFill>
                <a:schemeClr val="bg1"/>
              </a:solidFill>
            </a:endParaRPr>
          </a:p>
        </p:txBody>
      </p:sp>
      <p:sp>
        <p:nvSpPr>
          <p:cNvPr id="6" name="Espace réservé du contenu 2"/>
          <p:cNvSpPr>
            <a:spLocks noGrp="1"/>
          </p:cNvSpPr>
          <p:nvPr>
            <p:ph idx="1"/>
          </p:nvPr>
        </p:nvSpPr>
        <p:spPr>
          <a:xfrm>
            <a:off x="457200" y="1928802"/>
            <a:ext cx="8229600" cy="4572032"/>
          </a:xfrm>
        </p:spPr>
        <p:txBody>
          <a:bodyPr rtlCol="0">
            <a:noAutofit/>
          </a:bodyPr>
          <a:lstStyle/>
          <a:p>
            <a:pPr marL="342900" lvl="1" indent="-342900" algn="just">
              <a:buNone/>
            </a:pPr>
            <a:r>
              <a:rPr lang="id-ID" sz="2400" dirty="0" smtClean="0"/>
              <a:t>	Terbentuk karena pembentukan sifat-sifat di luar kelompok formal-primer, yang tidak dapat diwadahi oleh kelompok tersebut. </a:t>
            </a:r>
            <a:r>
              <a:rPr lang="en-US" sz="2400" dirty="0" err="1" smtClean="0"/>
              <a:t>Contohnya</a:t>
            </a:r>
            <a:r>
              <a:rPr lang="en-US" sz="2400" dirty="0" smtClean="0"/>
              <a:t>, </a:t>
            </a:r>
            <a:r>
              <a:rPr lang="en-US" sz="2400" dirty="0" err="1" smtClean="0"/>
              <a:t>dalam</a:t>
            </a:r>
            <a:r>
              <a:rPr lang="en-US" sz="2400" dirty="0" smtClean="0"/>
              <a:t> </a:t>
            </a:r>
            <a:r>
              <a:rPr lang="en-US" sz="2400" dirty="0" err="1" smtClean="0"/>
              <a:t>suatu</a:t>
            </a:r>
            <a:r>
              <a:rPr lang="en-US" sz="2400" dirty="0" smtClean="0"/>
              <a:t> </a:t>
            </a:r>
            <a:r>
              <a:rPr lang="en-US" sz="2400" dirty="0" err="1" smtClean="0"/>
              <a:t>kelompok</a:t>
            </a:r>
            <a:r>
              <a:rPr lang="en-US" sz="2400" dirty="0" smtClean="0"/>
              <a:t> </a:t>
            </a:r>
            <a:r>
              <a:rPr lang="en-US" sz="2400" dirty="0" err="1" smtClean="0"/>
              <a:t>etnis</a:t>
            </a:r>
            <a:r>
              <a:rPr lang="en-US" sz="2400" dirty="0" smtClean="0"/>
              <a:t> </a:t>
            </a:r>
            <a:r>
              <a:rPr lang="en-US" sz="2400" dirty="0" err="1" smtClean="0"/>
              <a:t>di</a:t>
            </a:r>
            <a:r>
              <a:rPr lang="en-US" sz="2400" dirty="0" smtClean="0"/>
              <a:t> </a:t>
            </a:r>
            <a:r>
              <a:rPr lang="en-US" sz="2400" dirty="0" err="1" smtClean="0"/>
              <a:t>perantauan</a:t>
            </a:r>
            <a:r>
              <a:rPr lang="en-US" sz="2400" dirty="0" smtClean="0"/>
              <a:t> yang </a:t>
            </a:r>
            <a:r>
              <a:rPr lang="en-US" sz="2400" dirty="0" err="1" smtClean="0"/>
              <a:t>bercorak</a:t>
            </a:r>
            <a:r>
              <a:rPr lang="en-US" sz="2400" dirty="0" smtClean="0"/>
              <a:t> primordial, </a:t>
            </a:r>
            <a:r>
              <a:rPr lang="en-US" sz="2400" dirty="0" err="1" smtClean="0"/>
              <a:t>hubungan-hubungan</a:t>
            </a:r>
            <a:r>
              <a:rPr lang="en-US" sz="2400" dirty="0" smtClean="0"/>
              <a:t> </a:t>
            </a:r>
            <a:r>
              <a:rPr lang="en-US" sz="2400" dirty="0" err="1" smtClean="0"/>
              <a:t>antar</a:t>
            </a:r>
            <a:r>
              <a:rPr lang="en-US" sz="2400" dirty="0" smtClean="0"/>
              <a:t> </a:t>
            </a:r>
            <a:r>
              <a:rPr lang="en-US" sz="2400" dirty="0" err="1" smtClean="0"/>
              <a:t>anggota</a:t>
            </a:r>
            <a:r>
              <a:rPr lang="en-US" sz="2400" dirty="0" smtClean="0"/>
              <a:t> </a:t>
            </a:r>
            <a:r>
              <a:rPr lang="en-US" sz="2400" dirty="0" err="1" smtClean="0"/>
              <a:t>tidak</a:t>
            </a:r>
            <a:r>
              <a:rPr lang="en-US" sz="2400" dirty="0" smtClean="0"/>
              <a:t> </a:t>
            </a:r>
            <a:r>
              <a:rPr lang="en-US" sz="2400" dirty="0" err="1" smtClean="0"/>
              <a:t>lagi</a:t>
            </a:r>
            <a:r>
              <a:rPr lang="en-US" sz="2400" dirty="0" smtClean="0"/>
              <a:t> </a:t>
            </a:r>
            <a:r>
              <a:rPr lang="en-US" sz="2400" dirty="0" err="1" smtClean="0"/>
              <a:t>terbatas</a:t>
            </a:r>
            <a:r>
              <a:rPr lang="en-US" sz="2400" dirty="0" smtClean="0"/>
              <a:t> </a:t>
            </a:r>
            <a:r>
              <a:rPr lang="en-US" sz="2400" dirty="0" err="1" smtClean="0"/>
              <a:t>dalam</a:t>
            </a:r>
            <a:r>
              <a:rPr lang="en-US" sz="2400" dirty="0" smtClean="0"/>
              <a:t> </a:t>
            </a:r>
            <a:r>
              <a:rPr lang="en-US" sz="2400" dirty="0" err="1" smtClean="0"/>
              <a:t>lingkup</a:t>
            </a:r>
            <a:r>
              <a:rPr lang="en-US" sz="2400" dirty="0" smtClean="0"/>
              <a:t> </a:t>
            </a:r>
            <a:r>
              <a:rPr lang="en-US" sz="2400" dirty="0" err="1" smtClean="0"/>
              <a:t>keorganisasian</a:t>
            </a:r>
            <a:r>
              <a:rPr lang="en-US" sz="2400" dirty="0" smtClean="0"/>
              <a:t> </a:t>
            </a:r>
            <a:r>
              <a:rPr lang="en-US" sz="2400" dirty="0" err="1" smtClean="0"/>
              <a:t>maupun</a:t>
            </a:r>
            <a:r>
              <a:rPr lang="en-US" sz="2400" dirty="0" smtClean="0"/>
              <a:t> </a:t>
            </a:r>
            <a:r>
              <a:rPr lang="en-US" sz="2400" dirty="0" err="1" smtClean="0"/>
              <a:t>pencapaian</a:t>
            </a:r>
            <a:r>
              <a:rPr lang="en-US" sz="2400" dirty="0" smtClean="0"/>
              <a:t> </a:t>
            </a:r>
            <a:r>
              <a:rPr lang="en-US" sz="2400" dirty="0" err="1" smtClean="0"/>
              <a:t>tujuan</a:t>
            </a:r>
            <a:r>
              <a:rPr lang="en-US" sz="2400" dirty="0" smtClean="0"/>
              <a:t> </a:t>
            </a:r>
            <a:r>
              <a:rPr lang="en-US" sz="2400" dirty="0" err="1" smtClean="0"/>
              <a:t>kelompok</a:t>
            </a:r>
            <a:r>
              <a:rPr lang="en-US" sz="2400" dirty="0" smtClean="0"/>
              <a:t>, </a:t>
            </a:r>
            <a:r>
              <a:rPr lang="en-US" sz="2400" dirty="0" err="1" smtClean="0"/>
              <a:t>tapi</a:t>
            </a:r>
            <a:r>
              <a:rPr lang="en-US" sz="2400" dirty="0" smtClean="0"/>
              <a:t> </a:t>
            </a:r>
            <a:r>
              <a:rPr lang="en-US" sz="2400" dirty="0" err="1" smtClean="0"/>
              <a:t>telah</a:t>
            </a:r>
            <a:r>
              <a:rPr lang="en-US" sz="2400" dirty="0" smtClean="0"/>
              <a:t> </a:t>
            </a:r>
            <a:r>
              <a:rPr lang="en-US" sz="2400" dirty="0" err="1" smtClean="0"/>
              <a:t>meluas</a:t>
            </a:r>
            <a:r>
              <a:rPr lang="en-US" sz="2400" dirty="0" smtClean="0"/>
              <a:t> </a:t>
            </a:r>
            <a:r>
              <a:rPr lang="en-US" sz="2400" dirty="0" err="1" smtClean="0"/>
              <a:t>membentuk</a:t>
            </a:r>
            <a:r>
              <a:rPr lang="en-US" sz="2400" dirty="0" smtClean="0"/>
              <a:t> </a:t>
            </a:r>
            <a:r>
              <a:rPr lang="en-US" sz="2400" dirty="0" err="1" smtClean="0"/>
              <a:t>hubungan-hubungan</a:t>
            </a:r>
            <a:r>
              <a:rPr lang="en-US" sz="2400" dirty="0" smtClean="0"/>
              <a:t> yang </a:t>
            </a:r>
            <a:r>
              <a:rPr lang="en-US" sz="2400" dirty="0" err="1" smtClean="0"/>
              <a:t>sangat</a:t>
            </a:r>
            <a:r>
              <a:rPr lang="en-US" sz="2400" dirty="0" smtClean="0"/>
              <a:t> </a:t>
            </a:r>
            <a:r>
              <a:rPr lang="en-US" sz="2400" dirty="0" err="1" smtClean="0"/>
              <a:t>pribadi</a:t>
            </a:r>
            <a:r>
              <a:rPr lang="en-US" sz="2400" dirty="0" smtClean="0"/>
              <a:t> </a:t>
            </a:r>
            <a:r>
              <a:rPr lang="en-US" sz="2400" dirty="0" err="1" smtClean="0"/>
              <a:t>dan</a:t>
            </a:r>
            <a:r>
              <a:rPr lang="en-US" sz="2400" dirty="0" smtClean="0"/>
              <a:t> </a:t>
            </a:r>
            <a:r>
              <a:rPr lang="en-US" sz="2400" dirty="0" err="1" smtClean="0"/>
              <a:t>mendalam</a:t>
            </a:r>
            <a:r>
              <a:rPr lang="en-US" sz="2400" dirty="0" smtClean="0"/>
              <a:t>. </a:t>
            </a:r>
            <a:r>
              <a:rPr lang="nb-NO" sz="2400" dirty="0" smtClean="0"/>
              <a:t>Anggota-anggotanya berinteraksi secara intensif dalam kehidupan sehari-hari.</a:t>
            </a:r>
            <a:endParaRPr lang="fr-CA" sz="2300" dirty="0" smtClean="0">
              <a:solidFill>
                <a:srgbClr val="438BC4"/>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7" name="Keluarga - video yang bisa membuat anda Menangis.mp4">
            <a:hlinkClick r:id="" action="ppaction://media"/>
          </p:cNvPr>
          <p:cNvPicPr>
            <a:picLocks noGrp="1" noRot="1" noChangeAspect="1"/>
          </p:cNvPicPr>
          <p:nvPr>
            <p:ph idx="1"/>
            <a:videoFile r:link="rId1"/>
          </p:nvPr>
        </p:nvPicPr>
        <p:blipFill>
          <a:blip r:embed="rId4"/>
          <a:stretch>
            <a:fillRect/>
          </a:stretch>
        </p:blipFill>
        <p:spPr>
          <a:xfrm>
            <a:off x="166656" y="1428736"/>
            <a:ext cx="8763062" cy="492922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5156"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Pertanyaan Uji Pengetahuan</a:t>
            </a:r>
            <a:endParaRPr lang="fr-CA" dirty="0" smtClean="0">
              <a:solidFill>
                <a:schemeClr val="bg1"/>
              </a:solidFill>
            </a:endParaRPr>
          </a:p>
        </p:txBody>
      </p:sp>
      <p:sp>
        <p:nvSpPr>
          <p:cNvPr id="6" name="Espace réservé du contenu 2"/>
          <p:cNvSpPr>
            <a:spLocks noGrp="1"/>
          </p:cNvSpPr>
          <p:nvPr>
            <p:ph idx="1"/>
          </p:nvPr>
        </p:nvSpPr>
        <p:spPr>
          <a:xfrm>
            <a:off x="457200" y="2143116"/>
            <a:ext cx="8229600" cy="3983047"/>
          </a:xfrm>
        </p:spPr>
        <p:txBody>
          <a:bodyPr rtlCol="0">
            <a:normAutofit/>
          </a:bodyPr>
          <a:lstStyle/>
          <a:p>
            <a:pPr marL="514350" lvl="0" indent="-514350" algn="just">
              <a:buFont typeface="+mj-lt"/>
              <a:buAutoNum type="arabicPeriod"/>
            </a:pPr>
            <a:r>
              <a:rPr lang="id-ID" dirty="0" smtClean="0"/>
              <a:t>Jelaskan yang dimaksud dengan </a:t>
            </a:r>
            <a:r>
              <a:rPr lang="id-ID" i="1" dirty="0" smtClean="0"/>
              <a:t>spectator crowds</a:t>
            </a:r>
            <a:r>
              <a:rPr lang="id-ID" dirty="0" smtClean="0"/>
              <a:t> !</a:t>
            </a:r>
          </a:p>
          <a:p>
            <a:pPr marL="514350" indent="-514350" algn="just">
              <a:buFont typeface="+mj-lt"/>
              <a:buAutoNum type="arabicPeriod"/>
            </a:pPr>
            <a:r>
              <a:rPr lang="id-ID" dirty="0" smtClean="0"/>
              <a:t>Jelaskan sifat-sifat kerumunan menurut Gustave Le Bon !</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Espace réservé du contenu 2"/>
          <p:cNvSpPr>
            <a:spLocks noGrp="1"/>
          </p:cNvSpPr>
          <p:nvPr>
            <p:ph idx="1"/>
          </p:nvPr>
        </p:nvSpPr>
        <p:spPr>
          <a:xfrm>
            <a:off x="2171729" y="428604"/>
            <a:ext cx="6543675" cy="4525963"/>
          </a:xfrm>
        </p:spPr>
        <p:txBody>
          <a:bodyPr/>
          <a:lstStyle/>
          <a:p>
            <a:pPr algn="ctr">
              <a:buNone/>
            </a:pPr>
            <a:r>
              <a:rPr lang="id-ID" dirty="0" smtClean="0"/>
              <a:t>	</a:t>
            </a:r>
          </a:p>
          <a:p>
            <a:pPr algn="ctr">
              <a:buNone/>
            </a:pPr>
            <a:endParaRPr lang="id-ID" dirty="0" smtClean="0">
              <a:solidFill>
                <a:schemeClr val="tx2">
                  <a:lumMod val="75000"/>
                </a:schemeClr>
              </a:solidFill>
            </a:endParaRPr>
          </a:p>
          <a:p>
            <a:pPr algn="ctr">
              <a:buNone/>
            </a:pPr>
            <a:endParaRPr lang="id-ID" dirty="0" smtClean="0">
              <a:solidFill>
                <a:schemeClr val="tx2">
                  <a:lumMod val="75000"/>
                </a:schemeClr>
              </a:solidFill>
            </a:endParaRPr>
          </a:p>
          <a:p>
            <a:pPr algn="ctr">
              <a:buNone/>
            </a:pPr>
            <a:endParaRPr lang="id-ID" sz="1800" dirty="0" smtClean="0">
              <a:solidFill>
                <a:schemeClr val="tx2">
                  <a:lumMod val="75000"/>
                </a:schemeClr>
              </a:solidFill>
            </a:endParaRPr>
          </a:p>
          <a:p>
            <a:pPr algn="ctr">
              <a:buNone/>
            </a:pPr>
            <a:r>
              <a:rPr lang="id-ID" sz="5400" b="1" dirty="0" smtClean="0">
                <a:solidFill>
                  <a:schemeClr val="tx2">
                    <a:lumMod val="75000"/>
                  </a:schemeClr>
                </a:solidFill>
              </a:rPr>
              <a:t>Salam Sosiologi !</a:t>
            </a:r>
            <a:endParaRPr lang="fr-CA" sz="5400" b="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113</Template>
  <TotalTime>165</TotalTime>
  <Words>38</Words>
  <Application>Microsoft Office PowerPoint</Application>
  <PresentationFormat>On-screen Show (4:3)</PresentationFormat>
  <Paragraphs>17</Paragraphs>
  <Slides>8</Slides>
  <Notes>0</Notes>
  <HiddenSlides>0</HiddenSlides>
  <MMClips>1</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113</vt:lpstr>
      <vt:lpstr>KLASIFIKASI KELOMPOK SOSIAL BERDASARKAN SIFAT DAN PROSES SOSIALNYA</vt:lpstr>
      <vt:lpstr>Kelompok Formal Sekunder</vt:lpstr>
      <vt:lpstr>Kelompok Formal Primer</vt:lpstr>
      <vt:lpstr>Kelompok Informal Sekunder</vt:lpstr>
      <vt:lpstr>Kelompok Informal Primer</vt:lpstr>
      <vt:lpstr>Slide 6</vt:lpstr>
      <vt:lpstr>Pertanyaan Uji Pengetahuan</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windows7</dc:creator>
  <cp:lastModifiedBy>D3P0K</cp:lastModifiedBy>
  <cp:revision>33</cp:revision>
  <dcterms:created xsi:type="dcterms:W3CDTF">2013-11-10T09:33:00Z</dcterms:created>
  <dcterms:modified xsi:type="dcterms:W3CDTF">2014-05-23T01:34:31Z</dcterms:modified>
</cp:coreProperties>
</file>