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86" r:id="rId4"/>
    <p:sldId id="262" r:id="rId5"/>
    <p:sldId id="288" r:id="rId6"/>
    <p:sldId id="289" r:id="rId7"/>
    <p:sldId id="287" r:id="rId8"/>
    <p:sldId id="290" r:id="rId9"/>
    <p:sldId id="291" r:id="rId10"/>
    <p:sldId id="292" r:id="rId11"/>
    <p:sldId id="293" r:id="rId12"/>
    <p:sldId id="267" r:id="rId13"/>
    <p:sldId id="285" r:id="rId1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23/05/2014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23/05/2014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23/05/2014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23/05/2014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Ricuh%20ada%20Nenek%20Terinjak%20injak%20saat%20Pembagian%20BLSM.mp4"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300194" y="1558918"/>
            <a:ext cx="7772400" cy="869950"/>
          </a:xfrm>
        </p:spPr>
        <p:txBody>
          <a:bodyPr/>
          <a:lstStyle/>
          <a:p>
            <a:r>
              <a:rPr lang="id-ID" sz="4000" b="1" dirty="0" smtClean="0">
                <a:solidFill>
                  <a:schemeClr val="tx2">
                    <a:lumMod val="75000"/>
                  </a:schemeClr>
                </a:solidFill>
              </a:rPr>
              <a:t>KLASIFIKASI KELOMPOK SOSIAL BERDASARKAN KEJELASAN STRUKTUR, NORMA, DAN PERAN</a:t>
            </a:r>
            <a:endParaRPr lang="fr-CA" sz="40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Massa</a:t>
            </a:r>
            <a:endParaRPr lang="fr-CA" sz="3600" dirty="0" smtClean="0">
              <a:solidFill>
                <a:schemeClr val="bg1"/>
              </a:solidFill>
            </a:endParaRPr>
          </a:p>
        </p:txBody>
      </p:sp>
      <p:sp>
        <p:nvSpPr>
          <p:cNvPr id="6" name="Espace réservé du contenu 2"/>
          <p:cNvSpPr>
            <a:spLocks noGrp="1"/>
          </p:cNvSpPr>
          <p:nvPr>
            <p:ph idx="1"/>
          </p:nvPr>
        </p:nvSpPr>
        <p:spPr>
          <a:xfrm>
            <a:off x="-142908" y="1714488"/>
            <a:ext cx="8229600" cy="5072098"/>
          </a:xfrm>
        </p:spPr>
        <p:txBody>
          <a:bodyPr rtlCol="0">
            <a:noAutofit/>
          </a:bodyPr>
          <a:lstStyle/>
          <a:p>
            <a:pPr marL="971550" lvl="1" indent="-514350" algn="just">
              <a:buNone/>
            </a:pPr>
            <a:r>
              <a:rPr lang="id-ID" dirty="0" smtClean="0"/>
              <a:t>	Berbeda dengan </a:t>
            </a:r>
            <a:r>
              <a:rPr lang="id-ID" i="1" dirty="0" smtClean="0"/>
              <a:t>crowds</a:t>
            </a:r>
            <a:r>
              <a:rPr lang="id-ID" dirty="0" smtClean="0"/>
              <a:t>, massa merupakan kumpulan orang banyak yang mempunyai kehendak atau pandangan yang sama, tetapi tidak berkerumun pada suatu tempat tertentu dan biasanya mengikuti kejadian atau peristiwa penting dengan alat-alat komunikasi modern sebagaimana halnya publik. Massa cenderung lebih rasional dan logis ketimbang publik.</a:t>
            </a:r>
            <a:endParaRPr lang="fr-CA" sz="2800" dirty="0" smtClean="0">
              <a:solidFill>
                <a:srgbClr val="438BC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9" name="Ricuh ada Nenek Terinjak injak saat Pembagian BLSM.mp4">
            <a:hlinkClick r:id="" action="ppaction://media"/>
          </p:cNvPr>
          <p:cNvPicPr>
            <a:picLocks noGrp="1" noRot="1" noChangeAspect="1"/>
          </p:cNvPicPr>
          <p:nvPr>
            <p:ph idx="1"/>
            <a:videoFile r:link="rId1"/>
          </p:nvPr>
        </p:nvPicPr>
        <p:blipFill>
          <a:blip r:embed="rId4"/>
          <a:stretch>
            <a:fillRect/>
          </a:stretch>
        </p:blipFill>
        <p:spPr>
          <a:xfrm>
            <a:off x="1214414" y="1120756"/>
            <a:ext cx="6929486" cy="55435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7207"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a:xfrm>
            <a:off x="457200" y="2143116"/>
            <a:ext cx="8229600" cy="3983047"/>
          </a:xfrm>
        </p:spPr>
        <p:txBody>
          <a:bodyPr rtlCol="0">
            <a:normAutofit/>
          </a:bodyPr>
          <a:lstStyle/>
          <a:p>
            <a:pPr marL="514350" lvl="0" indent="-514350" algn="just">
              <a:buFont typeface="+mj-lt"/>
              <a:buAutoNum type="arabicPeriod"/>
            </a:pPr>
            <a:r>
              <a:rPr lang="id-ID" dirty="0" smtClean="0"/>
              <a:t>Jelaskan mengenai kondisi fisik kelompok primer !</a:t>
            </a:r>
          </a:p>
          <a:p>
            <a:pPr marL="514350" lvl="0" indent="-514350" algn="just">
              <a:buFont typeface="+mj-lt"/>
              <a:buAutoNum type="arabicPeriod"/>
            </a:pPr>
            <a:r>
              <a:rPr lang="id-ID" dirty="0" smtClean="0"/>
              <a:t>Bedakan antara kelompok formal dengan kelompok informal !</a:t>
            </a:r>
          </a:p>
          <a:p>
            <a:pPr marL="514350" indent="-514350" algn="just">
              <a:buFont typeface="+mj-lt"/>
              <a:buAutoNum type="arabicPeriod"/>
            </a:pPr>
            <a:r>
              <a:rPr lang="id-ID" dirty="0" smtClean="0"/>
              <a:t>Apakah yang dimaksud dengan </a:t>
            </a:r>
            <a:r>
              <a:rPr lang="id-ID" i="1" dirty="0" smtClean="0"/>
              <a:t>formal audiences</a:t>
            </a:r>
            <a:r>
              <a:rPr lang="id-ID" dirty="0" smtClean="0"/>
              <a:t>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2000240"/>
            <a:ext cx="6543675" cy="2954327"/>
          </a:xfrm>
        </p:spPr>
        <p:txBody>
          <a:bodyPr/>
          <a:lstStyle/>
          <a:p>
            <a:pPr algn="just">
              <a:buNone/>
            </a:pPr>
            <a:r>
              <a:rPr lang="id-ID" dirty="0" smtClean="0"/>
              <a:t>	</a:t>
            </a:r>
            <a:r>
              <a:rPr lang="id-ID" sz="3600" dirty="0" smtClean="0"/>
              <a:t>Berdasarkan kriteria ini, kelompok sosial dapat dibedakan atas kelompok sosial teratur dan kelompok sosial tidak teratur.</a:t>
            </a:r>
            <a:endParaRPr lang="fr-CA" sz="36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2786058"/>
            <a:ext cx="6543675" cy="928694"/>
          </a:xfrm>
        </p:spPr>
        <p:txBody>
          <a:bodyPr/>
          <a:lstStyle/>
          <a:p>
            <a:pPr algn="just">
              <a:buNone/>
            </a:pPr>
            <a:r>
              <a:rPr lang="id-ID" dirty="0" smtClean="0"/>
              <a:t>	</a:t>
            </a:r>
            <a:r>
              <a:rPr lang="id-ID" sz="3600" b="1" dirty="0" smtClean="0">
                <a:solidFill>
                  <a:schemeClr val="tx2">
                    <a:lumMod val="75000"/>
                  </a:schemeClr>
                </a:solidFill>
              </a:rPr>
              <a:t>KELOMPOK SOSIAL TERATUR</a:t>
            </a:r>
          </a:p>
          <a:p>
            <a:pPr algn="ctr">
              <a:buNone/>
            </a:pPr>
            <a:r>
              <a:rPr lang="id-ID" sz="2800" i="1" dirty="0" smtClean="0"/>
              <a:t>(kelompok yang dapat dijelaskan struktur, norma, dan perannya)</a:t>
            </a:r>
            <a:endParaRPr lang="fr-CA" sz="28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2800" dirty="0" smtClean="0">
                <a:solidFill>
                  <a:schemeClr val="bg1"/>
                </a:solidFill>
              </a:rPr>
              <a:t>Berdasarkan Besar/Kecilnya Jumlah Anggota Kelompok</a:t>
            </a:r>
            <a:endParaRPr lang="fr-CA" sz="2800"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Autofit/>
          </a:bodyPr>
          <a:lstStyle/>
          <a:p>
            <a:pPr marL="342900" lvl="1" indent="-342900" algn="just">
              <a:buFont typeface="Arial" charset="0"/>
              <a:buChar char="•"/>
            </a:pPr>
            <a:r>
              <a:rPr lang="id-ID" sz="2300" b="1" dirty="0" smtClean="0">
                <a:solidFill>
                  <a:schemeClr val="tx2">
                    <a:lumMod val="75000"/>
                  </a:schemeClr>
                </a:solidFill>
              </a:rPr>
              <a:t>Kelompok primer (</a:t>
            </a:r>
            <a:r>
              <a:rPr lang="id-ID" sz="2300" b="1" i="1" dirty="0" smtClean="0">
                <a:solidFill>
                  <a:schemeClr val="tx2">
                    <a:lumMod val="75000"/>
                  </a:schemeClr>
                </a:solidFill>
              </a:rPr>
              <a:t>primary group</a:t>
            </a:r>
            <a:r>
              <a:rPr lang="id-ID" sz="2300" b="1" dirty="0" smtClean="0">
                <a:solidFill>
                  <a:schemeClr val="tx2">
                    <a:lumMod val="75000"/>
                  </a:schemeClr>
                </a:solidFill>
              </a:rPr>
              <a:t>)</a:t>
            </a:r>
          </a:p>
          <a:p>
            <a:pPr algn="just">
              <a:buNone/>
            </a:pPr>
            <a:r>
              <a:rPr lang="id-ID" sz="2300" dirty="0" smtClean="0"/>
              <a:t>	Kelompok primer ditandai dengan adanya hubungan yang erat dimana anggota-anggotanya saling mengenal dan seringkali berkomunikasi secara langsung bertatapan (</a:t>
            </a:r>
            <a:r>
              <a:rPr lang="id-ID" sz="2300" i="1" dirty="0" smtClean="0"/>
              <a:t>face to face</a:t>
            </a:r>
            <a:r>
              <a:rPr lang="id-ID" sz="2300" dirty="0" smtClean="0"/>
              <a:t>). Selain itu, juga terdapat ikatan psikologis serta kerja sama bersifat pribadi.</a:t>
            </a:r>
          </a:p>
          <a:p>
            <a:pPr marL="342900" lvl="1" indent="-342900" algn="just">
              <a:buFont typeface="Arial" charset="0"/>
              <a:buChar char="•"/>
            </a:pPr>
            <a:r>
              <a:rPr lang="id-ID" sz="2300" b="1" dirty="0" smtClean="0">
                <a:solidFill>
                  <a:schemeClr val="tx2">
                    <a:lumMod val="75000"/>
                  </a:schemeClr>
                </a:solidFill>
              </a:rPr>
              <a:t>Kelompok sekunder (</a:t>
            </a:r>
            <a:r>
              <a:rPr lang="id-ID" sz="2300" b="1" i="1" dirty="0" smtClean="0">
                <a:solidFill>
                  <a:schemeClr val="tx2">
                    <a:lumMod val="75000"/>
                  </a:schemeClr>
                </a:solidFill>
              </a:rPr>
              <a:t>secondary group</a:t>
            </a:r>
            <a:r>
              <a:rPr lang="id-ID" sz="2300" b="1" dirty="0" smtClean="0">
                <a:solidFill>
                  <a:schemeClr val="tx2">
                    <a:lumMod val="75000"/>
                  </a:schemeClr>
                </a:solidFill>
              </a:rPr>
              <a:t>)</a:t>
            </a:r>
          </a:p>
          <a:p>
            <a:pPr algn="just">
              <a:buNone/>
            </a:pPr>
            <a:r>
              <a:rPr lang="id-ID" sz="2300" dirty="0" smtClean="0"/>
              <a:t>	Pada kelompok sekunder, jumlah anggotanya banyak sehingga tidak saling mengenal, hubungan relatif renggang dimana anggotanya tak perlu saling mengenal secara pribadi, dan sifatnya tidak permanen. Hubungan cenderung pada hubungan formal, karena sedikit sekali terdapat kontak di antara para anggotanya. Kontak baru dilakukan bila ada kepentingan dan tujuan tertentu saja.</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Berdasarkan Derajat Organisasinya</a:t>
            </a:r>
            <a:endParaRPr lang="fr-CA" sz="3600" dirty="0" smtClean="0">
              <a:solidFill>
                <a:schemeClr val="bg1"/>
              </a:solidFill>
            </a:endParaRPr>
          </a:p>
        </p:txBody>
      </p:sp>
      <p:sp>
        <p:nvSpPr>
          <p:cNvPr id="6" name="Espace réservé du contenu 2"/>
          <p:cNvSpPr>
            <a:spLocks noGrp="1"/>
          </p:cNvSpPr>
          <p:nvPr>
            <p:ph idx="1"/>
          </p:nvPr>
        </p:nvSpPr>
        <p:spPr>
          <a:xfrm>
            <a:off x="457200" y="1571612"/>
            <a:ext cx="8229600" cy="4929222"/>
          </a:xfrm>
        </p:spPr>
        <p:txBody>
          <a:bodyPr rtlCol="0">
            <a:noAutofit/>
          </a:bodyPr>
          <a:lstStyle/>
          <a:p>
            <a:pPr marL="342900" lvl="1" indent="-342900">
              <a:buFont typeface="Arial" charset="0"/>
              <a:buChar char="•"/>
            </a:pPr>
            <a:r>
              <a:rPr lang="id-ID" sz="2500" b="1" dirty="0" smtClean="0">
                <a:solidFill>
                  <a:schemeClr val="tx2">
                    <a:lumMod val="75000"/>
                  </a:schemeClr>
                </a:solidFill>
              </a:rPr>
              <a:t>Kelompok formal (</a:t>
            </a:r>
            <a:r>
              <a:rPr lang="id-ID" sz="2500" b="1" i="1" dirty="0" smtClean="0">
                <a:solidFill>
                  <a:schemeClr val="tx2">
                    <a:lumMod val="75000"/>
                  </a:schemeClr>
                </a:solidFill>
              </a:rPr>
              <a:t>formal group</a:t>
            </a:r>
            <a:r>
              <a:rPr lang="id-ID" sz="2500" b="1" dirty="0" smtClean="0">
                <a:solidFill>
                  <a:schemeClr val="tx2">
                    <a:lumMod val="75000"/>
                  </a:schemeClr>
                </a:solidFill>
              </a:rPr>
              <a:t>)</a:t>
            </a:r>
          </a:p>
          <a:p>
            <a:pPr algn="just">
              <a:buNone/>
            </a:pPr>
            <a:r>
              <a:rPr lang="id-ID" sz="2500" dirty="0" smtClean="0"/>
              <a:t>	Kelompok formal merupakan organisasi kelompok yang mempunyai peraturan tegas dan sengaja dibuat oleh anggota-anggotanya untuk ditaati serta mengatur hubungan antar anggota. </a:t>
            </a:r>
          </a:p>
          <a:p>
            <a:pPr marL="342900" lvl="1" indent="-342900" algn="just">
              <a:buFont typeface="Arial" charset="0"/>
              <a:buChar char="•"/>
            </a:pPr>
            <a:r>
              <a:rPr lang="id-ID" sz="2500" b="1" dirty="0" smtClean="0">
                <a:solidFill>
                  <a:schemeClr val="tx2">
                    <a:lumMod val="75000"/>
                  </a:schemeClr>
                </a:solidFill>
              </a:rPr>
              <a:t>Kelompok informal (</a:t>
            </a:r>
            <a:r>
              <a:rPr lang="id-ID" sz="2500" b="1" i="1" dirty="0" smtClean="0">
                <a:solidFill>
                  <a:schemeClr val="tx2">
                    <a:lumMod val="75000"/>
                  </a:schemeClr>
                </a:solidFill>
              </a:rPr>
              <a:t>informal group</a:t>
            </a:r>
            <a:r>
              <a:rPr lang="id-ID" sz="2500" b="1" dirty="0" smtClean="0">
                <a:solidFill>
                  <a:schemeClr val="tx2">
                    <a:lumMod val="75000"/>
                  </a:schemeClr>
                </a:solidFill>
              </a:rPr>
              <a:t>)</a:t>
            </a:r>
          </a:p>
          <a:p>
            <a:pPr algn="just">
              <a:buNone/>
            </a:pPr>
            <a:r>
              <a:rPr lang="id-ID" sz="2500" dirty="0" smtClean="0"/>
              <a:t>	Kelompok informal adalah organisasi kelompok yang tidak resmi serta tak memiliki struktur ataupun organisasi. Biasanya kelompok ini dibentuk atas dasar pengalaman-pengalaman dan kepentingan-kepentingan yang sama dari para anggotanya.</a:t>
            </a:r>
            <a:endParaRPr lang="id-ID"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2571744"/>
            <a:ext cx="6543675" cy="928694"/>
          </a:xfrm>
        </p:spPr>
        <p:txBody>
          <a:bodyPr/>
          <a:lstStyle/>
          <a:p>
            <a:pPr algn="ctr">
              <a:buNone/>
            </a:pPr>
            <a:r>
              <a:rPr lang="id-ID" dirty="0" smtClean="0"/>
              <a:t>	</a:t>
            </a:r>
            <a:r>
              <a:rPr lang="id-ID" sz="3600" b="1" dirty="0" smtClean="0">
                <a:solidFill>
                  <a:schemeClr val="tx2">
                    <a:lumMod val="75000"/>
                  </a:schemeClr>
                </a:solidFill>
              </a:rPr>
              <a:t>KELOMPOK SOSIAL TIDAK TERATUR</a:t>
            </a:r>
          </a:p>
          <a:p>
            <a:pPr algn="ctr">
              <a:buNone/>
            </a:pPr>
            <a:r>
              <a:rPr lang="id-ID" sz="2800" i="1" dirty="0" smtClean="0"/>
              <a:t>(kelompok yang tak dapat dijelaskan struktur, norma, dan perannya)</a:t>
            </a:r>
            <a:endParaRPr lang="fr-CA" sz="28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Kerumunan (</a:t>
            </a:r>
            <a:r>
              <a:rPr lang="id-ID" sz="3600" i="1" dirty="0" smtClean="0">
                <a:solidFill>
                  <a:schemeClr val="bg1"/>
                </a:solidFill>
              </a:rPr>
              <a:t>crowd</a:t>
            </a:r>
            <a:r>
              <a:rPr lang="id-ID" sz="3600" dirty="0" smtClean="0">
                <a:solidFill>
                  <a:schemeClr val="bg1"/>
                </a:solidFill>
              </a:rPr>
              <a:t>)</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Autofit/>
          </a:bodyPr>
          <a:lstStyle/>
          <a:p>
            <a:pPr marL="971550" lvl="1" indent="-514350" algn="just">
              <a:buFont typeface="Wingdings" pitchFamily="2" charset="2"/>
              <a:buChar char="§"/>
            </a:pPr>
            <a:r>
              <a:rPr lang="id-ID" sz="2500" dirty="0" smtClean="0"/>
              <a:t>Kerumunan yang berartikulasi dengan struktur sosial</a:t>
            </a:r>
          </a:p>
          <a:p>
            <a:pPr marL="1828800" lvl="3" indent="-457200" algn="just">
              <a:buFont typeface="+mj-lt"/>
              <a:buAutoNum type="alphaLcPeriod"/>
            </a:pPr>
            <a:r>
              <a:rPr lang="id-ID" sz="2500" i="1" dirty="0" smtClean="0"/>
              <a:t>Formal audiences</a:t>
            </a:r>
            <a:endParaRPr lang="id-ID" sz="2500" dirty="0" smtClean="0"/>
          </a:p>
          <a:p>
            <a:pPr marL="1828800" lvl="3" indent="-457200" algn="just">
              <a:buFont typeface="+mj-lt"/>
              <a:buAutoNum type="alphaLcPeriod"/>
            </a:pPr>
            <a:r>
              <a:rPr lang="id-ID" sz="2500" i="1" dirty="0" smtClean="0"/>
              <a:t>Planned expressive groups</a:t>
            </a:r>
          </a:p>
          <a:p>
            <a:pPr marL="971550" lvl="1" indent="-514350" algn="just">
              <a:buFont typeface="Wingdings" pitchFamily="2" charset="2"/>
              <a:buChar char="§"/>
            </a:pPr>
            <a:r>
              <a:rPr lang="id-ID" sz="2500" dirty="0" smtClean="0"/>
              <a:t>Kerumunan yang bersifat sementara (</a:t>
            </a:r>
            <a:r>
              <a:rPr lang="id-ID" sz="2500" i="1" dirty="0" smtClean="0"/>
              <a:t>casual crowds</a:t>
            </a:r>
            <a:r>
              <a:rPr lang="id-ID" sz="2500" dirty="0" smtClean="0"/>
              <a:t>)</a:t>
            </a:r>
          </a:p>
          <a:p>
            <a:pPr marL="1828800" lvl="3" indent="-457200" algn="just">
              <a:buFont typeface="+mj-lt"/>
              <a:buAutoNum type="alphaLcPeriod"/>
            </a:pPr>
            <a:r>
              <a:rPr lang="id-ID" sz="2500" i="1" dirty="0" smtClean="0"/>
              <a:t>Inconvenient aggregation</a:t>
            </a:r>
            <a:endParaRPr lang="id-ID" sz="2500" dirty="0" smtClean="0"/>
          </a:p>
          <a:p>
            <a:pPr marL="1828800" lvl="3" indent="-457200" algn="just">
              <a:buFont typeface="+mj-lt"/>
              <a:buAutoNum type="alphaLcPeriod"/>
            </a:pPr>
            <a:r>
              <a:rPr lang="id-ID" sz="2500" i="1" dirty="0" smtClean="0"/>
              <a:t>Panic crowds</a:t>
            </a:r>
            <a:endParaRPr lang="id-ID" sz="2500" dirty="0" smtClean="0"/>
          </a:p>
          <a:p>
            <a:pPr marL="1828800" lvl="3" indent="-457200" algn="just">
              <a:buFont typeface="+mj-lt"/>
              <a:buAutoNum type="alphaLcPeriod"/>
            </a:pPr>
            <a:r>
              <a:rPr lang="id-ID" sz="2500" i="1" dirty="0" smtClean="0"/>
              <a:t>Spectator crowds</a:t>
            </a:r>
            <a:endParaRPr lang="id-ID" sz="2500" dirty="0" smtClean="0"/>
          </a:p>
          <a:p>
            <a:pPr marL="971550" lvl="1" indent="-514350" algn="just">
              <a:buFont typeface="Wingdings" pitchFamily="2" charset="2"/>
              <a:buChar char="§"/>
            </a:pPr>
            <a:r>
              <a:rPr lang="id-ID" sz="2500" dirty="0" smtClean="0"/>
              <a:t>Kerumunan yang bertentangan dengan norma hukum (</a:t>
            </a:r>
            <a:r>
              <a:rPr lang="id-ID" sz="2500" i="1" dirty="0" smtClean="0"/>
              <a:t>lawless crowds</a:t>
            </a:r>
            <a:r>
              <a:rPr lang="id-ID" sz="2500" dirty="0" smtClean="0"/>
              <a:t>)</a:t>
            </a:r>
          </a:p>
          <a:p>
            <a:pPr marL="1828800" lvl="3" indent="-514350" algn="just">
              <a:buFont typeface="+mj-lt"/>
              <a:buAutoNum type="alphaLcPeriod"/>
            </a:pPr>
            <a:r>
              <a:rPr lang="id-ID" sz="2500" i="1" dirty="0" smtClean="0"/>
              <a:t>Acting mobs</a:t>
            </a:r>
            <a:endParaRPr lang="id-ID" sz="2500" dirty="0" smtClean="0"/>
          </a:p>
          <a:p>
            <a:pPr marL="1828800" lvl="3" indent="-514350" algn="just">
              <a:buFont typeface="+mj-lt"/>
              <a:buAutoNum type="alphaLcPeriod"/>
            </a:pPr>
            <a:r>
              <a:rPr lang="id-ID" sz="2500" i="1" dirty="0" smtClean="0"/>
              <a:t>Immoral crowds</a:t>
            </a:r>
            <a:endParaRPr lang="fr-CA" sz="2500"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Kerumunan (</a:t>
            </a:r>
            <a:r>
              <a:rPr lang="id-ID" sz="3600" i="1" dirty="0" smtClean="0">
                <a:solidFill>
                  <a:schemeClr val="bg1"/>
                </a:solidFill>
              </a:rPr>
              <a:t>crowd</a:t>
            </a:r>
            <a:r>
              <a:rPr lang="id-ID" sz="3600" dirty="0" smtClean="0">
                <a:solidFill>
                  <a:schemeClr val="bg1"/>
                </a:solidFill>
              </a:rPr>
              <a:t>)</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Autofit/>
          </a:bodyPr>
          <a:lstStyle/>
          <a:p>
            <a:pPr marL="971550" lvl="1" indent="-514350" algn="just">
              <a:buNone/>
            </a:pPr>
            <a:r>
              <a:rPr lang="id-ID" dirty="0" smtClean="0">
                <a:solidFill>
                  <a:srgbClr val="438BC4"/>
                </a:solidFill>
              </a:rPr>
              <a:t>Sifat Kerumunan :</a:t>
            </a:r>
          </a:p>
          <a:p>
            <a:pPr lvl="2"/>
            <a:r>
              <a:rPr lang="id-ID" sz="2800" dirty="0" smtClean="0"/>
              <a:t>Impulsif</a:t>
            </a:r>
          </a:p>
          <a:p>
            <a:pPr lvl="2"/>
            <a:r>
              <a:rPr lang="id-ID" sz="2800" dirty="0" smtClean="0"/>
              <a:t>Mudah tersinggung</a:t>
            </a:r>
          </a:p>
          <a:p>
            <a:pPr lvl="2"/>
            <a:r>
              <a:rPr lang="id-ID" sz="2800" dirty="0" smtClean="0"/>
              <a:t>Sugestibel</a:t>
            </a:r>
          </a:p>
          <a:p>
            <a:pPr lvl="2"/>
            <a:r>
              <a:rPr lang="id-ID" sz="2800" dirty="0" smtClean="0"/>
              <a:t>Tidak rasional</a:t>
            </a:r>
          </a:p>
          <a:p>
            <a:pPr lvl="2"/>
            <a:r>
              <a:rPr lang="id-ID" sz="2800" dirty="0" smtClean="0"/>
              <a:t>Adanya penguatan aktivitas</a:t>
            </a:r>
            <a:endParaRPr lang="fr-CA" sz="2800" dirty="0" smtClean="0">
              <a:solidFill>
                <a:srgbClr val="438BC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Publik (</a:t>
            </a:r>
            <a:r>
              <a:rPr lang="id-ID" sz="3600" i="1" dirty="0" smtClean="0">
                <a:solidFill>
                  <a:schemeClr val="bg1"/>
                </a:solidFill>
              </a:rPr>
              <a:t>public</a:t>
            </a:r>
            <a:r>
              <a:rPr lang="id-ID" sz="3600" dirty="0" smtClean="0">
                <a:solidFill>
                  <a:schemeClr val="bg1"/>
                </a:solidFill>
              </a:rPr>
              <a:t>)</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Autofit/>
          </a:bodyPr>
          <a:lstStyle/>
          <a:p>
            <a:pPr algn="just">
              <a:buNone/>
            </a:pPr>
            <a:r>
              <a:rPr lang="id-ID" dirty="0" smtClean="0"/>
              <a:t>	Berbeda dengan kerumunan, publik merupakan kelompok yang bukan kesatuan, karena individu-individu tidak pernah saling bertemu. Interaksinya bersifat tak langsung, melalui alat-alat media.</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130</TotalTime>
  <Words>120</Words>
  <Application>Microsoft Office PowerPoint</Application>
  <PresentationFormat>On-screen Show (4:3)</PresentationFormat>
  <Paragraphs>47</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113</vt:lpstr>
      <vt:lpstr>KLASIFIKASI KELOMPOK SOSIAL BERDASARKAN KEJELASAN STRUKTUR, NORMA, DAN PERAN</vt:lpstr>
      <vt:lpstr>Slide 2</vt:lpstr>
      <vt:lpstr>Slide 3</vt:lpstr>
      <vt:lpstr>Berdasarkan Besar/Kecilnya Jumlah Anggota Kelompok</vt:lpstr>
      <vt:lpstr>Berdasarkan Derajat Organisasinya</vt:lpstr>
      <vt:lpstr>Slide 6</vt:lpstr>
      <vt:lpstr>Kerumunan (crowd)</vt:lpstr>
      <vt:lpstr>Kerumunan (crowd)</vt:lpstr>
      <vt:lpstr>Publik (public)</vt:lpstr>
      <vt:lpstr>Massa</vt:lpstr>
      <vt:lpstr>Slide 11</vt:lpstr>
      <vt:lpstr>Pertanyaan Uji Pengetahuan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D3P0K</cp:lastModifiedBy>
  <cp:revision>32</cp:revision>
  <dcterms:created xsi:type="dcterms:W3CDTF">2013-11-10T09:33:00Z</dcterms:created>
  <dcterms:modified xsi:type="dcterms:W3CDTF">2014-05-23T01:29:09Z</dcterms:modified>
</cp:coreProperties>
</file>