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86" r:id="rId4"/>
    <p:sldId id="262" r:id="rId5"/>
    <p:sldId id="288" r:id="rId6"/>
    <p:sldId id="289" r:id="rId7"/>
    <p:sldId id="287" r:id="rId8"/>
    <p:sldId id="290" r:id="rId9"/>
    <p:sldId id="291" r:id="rId10"/>
    <p:sldId id="292" r:id="rId11"/>
    <p:sldId id="293" r:id="rId12"/>
    <p:sldId id="267" r:id="rId13"/>
    <p:sldId id="285" r:id="rId14"/>
  </p:sldIdLst>
  <p:sldSz cx="9144000" cy="6858000" type="screen4x3"/>
  <p:notesSz cx="6858000" cy="9144000"/>
  <p:defaultTextStyle>
    <a:defPPr>
      <a:defRPr lang="fr-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8BC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7" d="100"/>
          <a:sy n="67" d="100"/>
        </p:scale>
        <p:origin x="-146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en-US" smtClean="0"/>
              <a:t>Click to edit Master title style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CA"/>
          </a:p>
        </p:txBody>
      </p:sp>
      <p:sp>
        <p:nvSpPr>
          <p:cNvPr id="4" name="Espace réservé de la date 3"/>
          <p:cNvSpPr>
            <a:spLocks noGrp="1"/>
          </p:cNvSpPr>
          <p:nvPr>
            <p:ph type="dt" sz="half" idx="10"/>
          </p:nvPr>
        </p:nvSpPr>
        <p:spPr/>
        <p:txBody>
          <a:bodyPr/>
          <a:lstStyle>
            <a:lvl1pPr>
              <a:defRPr/>
            </a:lvl1pPr>
          </a:lstStyle>
          <a:p>
            <a:pPr>
              <a:defRPr/>
            </a:pPr>
            <a:fld id="{1BCB4BFB-C592-43DD-8534-D5BFBD047DA2}" type="datetimeFigureOut">
              <a:rPr lang="fr-FR"/>
              <a:pPr>
                <a:defRPr/>
              </a:pPr>
              <a:t>23/05/2014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109D58E3-03F6-43CB-97EA-78B480AB334F}" type="slidenum">
              <a:rPr lang="fr-CA"/>
              <a:pPr>
                <a:defRPr/>
              </a:pPr>
              <a:t>‹#›</a:t>
            </a:fld>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D5E4BF17-EB2D-4421-9148-E164C4E6CCAF}" type="datetimeFigureOut">
              <a:rPr lang="fr-FR"/>
              <a:pPr>
                <a:defRPr/>
              </a:pPr>
              <a:t>23/05/2014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567A55E0-2E1E-4746-8B49-956CCF497BA7}" type="slidenum">
              <a:rPr lang="fr-CA"/>
              <a:pPr>
                <a:defRPr/>
              </a:pPr>
              <a:t>‹#›</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en-US" smtClean="0"/>
              <a:t>Click to edit Master title style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2E133756-5A67-42D3-A0F8-BB4001F040CE}" type="datetimeFigureOut">
              <a:rPr lang="fr-FR"/>
              <a:pPr>
                <a:defRPr/>
              </a:pPr>
              <a:t>23/05/2014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BAD44188-DB3A-41C0-9C1F-ADBAC714E27C}" type="slidenum">
              <a:rPr lang="fr-CA"/>
              <a:pPr>
                <a:defRPr/>
              </a:pPr>
              <a:t>‹#›</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49E952C1-F75D-4FBC-A125-144669E02B1E}" type="datetimeFigureOut">
              <a:rPr lang="fr-FR"/>
              <a:pPr>
                <a:defRPr/>
              </a:pPr>
              <a:t>23/05/2014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10992BAE-E176-4313-AD28-0390A1B30A68}" type="slidenum">
              <a:rPr lang="fr-CA"/>
              <a:pPr>
                <a:defRPr/>
              </a:pPr>
              <a:t>‹#›</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Espace réservé de la date 3"/>
          <p:cNvSpPr>
            <a:spLocks noGrp="1"/>
          </p:cNvSpPr>
          <p:nvPr>
            <p:ph type="dt" sz="half" idx="10"/>
          </p:nvPr>
        </p:nvSpPr>
        <p:spPr/>
        <p:txBody>
          <a:bodyPr/>
          <a:lstStyle>
            <a:lvl1pPr>
              <a:defRPr/>
            </a:lvl1pPr>
          </a:lstStyle>
          <a:p>
            <a:pPr>
              <a:defRPr/>
            </a:pPr>
            <a:fld id="{11A26574-1E84-4F82-B3C3-9E87611C683E}" type="datetimeFigureOut">
              <a:rPr lang="fr-FR"/>
              <a:pPr>
                <a:defRPr/>
              </a:pPr>
              <a:t>23/05/2014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BDC043B3-1B15-4A73-A852-221BC13EA1D4}" type="slidenum">
              <a:rPr lang="fr-CA"/>
              <a:pPr>
                <a:defRPr/>
              </a:pPr>
              <a:t>‹#›</a:t>
            </a:fld>
            <a:endParaRPr lang="fr-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e la date 3"/>
          <p:cNvSpPr>
            <a:spLocks noGrp="1"/>
          </p:cNvSpPr>
          <p:nvPr>
            <p:ph type="dt" sz="half" idx="10"/>
          </p:nvPr>
        </p:nvSpPr>
        <p:spPr/>
        <p:txBody>
          <a:bodyPr/>
          <a:lstStyle>
            <a:lvl1pPr>
              <a:defRPr/>
            </a:lvl1pPr>
          </a:lstStyle>
          <a:p>
            <a:pPr>
              <a:defRPr/>
            </a:pPr>
            <a:fld id="{7A5E4C10-B9B1-4197-99DD-A9934C0A17D5}" type="datetimeFigureOut">
              <a:rPr lang="fr-FR"/>
              <a:pPr>
                <a:defRPr/>
              </a:pPr>
              <a:t>23/05/2014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FE7C6BD2-42C9-4FD9-90E6-BADDD64D794B}" type="slidenum">
              <a:rPr lang="fr-CA"/>
              <a:pPr>
                <a:defRPr/>
              </a:pPr>
              <a:t>‹#›</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Click to edit Master title style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7" name="Espace réservé de la date 3"/>
          <p:cNvSpPr>
            <a:spLocks noGrp="1"/>
          </p:cNvSpPr>
          <p:nvPr>
            <p:ph type="dt" sz="half" idx="10"/>
          </p:nvPr>
        </p:nvSpPr>
        <p:spPr/>
        <p:txBody>
          <a:bodyPr/>
          <a:lstStyle>
            <a:lvl1pPr>
              <a:defRPr/>
            </a:lvl1pPr>
          </a:lstStyle>
          <a:p>
            <a:pPr>
              <a:defRPr/>
            </a:pPr>
            <a:fld id="{2F728A79-882A-421E-AE52-9AF55DFCFE66}" type="datetimeFigureOut">
              <a:rPr lang="fr-FR"/>
              <a:pPr>
                <a:defRPr/>
              </a:pPr>
              <a:t>23/05/2014</a:t>
            </a:fld>
            <a:endParaRPr lang="fr-CA"/>
          </a:p>
        </p:txBody>
      </p:sp>
      <p:sp>
        <p:nvSpPr>
          <p:cNvPr id="8" name="Espace réservé du pied de page 4"/>
          <p:cNvSpPr>
            <a:spLocks noGrp="1"/>
          </p:cNvSpPr>
          <p:nvPr>
            <p:ph type="ftr" sz="quarter" idx="11"/>
          </p:nvPr>
        </p:nvSpPr>
        <p:spPr/>
        <p:txBody>
          <a:bodyPr/>
          <a:lstStyle>
            <a:lvl1pPr>
              <a:defRPr/>
            </a:lvl1pPr>
          </a:lstStyle>
          <a:p>
            <a:pPr>
              <a:defRPr/>
            </a:pPr>
            <a:endParaRPr lang="fr-CA"/>
          </a:p>
        </p:txBody>
      </p:sp>
      <p:sp>
        <p:nvSpPr>
          <p:cNvPr id="9" name="Espace réservé du numéro de diapositive 5"/>
          <p:cNvSpPr>
            <a:spLocks noGrp="1"/>
          </p:cNvSpPr>
          <p:nvPr>
            <p:ph type="sldNum" sz="quarter" idx="12"/>
          </p:nvPr>
        </p:nvSpPr>
        <p:spPr/>
        <p:txBody>
          <a:bodyPr/>
          <a:lstStyle>
            <a:lvl1pPr>
              <a:defRPr/>
            </a:lvl1pPr>
          </a:lstStyle>
          <a:p>
            <a:pPr>
              <a:defRPr/>
            </a:pPr>
            <a:fld id="{A6925354-E7F1-46CF-99E4-C5D4A79DE230}" type="slidenum">
              <a:rPr lang="fr-CA"/>
              <a:pPr>
                <a:defRPr/>
              </a:pPr>
              <a:t>‹#›</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e la date 3"/>
          <p:cNvSpPr>
            <a:spLocks noGrp="1"/>
          </p:cNvSpPr>
          <p:nvPr>
            <p:ph type="dt" sz="half" idx="10"/>
          </p:nvPr>
        </p:nvSpPr>
        <p:spPr/>
        <p:txBody>
          <a:bodyPr/>
          <a:lstStyle>
            <a:lvl1pPr>
              <a:defRPr/>
            </a:lvl1pPr>
          </a:lstStyle>
          <a:p>
            <a:pPr>
              <a:defRPr/>
            </a:pPr>
            <a:fld id="{88E31762-948D-49DC-BB42-03650B8E6BA7}" type="datetimeFigureOut">
              <a:rPr lang="fr-FR"/>
              <a:pPr>
                <a:defRPr/>
              </a:pPr>
              <a:t>23/05/2014</a:t>
            </a:fld>
            <a:endParaRPr lang="fr-CA"/>
          </a:p>
        </p:txBody>
      </p:sp>
      <p:sp>
        <p:nvSpPr>
          <p:cNvPr id="4" name="Espace réservé du pied de page 4"/>
          <p:cNvSpPr>
            <a:spLocks noGrp="1"/>
          </p:cNvSpPr>
          <p:nvPr>
            <p:ph type="ftr" sz="quarter" idx="11"/>
          </p:nvPr>
        </p:nvSpPr>
        <p:spPr/>
        <p:txBody>
          <a:bodyPr/>
          <a:lstStyle>
            <a:lvl1pPr>
              <a:defRPr/>
            </a:lvl1pPr>
          </a:lstStyle>
          <a:p>
            <a:pPr>
              <a:defRPr/>
            </a:pPr>
            <a:endParaRPr lang="fr-CA"/>
          </a:p>
        </p:txBody>
      </p:sp>
      <p:sp>
        <p:nvSpPr>
          <p:cNvPr id="5" name="Espace réservé du numéro de diapositive 5"/>
          <p:cNvSpPr>
            <a:spLocks noGrp="1"/>
          </p:cNvSpPr>
          <p:nvPr>
            <p:ph type="sldNum" sz="quarter" idx="12"/>
          </p:nvPr>
        </p:nvSpPr>
        <p:spPr/>
        <p:txBody>
          <a:bodyPr/>
          <a:lstStyle>
            <a:lvl1pPr>
              <a:defRPr/>
            </a:lvl1pPr>
          </a:lstStyle>
          <a:p>
            <a:pPr>
              <a:defRPr/>
            </a:pPr>
            <a:fld id="{017624E5-E79E-48A7-9611-C310E52B9B39}" type="slidenum">
              <a:rPr lang="fr-CA"/>
              <a:pPr>
                <a:defRPr/>
              </a:pPr>
              <a:t>‹#›</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3CC3AF08-E72C-4B91-A260-BC3A38D3BADD}" type="datetimeFigureOut">
              <a:rPr lang="fr-FR"/>
              <a:pPr>
                <a:defRPr/>
              </a:pPr>
              <a:t>23/05/2014</a:t>
            </a:fld>
            <a:endParaRPr lang="fr-CA"/>
          </a:p>
        </p:txBody>
      </p:sp>
      <p:sp>
        <p:nvSpPr>
          <p:cNvPr id="3" name="Espace réservé du pied de page 4"/>
          <p:cNvSpPr>
            <a:spLocks noGrp="1"/>
          </p:cNvSpPr>
          <p:nvPr>
            <p:ph type="ftr" sz="quarter" idx="11"/>
          </p:nvPr>
        </p:nvSpPr>
        <p:spPr/>
        <p:txBody>
          <a:bodyPr/>
          <a:lstStyle>
            <a:lvl1pPr>
              <a:defRPr/>
            </a:lvl1pPr>
          </a:lstStyle>
          <a:p>
            <a:pPr>
              <a:defRPr/>
            </a:pPr>
            <a:endParaRPr lang="fr-CA"/>
          </a:p>
        </p:txBody>
      </p:sp>
      <p:sp>
        <p:nvSpPr>
          <p:cNvPr id="4" name="Espace réservé du numéro de diapositive 5"/>
          <p:cNvSpPr>
            <a:spLocks noGrp="1"/>
          </p:cNvSpPr>
          <p:nvPr>
            <p:ph type="sldNum" sz="quarter" idx="12"/>
          </p:nvPr>
        </p:nvSpPr>
        <p:spPr/>
        <p:txBody>
          <a:bodyPr/>
          <a:lstStyle>
            <a:lvl1pPr>
              <a:defRPr/>
            </a:lvl1pPr>
          </a:lstStyle>
          <a:p>
            <a:pPr>
              <a:defRPr/>
            </a:pPr>
            <a:fld id="{FEBF6982-B7BC-477D-961A-47143FC6697C}" type="slidenum">
              <a:rPr lang="fr-CA"/>
              <a:pPr>
                <a:defRPr/>
              </a:pPr>
              <a:t>‹#›</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2045F3E4-3DE1-427B-8236-A58D33B19ADC}" type="datetimeFigureOut">
              <a:rPr lang="fr-FR"/>
              <a:pPr>
                <a:defRPr/>
              </a:pPr>
              <a:t>23/05/2014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F436D79A-6F2E-438A-B5FA-7593A2FE1E1F}" type="slidenum">
              <a:rPr lang="fr-CA"/>
              <a:pPr>
                <a:defRPr/>
              </a:pPr>
              <a:t>‹#›</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r-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7D838C25-D547-46AC-B6FE-CE870D736FAB}" type="datetimeFigureOut">
              <a:rPr lang="fr-FR"/>
              <a:pPr>
                <a:defRPr/>
              </a:pPr>
              <a:t>23/05/2014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A479AE6E-0B55-4E32-865C-0B8D3AF701E9}" type="slidenum">
              <a:rPr lang="fr-CA"/>
              <a:pPr>
                <a:defRPr/>
              </a:pPr>
              <a:t>‹#›</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CA" smtClean="0"/>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5172826D-E893-493D-80E5-50E3D6010B79}" type="datetimeFigureOut">
              <a:rPr lang="fr-FR"/>
              <a:pPr>
                <a:defRPr/>
              </a:pPr>
              <a:t>23/05/2014</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1D44B36-6031-45EF-9A2D-380B3024FDE4}" type="slidenum">
              <a:rPr lang="fr-CA"/>
              <a:pPr>
                <a:defRPr/>
              </a:pPr>
              <a:t>‹#›</a:t>
            </a:fld>
            <a:endParaRPr lang="fr-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file:///D:\FRITZ's%20RPP-SILABUS%20(2013-BUMI%20AKSARA)\Kelas%20XI%20IPS\3-MOVIE%20CLIPS\Ricuh%20ada%20Nenek%20Terinjak%20injak%20saat%20Pembagian%20BLSM.mp4" TargetMode="Externa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itre 1"/>
          <p:cNvSpPr>
            <a:spLocks noGrp="1"/>
          </p:cNvSpPr>
          <p:nvPr>
            <p:ph type="ctrTitle"/>
          </p:nvPr>
        </p:nvSpPr>
        <p:spPr>
          <a:xfrm>
            <a:off x="1300194" y="1558918"/>
            <a:ext cx="7772400" cy="869950"/>
          </a:xfrm>
        </p:spPr>
        <p:txBody>
          <a:bodyPr/>
          <a:lstStyle/>
          <a:p>
            <a:r>
              <a:rPr lang="id-ID" sz="4000" b="1" dirty="0" smtClean="0">
                <a:solidFill>
                  <a:schemeClr val="tx2">
                    <a:lumMod val="75000"/>
                  </a:schemeClr>
                </a:solidFill>
              </a:rPr>
              <a:t>KLASIFIKASI KELOMPOK SOSIAL BERDASARKAN KEJELASAN STRUKTUR, NORMA, DAN PERAN</a:t>
            </a:r>
            <a:endParaRPr lang="fr-CA" sz="4000" b="1" dirty="0" smtClean="0">
              <a:solidFill>
                <a:schemeClr val="tx2">
                  <a:lumMod val="75000"/>
                </a:schemeClr>
              </a:solidFill>
            </a:endParaRPr>
          </a:p>
        </p:txBody>
      </p:sp>
      <p:pic>
        <p:nvPicPr>
          <p:cNvPr id="4" name="Picture 1"/>
          <p:cNvPicPr>
            <a:picLocks noChangeAspect="1" noChangeArrowheads="1"/>
          </p:cNvPicPr>
          <p:nvPr/>
        </p:nvPicPr>
        <p:blipFill>
          <a:blip r:embed="rId3"/>
          <a:srcRect/>
          <a:stretch>
            <a:fillRect/>
          </a:stretch>
        </p:blipFill>
        <p:spPr bwMode="auto">
          <a:xfrm>
            <a:off x="0" y="1500174"/>
            <a:ext cx="1854270" cy="1895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Autofit/>
          </a:bodyPr>
          <a:lstStyle/>
          <a:p>
            <a:pPr fontAlgn="auto">
              <a:spcAft>
                <a:spcPts val="0"/>
              </a:spcAft>
              <a:defRPr/>
            </a:pPr>
            <a:r>
              <a:rPr lang="id-ID" sz="3600" dirty="0" smtClean="0">
                <a:solidFill>
                  <a:schemeClr val="bg1"/>
                </a:solidFill>
              </a:rPr>
              <a:t>Massa</a:t>
            </a:r>
            <a:endParaRPr lang="fr-CA" sz="3600" dirty="0" smtClean="0">
              <a:solidFill>
                <a:schemeClr val="bg1"/>
              </a:solidFill>
            </a:endParaRPr>
          </a:p>
        </p:txBody>
      </p:sp>
      <p:sp>
        <p:nvSpPr>
          <p:cNvPr id="6" name="Espace réservé du contenu 2"/>
          <p:cNvSpPr>
            <a:spLocks noGrp="1"/>
          </p:cNvSpPr>
          <p:nvPr>
            <p:ph idx="1"/>
          </p:nvPr>
        </p:nvSpPr>
        <p:spPr>
          <a:xfrm>
            <a:off x="-142908" y="1714488"/>
            <a:ext cx="8229600" cy="5072098"/>
          </a:xfrm>
        </p:spPr>
        <p:txBody>
          <a:bodyPr rtlCol="0">
            <a:noAutofit/>
          </a:bodyPr>
          <a:lstStyle/>
          <a:p>
            <a:pPr marL="971550" lvl="1" indent="-514350" algn="just">
              <a:buNone/>
            </a:pPr>
            <a:r>
              <a:rPr lang="id-ID" dirty="0" smtClean="0"/>
              <a:t>	Berbeda dengan </a:t>
            </a:r>
            <a:r>
              <a:rPr lang="id-ID" i="1" dirty="0" smtClean="0"/>
              <a:t>crowds</a:t>
            </a:r>
            <a:r>
              <a:rPr lang="id-ID" dirty="0" smtClean="0"/>
              <a:t>, massa merupakan kumpulan orang banyak yang mempunyai kehendak atau pandangan yang sama, tetapi tidak berkerumun pada suatu tempat tertentu dan biasanya mengikuti kejadian atau peristiwa penting dengan alat-alat komunikasi modern sebagaimana halnya publik. Massa cenderung lebih rasional dan logis ketimbang publik.</a:t>
            </a:r>
            <a:endParaRPr lang="fr-CA" sz="2800" dirty="0" smtClean="0">
              <a:solidFill>
                <a:srgbClr val="438BC4"/>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9" name="Ricuh ada Nenek Terinjak injak saat Pembagian BLSM.mp4">
            <a:hlinkClick r:id="" action="ppaction://media"/>
          </p:cNvPr>
          <p:cNvPicPr>
            <a:picLocks noGrp="1" noRot="1" noChangeAspect="1"/>
          </p:cNvPicPr>
          <p:nvPr>
            <p:ph idx="1"/>
            <a:videoFile r:link="rId1"/>
          </p:nvPr>
        </p:nvPicPr>
        <p:blipFill>
          <a:blip r:embed="rId4"/>
          <a:stretch>
            <a:fillRect/>
          </a:stretch>
        </p:blipFill>
        <p:spPr>
          <a:xfrm>
            <a:off x="1214414" y="1120756"/>
            <a:ext cx="6929486" cy="554358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77207" fill="hold"/>
                                        <p:tgtEl>
                                          <p:spTgt spid="9"/>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9"/>
                </p:tgtEl>
              </p:cMediaNode>
            </p:video>
            <p:seq concurrent="1" nextAc="seek">
              <p:cTn id="8" restart="whenNotActive" fill="hold" evtFilter="cancelBubble" nodeType="interactiveSeq">
                <p:stCondLst>
                  <p:cond evt="onClick" delay="0">
                    <p:tgtEl>
                      <p:spTgt spid="9"/>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9"/>
                                        </p:tgtEl>
                                      </p:cBhvr>
                                    </p:cmd>
                                  </p:childTnLst>
                                </p:cTn>
                              </p:par>
                            </p:childTnLst>
                          </p:cTn>
                        </p:par>
                      </p:childTnLst>
                    </p:cTn>
                  </p:par>
                </p:childTnLst>
              </p:cTn>
              <p:nextCondLst>
                <p:cond evt="onClick" delay="0">
                  <p:tgtEl>
                    <p:spTgt spid="9"/>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Pertanyaan Uji Pengetahuan</a:t>
            </a:r>
            <a:endParaRPr lang="fr-CA" dirty="0" smtClean="0">
              <a:solidFill>
                <a:schemeClr val="bg1"/>
              </a:solidFill>
            </a:endParaRPr>
          </a:p>
        </p:txBody>
      </p:sp>
      <p:sp>
        <p:nvSpPr>
          <p:cNvPr id="6" name="Espace réservé du contenu 2"/>
          <p:cNvSpPr>
            <a:spLocks noGrp="1"/>
          </p:cNvSpPr>
          <p:nvPr>
            <p:ph idx="1"/>
          </p:nvPr>
        </p:nvSpPr>
        <p:spPr>
          <a:xfrm>
            <a:off x="457200" y="2143116"/>
            <a:ext cx="8229600" cy="3983047"/>
          </a:xfrm>
        </p:spPr>
        <p:txBody>
          <a:bodyPr rtlCol="0">
            <a:normAutofit/>
          </a:bodyPr>
          <a:lstStyle/>
          <a:p>
            <a:pPr marL="514350" lvl="0" indent="-514350" algn="just">
              <a:buFont typeface="+mj-lt"/>
              <a:buAutoNum type="arabicPeriod"/>
            </a:pPr>
            <a:r>
              <a:rPr lang="id-ID" dirty="0" smtClean="0"/>
              <a:t>Jelaskan mengenai kondisi fisik kelompok primer !</a:t>
            </a:r>
          </a:p>
          <a:p>
            <a:pPr marL="514350" lvl="0" indent="-514350" algn="just">
              <a:buFont typeface="+mj-lt"/>
              <a:buAutoNum type="arabicPeriod"/>
            </a:pPr>
            <a:r>
              <a:rPr lang="id-ID" dirty="0" smtClean="0"/>
              <a:t>Bedakan antara kelompok formal dengan kelompok informal !</a:t>
            </a:r>
          </a:p>
          <a:p>
            <a:pPr marL="514350" indent="-514350" algn="just">
              <a:buFont typeface="+mj-lt"/>
              <a:buAutoNum type="arabicPeriod"/>
            </a:pPr>
            <a:r>
              <a:rPr lang="id-ID" dirty="0" smtClean="0"/>
              <a:t>Apakah yang dimaksud dengan </a:t>
            </a:r>
            <a:r>
              <a:rPr lang="id-ID" i="1" dirty="0" smtClean="0"/>
              <a:t>formal audiences</a:t>
            </a:r>
            <a:r>
              <a:rPr lang="id-ID" dirty="0" smtClean="0"/>
              <a:t> ?</a:t>
            </a: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3" name="Espace réservé du contenu 2"/>
          <p:cNvSpPr>
            <a:spLocks noGrp="1"/>
          </p:cNvSpPr>
          <p:nvPr>
            <p:ph idx="1"/>
          </p:nvPr>
        </p:nvSpPr>
        <p:spPr>
          <a:xfrm>
            <a:off x="2171729" y="428604"/>
            <a:ext cx="6543675" cy="4525963"/>
          </a:xfrm>
        </p:spPr>
        <p:txBody>
          <a:bodyPr/>
          <a:lstStyle/>
          <a:p>
            <a:pPr algn="ctr">
              <a:buNone/>
            </a:pPr>
            <a:r>
              <a:rPr lang="id-ID" dirty="0" smtClean="0"/>
              <a:t>	</a:t>
            </a:r>
          </a:p>
          <a:p>
            <a:pPr algn="ctr">
              <a:buNone/>
            </a:pPr>
            <a:endParaRPr lang="id-ID" dirty="0" smtClean="0">
              <a:solidFill>
                <a:schemeClr val="tx2">
                  <a:lumMod val="75000"/>
                </a:schemeClr>
              </a:solidFill>
            </a:endParaRPr>
          </a:p>
          <a:p>
            <a:pPr algn="ctr">
              <a:buNone/>
            </a:pPr>
            <a:endParaRPr lang="id-ID" dirty="0" smtClean="0">
              <a:solidFill>
                <a:schemeClr val="tx2">
                  <a:lumMod val="75000"/>
                </a:schemeClr>
              </a:solidFill>
            </a:endParaRPr>
          </a:p>
          <a:p>
            <a:pPr algn="ctr">
              <a:buNone/>
            </a:pPr>
            <a:endParaRPr lang="id-ID" sz="1800" dirty="0" smtClean="0">
              <a:solidFill>
                <a:schemeClr val="tx2">
                  <a:lumMod val="75000"/>
                </a:schemeClr>
              </a:solidFill>
            </a:endParaRPr>
          </a:p>
          <a:p>
            <a:pPr algn="ctr">
              <a:buNone/>
            </a:pPr>
            <a:r>
              <a:rPr lang="id-ID" sz="5400" b="1" dirty="0" smtClean="0">
                <a:solidFill>
                  <a:schemeClr val="tx2">
                    <a:lumMod val="75000"/>
                  </a:schemeClr>
                </a:solidFill>
              </a:rPr>
              <a:t>Salam Sosiologi !</a:t>
            </a:r>
            <a:endParaRPr lang="fr-CA" sz="5400" b="1" dirty="0" smtClean="0">
              <a:solidFill>
                <a:schemeClr val="tx2">
                  <a:lumMod val="7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3" name="Espace réservé du contenu 2"/>
          <p:cNvSpPr>
            <a:spLocks noGrp="1"/>
          </p:cNvSpPr>
          <p:nvPr>
            <p:ph idx="1"/>
          </p:nvPr>
        </p:nvSpPr>
        <p:spPr>
          <a:xfrm>
            <a:off x="2171729" y="2000240"/>
            <a:ext cx="6543675" cy="2954327"/>
          </a:xfrm>
        </p:spPr>
        <p:txBody>
          <a:bodyPr/>
          <a:lstStyle/>
          <a:p>
            <a:pPr algn="just">
              <a:buNone/>
            </a:pPr>
            <a:r>
              <a:rPr lang="id-ID" dirty="0" smtClean="0"/>
              <a:t>	</a:t>
            </a:r>
            <a:r>
              <a:rPr lang="id-ID" sz="3600" dirty="0" smtClean="0"/>
              <a:t>Berdasarkan kriteria ini, kelompok sosial dapat dibedakan atas kelompok sosial teratur dan kelompok sosial tidak teratur.</a:t>
            </a:r>
            <a:endParaRPr lang="fr-CA" sz="3600" b="1" dirty="0" smtClean="0">
              <a:solidFill>
                <a:schemeClr val="tx2">
                  <a:lumMod val="7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3" name="Espace réservé du contenu 2"/>
          <p:cNvSpPr>
            <a:spLocks noGrp="1"/>
          </p:cNvSpPr>
          <p:nvPr>
            <p:ph idx="1"/>
          </p:nvPr>
        </p:nvSpPr>
        <p:spPr>
          <a:xfrm>
            <a:off x="2171729" y="2786058"/>
            <a:ext cx="6543675" cy="928694"/>
          </a:xfrm>
        </p:spPr>
        <p:txBody>
          <a:bodyPr/>
          <a:lstStyle/>
          <a:p>
            <a:pPr algn="just">
              <a:buNone/>
            </a:pPr>
            <a:r>
              <a:rPr lang="id-ID" dirty="0" smtClean="0"/>
              <a:t>	</a:t>
            </a:r>
            <a:r>
              <a:rPr lang="id-ID" sz="3600" b="1" dirty="0" smtClean="0">
                <a:solidFill>
                  <a:schemeClr val="tx2">
                    <a:lumMod val="75000"/>
                  </a:schemeClr>
                </a:solidFill>
              </a:rPr>
              <a:t>KELOMPOK SOSIAL TERATUR</a:t>
            </a:r>
          </a:p>
          <a:p>
            <a:pPr algn="ctr">
              <a:buNone/>
            </a:pPr>
            <a:r>
              <a:rPr lang="id-ID" sz="2800" i="1" dirty="0" smtClean="0"/>
              <a:t>(kelompok yang dapat dijelaskan struktur, norma, dan perannya)</a:t>
            </a:r>
            <a:endParaRPr lang="fr-CA" sz="2800" b="1" i="1" dirty="0" smtClean="0">
              <a:solidFill>
                <a:schemeClr val="tx2">
                  <a:lumMod val="7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Autofit/>
          </a:bodyPr>
          <a:lstStyle/>
          <a:p>
            <a:pPr fontAlgn="auto">
              <a:spcAft>
                <a:spcPts val="0"/>
              </a:spcAft>
              <a:defRPr/>
            </a:pPr>
            <a:r>
              <a:rPr lang="id-ID" sz="2800" dirty="0" smtClean="0">
                <a:solidFill>
                  <a:schemeClr val="bg1"/>
                </a:solidFill>
              </a:rPr>
              <a:t>Berdasarkan Besar/Kecilnya Jumlah Anggota Kelompok</a:t>
            </a:r>
            <a:endParaRPr lang="fr-CA" sz="2800" dirty="0" smtClean="0">
              <a:solidFill>
                <a:schemeClr val="bg1"/>
              </a:solidFill>
            </a:endParaRPr>
          </a:p>
        </p:txBody>
      </p:sp>
      <p:sp>
        <p:nvSpPr>
          <p:cNvPr id="6" name="Espace réservé du contenu 2"/>
          <p:cNvSpPr>
            <a:spLocks noGrp="1"/>
          </p:cNvSpPr>
          <p:nvPr>
            <p:ph idx="1"/>
          </p:nvPr>
        </p:nvSpPr>
        <p:spPr>
          <a:xfrm>
            <a:off x="457200" y="1428736"/>
            <a:ext cx="8229600" cy="5072098"/>
          </a:xfrm>
        </p:spPr>
        <p:txBody>
          <a:bodyPr rtlCol="0">
            <a:noAutofit/>
          </a:bodyPr>
          <a:lstStyle/>
          <a:p>
            <a:pPr marL="342900" lvl="1" indent="-342900" algn="just">
              <a:buFont typeface="Arial" charset="0"/>
              <a:buChar char="•"/>
            </a:pPr>
            <a:r>
              <a:rPr lang="id-ID" sz="2300" b="1" dirty="0" smtClean="0">
                <a:solidFill>
                  <a:schemeClr val="tx2">
                    <a:lumMod val="75000"/>
                  </a:schemeClr>
                </a:solidFill>
              </a:rPr>
              <a:t>Kelompok primer (</a:t>
            </a:r>
            <a:r>
              <a:rPr lang="id-ID" sz="2300" b="1" i="1" dirty="0" smtClean="0">
                <a:solidFill>
                  <a:schemeClr val="tx2">
                    <a:lumMod val="75000"/>
                  </a:schemeClr>
                </a:solidFill>
              </a:rPr>
              <a:t>primary group</a:t>
            </a:r>
            <a:r>
              <a:rPr lang="id-ID" sz="2300" b="1" dirty="0" smtClean="0">
                <a:solidFill>
                  <a:schemeClr val="tx2">
                    <a:lumMod val="75000"/>
                  </a:schemeClr>
                </a:solidFill>
              </a:rPr>
              <a:t>)</a:t>
            </a:r>
          </a:p>
          <a:p>
            <a:pPr algn="just">
              <a:buNone/>
            </a:pPr>
            <a:r>
              <a:rPr lang="id-ID" sz="2300" dirty="0" smtClean="0"/>
              <a:t>	Kelompok primer ditandai dengan adanya hubungan yang erat dimana anggota-anggotanya saling mengenal dan seringkali berkomunikasi secara langsung bertatapan (</a:t>
            </a:r>
            <a:r>
              <a:rPr lang="id-ID" sz="2300" i="1" dirty="0" smtClean="0"/>
              <a:t>face to face</a:t>
            </a:r>
            <a:r>
              <a:rPr lang="id-ID" sz="2300" dirty="0" smtClean="0"/>
              <a:t>). Selain itu, juga terdapat ikatan psikologis serta kerja sama bersifat pribadi.</a:t>
            </a:r>
          </a:p>
          <a:p>
            <a:pPr marL="342900" lvl="1" indent="-342900" algn="just">
              <a:buFont typeface="Arial" charset="0"/>
              <a:buChar char="•"/>
            </a:pPr>
            <a:r>
              <a:rPr lang="id-ID" sz="2300" b="1" dirty="0" smtClean="0">
                <a:solidFill>
                  <a:schemeClr val="tx2">
                    <a:lumMod val="75000"/>
                  </a:schemeClr>
                </a:solidFill>
              </a:rPr>
              <a:t>Kelompok sekunder (</a:t>
            </a:r>
            <a:r>
              <a:rPr lang="id-ID" sz="2300" b="1" i="1" dirty="0" smtClean="0">
                <a:solidFill>
                  <a:schemeClr val="tx2">
                    <a:lumMod val="75000"/>
                  </a:schemeClr>
                </a:solidFill>
              </a:rPr>
              <a:t>secondary group</a:t>
            </a:r>
            <a:r>
              <a:rPr lang="id-ID" sz="2300" b="1" dirty="0" smtClean="0">
                <a:solidFill>
                  <a:schemeClr val="tx2">
                    <a:lumMod val="75000"/>
                  </a:schemeClr>
                </a:solidFill>
              </a:rPr>
              <a:t>)</a:t>
            </a:r>
          </a:p>
          <a:p>
            <a:pPr algn="just">
              <a:buNone/>
            </a:pPr>
            <a:r>
              <a:rPr lang="id-ID" sz="2300" dirty="0" smtClean="0"/>
              <a:t>	Pada kelompok sekunder, jumlah anggotanya banyak sehingga tidak saling mengenal, hubungan relatif renggang dimana anggotanya tak perlu saling mengenal secara pribadi, dan sifatnya tidak permanen. Hubungan cenderung pada hubungan formal, karena sedikit sekali terdapat kontak di antara para anggotanya. Kontak baru dilakukan bila ada kepentingan dan tujuan tertentu saja.</a:t>
            </a:r>
            <a:endParaRPr lang="fr-CA" sz="2300" dirty="0" smtClean="0">
              <a:solidFill>
                <a:srgbClr val="438BC4"/>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Autofit/>
          </a:bodyPr>
          <a:lstStyle/>
          <a:p>
            <a:pPr fontAlgn="auto">
              <a:spcAft>
                <a:spcPts val="0"/>
              </a:spcAft>
              <a:defRPr/>
            </a:pPr>
            <a:r>
              <a:rPr lang="id-ID" sz="3600" dirty="0" smtClean="0">
                <a:solidFill>
                  <a:schemeClr val="bg1"/>
                </a:solidFill>
              </a:rPr>
              <a:t>Berdasarkan Derajat Organisasinya</a:t>
            </a:r>
            <a:endParaRPr lang="fr-CA" sz="3600" dirty="0" smtClean="0">
              <a:solidFill>
                <a:schemeClr val="bg1"/>
              </a:solidFill>
            </a:endParaRPr>
          </a:p>
        </p:txBody>
      </p:sp>
      <p:sp>
        <p:nvSpPr>
          <p:cNvPr id="6" name="Espace réservé du contenu 2"/>
          <p:cNvSpPr>
            <a:spLocks noGrp="1"/>
          </p:cNvSpPr>
          <p:nvPr>
            <p:ph idx="1"/>
          </p:nvPr>
        </p:nvSpPr>
        <p:spPr>
          <a:xfrm>
            <a:off x="457200" y="1571612"/>
            <a:ext cx="8229600" cy="4929222"/>
          </a:xfrm>
        </p:spPr>
        <p:txBody>
          <a:bodyPr rtlCol="0">
            <a:noAutofit/>
          </a:bodyPr>
          <a:lstStyle/>
          <a:p>
            <a:pPr marL="342900" lvl="1" indent="-342900">
              <a:buFont typeface="Arial" charset="0"/>
              <a:buChar char="•"/>
            </a:pPr>
            <a:r>
              <a:rPr lang="id-ID" sz="2500" b="1" dirty="0" smtClean="0">
                <a:solidFill>
                  <a:schemeClr val="tx2">
                    <a:lumMod val="75000"/>
                  </a:schemeClr>
                </a:solidFill>
              </a:rPr>
              <a:t>Kelompok formal (</a:t>
            </a:r>
            <a:r>
              <a:rPr lang="id-ID" sz="2500" b="1" i="1" dirty="0" smtClean="0">
                <a:solidFill>
                  <a:schemeClr val="tx2">
                    <a:lumMod val="75000"/>
                  </a:schemeClr>
                </a:solidFill>
              </a:rPr>
              <a:t>formal group</a:t>
            </a:r>
            <a:r>
              <a:rPr lang="id-ID" sz="2500" b="1" dirty="0" smtClean="0">
                <a:solidFill>
                  <a:schemeClr val="tx2">
                    <a:lumMod val="75000"/>
                  </a:schemeClr>
                </a:solidFill>
              </a:rPr>
              <a:t>)</a:t>
            </a:r>
          </a:p>
          <a:p>
            <a:pPr algn="just">
              <a:buNone/>
            </a:pPr>
            <a:r>
              <a:rPr lang="id-ID" sz="2500" dirty="0" smtClean="0"/>
              <a:t>	Kelompok formal merupakan organisasi kelompok yang mempunyai peraturan tegas dan sengaja dibuat oleh anggota-anggotanya untuk ditaati serta mengatur hubungan antar anggota. </a:t>
            </a:r>
          </a:p>
          <a:p>
            <a:pPr marL="342900" lvl="1" indent="-342900" algn="just">
              <a:buFont typeface="Arial" charset="0"/>
              <a:buChar char="•"/>
            </a:pPr>
            <a:r>
              <a:rPr lang="id-ID" sz="2500" b="1" dirty="0" smtClean="0">
                <a:solidFill>
                  <a:schemeClr val="tx2">
                    <a:lumMod val="75000"/>
                  </a:schemeClr>
                </a:solidFill>
              </a:rPr>
              <a:t>Kelompok informal (</a:t>
            </a:r>
            <a:r>
              <a:rPr lang="id-ID" sz="2500" b="1" i="1" dirty="0" smtClean="0">
                <a:solidFill>
                  <a:schemeClr val="tx2">
                    <a:lumMod val="75000"/>
                  </a:schemeClr>
                </a:solidFill>
              </a:rPr>
              <a:t>informal group</a:t>
            </a:r>
            <a:r>
              <a:rPr lang="id-ID" sz="2500" b="1" dirty="0" smtClean="0">
                <a:solidFill>
                  <a:schemeClr val="tx2">
                    <a:lumMod val="75000"/>
                  </a:schemeClr>
                </a:solidFill>
              </a:rPr>
              <a:t>)</a:t>
            </a:r>
          </a:p>
          <a:p>
            <a:pPr algn="just">
              <a:buNone/>
            </a:pPr>
            <a:r>
              <a:rPr lang="id-ID" sz="2500" dirty="0" smtClean="0"/>
              <a:t>	Kelompok informal adalah organisasi kelompok yang tidak resmi serta tak memiliki struktur ataupun organisasi. Biasanya kelompok ini dibentuk atas dasar pengalaman-pengalaman dan kepentingan-kepentingan yang sama dari para anggotanya.</a:t>
            </a:r>
            <a:endParaRPr lang="id-ID" sz="25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3" name="Espace réservé du contenu 2"/>
          <p:cNvSpPr>
            <a:spLocks noGrp="1"/>
          </p:cNvSpPr>
          <p:nvPr>
            <p:ph idx="1"/>
          </p:nvPr>
        </p:nvSpPr>
        <p:spPr>
          <a:xfrm>
            <a:off x="2171729" y="2571744"/>
            <a:ext cx="6543675" cy="928694"/>
          </a:xfrm>
        </p:spPr>
        <p:txBody>
          <a:bodyPr/>
          <a:lstStyle/>
          <a:p>
            <a:pPr algn="ctr">
              <a:buNone/>
            </a:pPr>
            <a:r>
              <a:rPr lang="id-ID" dirty="0" smtClean="0"/>
              <a:t>	</a:t>
            </a:r>
            <a:r>
              <a:rPr lang="id-ID" sz="3600" b="1" dirty="0" smtClean="0">
                <a:solidFill>
                  <a:schemeClr val="tx2">
                    <a:lumMod val="75000"/>
                  </a:schemeClr>
                </a:solidFill>
              </a:rPr>
              <a:t>KELOMPOK SOSIAL TIDAK TERATUR</a:t>
            </a:r>
          </a:p>
          <a:p>
            <a:pPr algn="ctr">
              <a:buNone/>
            </a:pPr>
            <a:r>
              <a:rPr lang="id-ID" sz="2800" i="1" dirty="0" smtClean="0"/>
              <a:t>(kelompok yang tak dapat dijelaskan struktur, norma, dan perannya)</a:t>
            </a:r>
            <a:endParaRPr lang="fr-CA" sz="2800" b="1" i="1" dirty="0" smtClean="0">
              <a:solidFill>
                <a:schemeClr val="tx2">
                  <a:lumMod val="75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Autofit/>
          </a:bodyPr>
          <a:lstStyle/>
          <a:p>
            <a:pPr fontAlgn="auto">
              <a:spcAft>
                <a:spcPts val="0"/>
              </a:spcAft>
              <a:defRPr/>
            </a:pPr>
            <a:r>
              <a:rPr lang="id-ID" sz="3600" dirty="0" smtClean="0">
                <a:solidFill>
                  <a:schemeClr val="bg1"/>
                </a:solidFill>
              </a:rPr>
              <a:t>Kerumunan (</a:t>
            </a:r>
            <a:r>
              <a:rPr lang="id-ID" sz="3600" i="1" dirty="0" smtClean="0">
                <a:solidFill>
                  <a:schemeClr val="bg1"/>
                </a:solidFill>
              </a:rPr>
              <a:t>crowd</a:t>
            </a:r>
            <a:r>
              <a:rPr lang="id-ID" sz="3600" dirty="0" smtClean="0">
                <a:solidFill>
                  <a:schemeClr val="bg1"/>
                </a:solidFill>
              </a:rPr>
              <a:t>)</a:t>
            </a:r>
            <a:endParaRPr lang="fr-CA" sz="3600" dirty="0" smtClean="0">
              <a:solidFill>
                <a:schemeClr val="bg1"/>
              </a:solidFill>
            </a:endParaRPr>
          </a:p>
        </p:txBody>
      </p:sp>
      <p:sp>
        <p:nvSpPr>
          <p:cNvPr id="6" name="Espace réservé du contenu 2"/>
          <p:cNvSpPr>
            <a:spLocks noGrp="1"/>
          </p:cNvSpPr>
          <p:nvPr>
            <p:ph idx="1"/>
          </p:nvPr>
        </p:nvSpPr>
        <p:spPr>
          <a:xfrm>
            <a:off x="457200" y="1428736"/>
            <a:ext cx="8229600" cy="5072098"/>
          </a:xfrm>
        </p:spPr>
        <p:txBody>
          <a:bodyPr rtlCol="0">
            <a:noAutofit/>
          </a:bodyPr>
          <a:lstStyle/>
          <a:p>
            <a:pPr marL="971550" lvl="1" indent="-514350" algn="just">
              <a:buFont typeface="Wingdings" pitchFamily="2" charset="2"/>
              <a:buChar char="§"/>
            </a:pPr>
            <a:r>
              <a:rPr lang="id-ID" sz="2500" dirty="0" smtClean="0"/>
              <a:t>Kerumunan yang berartikulasi dengan struktur sosial</a:t>
            </a:r>
          </a:p>
          <a:p>
            <a:pPr marL="1828800" lvl="3" indent="-457200" algn="just">
              <a:buFont typeface="+mj-lt"/>
              <a:buAutoNum type="alphaLcPeriod"/>
            </a:pPr>
            <a:r>
              <a:rPr lang="id-ID" sz="2500" i="1" dirty="0" smtClean="0"/>
              <a:t>Formal audiences</a:t>
            </a:r>
            <a:endParaRPr lang="id-ID" sz="2500" dirty="0" smtClean="0"/>
          </a:p>
          <a:p>
            <a:pPr marL="1828800" lvl="3" indent="-457200" algn="just">
              <a:buFont typeface="+mj-lt"/>
              <a:buAutoNum type="alphaLcPeriod"/>
            </a:pPr>
            <a:r>
              <a:rPr lang="id-ID" sz="2500" i="1" dirty="0" smtClean="0"/>
              <a:t>Planned expressive groups</a:t>
            </a:r>
          </a:p>
          <a:p>
            <a:pPr marL="971550" lvl="1" indent="-514350" algn="just">
              <a:buFont typeface="Wingdings" pitchFamily="2" charset="2"/>
              <a:buChar char="§"/>
            </a:pPr>
            <a:r>
              <a:rPr lang="id-ID" sz="2500" dirty="0" smtClean="0"/>
              <a:t>Kerumunan yang bersifat sementara (</a:t>
            </a:r>
            <a:r>
              <a:rPr lang="id-ID" sz="2500" i="1" dirty="0" smtClean="0"/>
              <a:t>casual crowds</a:t>
            </a:r>
            <a:r>
              <a:rPr lang="id-ID" sz="2500" dirty="0" smtClean="0"/>
              <a:t>)</a:t>
            </a:r>
          </a:p>
          <a:p>
            <a:pPr marL="1828800" lvl="3" indent="-457200" algn="just">
              <a:buFont typeface="+mj-lt"/>
              <a:buAutoNum type="alphaLcPeriod"/>
            </a:pPr>
            <a:r>
              <a:rPr lang="id-ID" sz="2500" i="1" dirty="0" smtClean="0"/>
              <a:t>Inconvenient aggregation</a:t>
            </a:r>
            <a:endParaRPr lang="id-ID" sz="2500" dirty="0" smtClean="0"/>
          </a:p>
          <a:p>
            <a:pPr marL="1828800" lvl="3" indent="-457200" algn="just">
              <a:buFont typeface="+mj-lt"/>
              <a:buAutoNum type="alphaLcPeriod"/>
            </a:pPr>
            <a:r>
              <a:rPr lang="id-ID" sz="2500" i="1" dirty="0" smtClean="0"/>
              <a:t>Panic crowds</a:t>
            </a:r>
            <a:endParaRPr lang="id-ID" sz="2500" dirty="0" smtClean="0"/>
          </a:p>
          <a:p>
            <a:pPr marL="1828800" lvl="3" indent="-457200" algn="just">
              <a:buFont typeface="+mj-lt"/>
              <a:buAutoNum type="alphaLcPeriod"/>
            </a:pPr>
            <a:r>
              <a:rPr lang="id-ID" sz="2500" i="1" dirty="0" smtClean="0"/>
              <a:t>Spectator crowds</a:t>
            </a:r>
            <a:endParaRPr lang="id-ID" sz="2500" dirty="0" smtClean="0"/>
          </a:p>
          <a:p>
            <a:pPr marL="971550" lvl="1" indent="-514350" algn="just">
              <a:buFont typeface="Wingdings" pitchFamily="2" charset="2"/>
              <a:buChar char="§"/>
            </a:pPr>
            <a:r>
              <a:rPr lang="id-ID" sz="2500" dirty="0" smtClean="0"/>
              <a:t>Kerumunan yang bertentangan dengan norma hukum (</a:t>
            </a:r>
            <a:r>
              <a:rPr lang="id-ID" sz="2500" i="1" dirty="0" smtClean="0"/>
              <a:t>lawless crowds</a:t>
            </a:r>
            <a:r>
              <a:rPr lang="id-ID" sz="2500" dirty="0" smtClean="0"/>
              <a:t>)</a:t>
            </a:r>
          </a:p>
          <a:p>
            <a:pPr marL="1828800" lvl="3" indent="-514350" algn="just">
              <a:buFont typeface="+mj-lt"/>
              <a:buAutoNum type="alphaLcPeriod"/>
            </a:pPr>
            <a:r>
              <a:rPr lang="id-ID" sz="2500" i="1" dirty="0" smtClean="0"/>
              <a:t>Acting mobs</a:t>
            </a:r>
            <a:endParaRPr lang="id-ID" sz="2500" dirty="0" smtClean="0"/>
          </a:p>
          <a:p>
            <a:pPr marL="1828800" lvl="3" indent="-514350" algn="just">
              <a:buFont typeface="+mj-lt"/>
              <a:buAutoNum type="alphaLcPeriod"/>
            </a:pPr>
            <a:r>
              <a:rPr lang="id-ID" sz="2500" i="1" dirty="0" smtClean="0"/>
              <a:t>Immoral crowds</a:t>
            </a:r>
            <a:endParaRPr lang="fr-CA" sz="2500" dirty="0" smtClean="0">
              <a:solidFill>
                <a:srgbClr val="438BC4"/>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Autofit/>
          </a:bodyPr>
          <a:lstStyle/>
          <a:p>
            <a:pPr fontAlgn="auto">
              <a:spcAft>
                <a:spcPts val="0"/>
              </a:spcAft>
              <a:defRPr/>
            </a:pPr>
            <a:r>
              <a:rPr lang="id-ID" sz="3600" dirty="0" smtClean="0">
                <a:solidFill>
                  <a:schemeClr val="bg1"/>
                </a:solidFill>
              </a:rPr>
              <a:t>Kerumunan (</a:t>
            </a:r>
            <a:r>
              <a:rPr lang="id-ID" sz="3600" i="1" dirty="0" smtClean="0">
                <a:solidFill>
                  <a:schemeClr val="bg1"/>
                </a:solidFill>
              </a:rPr>
              <a:t>crowd</a:t>
            </a:r>
            <a:r>
              <a:rPr lang="id-ID" sz="3600" dirty="0" smtClean="0">
                <a:solidFill>
                  <a:schemeClr val="bg1"/>
                </a:solidFill>
              </a:rPr>
              <a:t>)</a:t>
            </a:r>
            <a:endParaRPr lang="fr-CA" sz="3600" dirty="0" smtClean="0">
              <a:solidFill>
                <a:schemeClr val="bg1"/>
              </a:solidFill>
            </a:endParaRPr>
          </a:p>
        </p:txBody>
      </p:sp>
      <p:sp>
        <p:nvSpPr>
          <p:cNvPr id="6" name="Espace réservé du contenu 2"/>
          <p:cNvSpPr>
            <a:spLocks noGrp="1"/>
          </p:cNvSpPr>
          <p:nvPr>
            <p:ph idx="1"/>
          </p:nvPr>
        </p:nvSpPr>
        <p:spPr>
          <a:xfrm>
            <a:off x="457200" y="1428736"/>
            <a:ext cx="8229600" cy="5072098"/>
          </a:xfrm>
        </p:spPr>
        <p:txBody>
          <a:bodyPr rtlCol="0">
            <a:noAutofit/>
          </a:bodyPr>
          <a:lstStyle/>
          <a:p>
            <a:pPr marL="971550" lvl="1" indent="-514350" algn="just">
              <a:buNone/>
            </a:pPr>
            <a:r>
              <a:rPr lang="id-ID" dirty="0" smtClean="0">
                <a:solidFill>
                  <a:srgbClr val="438BC4"/>
                </a:solidFill>
              </a:rPr>
              <a:t>Sifat Kerumunan :</a:t>
            </a:r>
          </a:p>
          <a:p>
            <a:pPr lvl="2"/>
            <a:r>
              <a:rPr lang="id-ID" sz="2800" dirty="0" smtClean="0"/>
              <a:t>Impulsif</a:t>
            </a:r>
          </a:p>
          <a:p>
            <a:pPr lvl="2"/>
            <a:r>
              <a:rPr lang="id-ID" sz="2800" dirty="0" smtClean="0"/>
              <a:t>Mudah tersinggung</a:t>
            </a:r>
          </a:p>
          <a:p>
            <a:pPr lvl="2"/>
            <a:r>
              <a:rPr lang="id-ID" sz="2800" dirty="0" smtClean="0"/>
              <a:t>Sugestibel</a:t>
            </a:r>
          </a:p>
          <a:p>
            <a:pPr lvl="2"/>
            <a:r>
              <a:rPr lang="id-ID" sz="2800" dirty="0" smtClean="0"/>
              <a:t>Tidak rasional</a:t>
            </a:r>
          </a:p>
          <a:p>
            <a:pPr lvl="2"/>
            <a:r>
              <a:rPr lang="id-ID" sz="2800" dirty="0" smtClean="0"/>
              <a:t>Adanya penguatan aktivitas</a:t>
            </a:r>
            <a:endParaRPr lang="fr-CA" sz="2800" dirty="0" smtClean="0">
              <a:solidFill>
                <a:srgbClr val="438BC4"/>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Autofit/>
          </a:bodyPr>
          <a:lstStyle/>
          <a:p>
            <a:pPr fontAlgn="auto">
              <a:spcAft>
                <a:spcPts val="0"/>
              </a:spcAft>
              <a:defRPr/>
            </a:pPr>
            <a:r>
              <a:rPr lang="id-ID" sz="3600" dirty="0" smtClean="0">
                <a:solidFill>
                  <a:schemeClr val="bg1"/>
                </a:solidFill>
              </a:rPr>
              <a:t>Publik (</a:t>
            </a:r>
            <a:r>
              <a:rPr lang="id-ID" sz="3600" i="1" dirty="0" smtClean="0">
                <a:solidFill>
                  <a:schemeClr val="bg1"/>
                </a:solidFill>
              </a:rPr>
              <a:t>public</a:t>
            </a:r>
            <a:r>
              <a:rPr lang="id-ID" sz="3600" dirty="0" smtClean="0">
                <a:solidFill>
                  <a:schemeClr val="bg1"/>
                </a:solidFill>
              </a:rPr>
              <a:t>)</a:t>
            </a:r>
            <a:endParaRPr lang="fr-CA" sz="3600" dirty="0" smtClean="0">
              <a:solidFill>
                <a:schemeClr val="bg1"/>
              </a:solidFill>
            </a:endParaRPr>
          </a:p>
        </p:txBody>
      </p:sp>
      <p:sp>
        <p:nvSpPr>
          <p:cNvPr id="6" name="Espace réservé du contenu 2"/>
          <p:cNvSpPr>
            <a:spLocks noGrp="1"/>
          </p:cNvSpPr>
          <p:nvPr>
            <p:ph idx="1"/>
          </p:nvPr>
        </p:nvSpPr>
        <p:spPr>
          <a:xfrm>
            <a:off x="457200" y="1428736"/>
            <a:ext cx="8229600" cy="5072098"/>
          </a:xfrm>
        </p:spPr>
        <p:txBody>
          <a:bodyPr rtlCol="0">
            <a:noAutofit/>
          </a:bodyPr>
          <a:lstStyle/>
          <a:p>
            <a:pPr algn="just">
              <a:buNone/>
            </a:pPr>
            <a:r>
              <a:rPr lang="id-ID" dirty="0" smtClean="0"/>
              <a:t>	Berbeda dengan kerumunan, publik merupakan kelompok yang bukan kesatuan, karena individu-individu tidak pernah saling bertemu. Interaksinya bersifat tak langsung, melalui alat-alat media.</a:t>
            </a:r>
            <a:endParaRPr lang="id-ID"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1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113</Template>
  <TotalTime>130</TotalTime>
  <Words>120</Words>
  <Application>Microsoft Office PowerPoint</Application>
  <PresentationFormat>On-screen Show (4:3)</PresentationFormat>
  <Paragraphs>47</Paragraphs>
  <Slides>13</Slides>
  <Notes>0</Notes>
  <HiddenSlides>0</HiddenSlides>
  <MMClips>1</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113</vt:lpstr>
      <vt:lpstr>KLASIFIKASI KELOMPOK SOSIAL BERDASARKAN KEJELASAN STRUKTUR, NORMA, DAN PERAN</vt:lpstr>
      <vt:lpstr>Slide 2</vt:lpstr>
      <vt:lpstr>Slide 3</vt:lpstr>
      <vt:lpstr>Berdasarkan Besar/Kecilnya Jumlah Anggota Kelompok</vt:lpstr>
      <vt:lpstr>Berdasarkan Derajat Organisasinya</vt:lpstr>
      <vt:lpstr>Slide 6</vt:lpstr>
      <vt:lpstr>Kerumunan (crowd)</vt:lpstr>
      <vt:lpstr>Kerumunan (crowd)</vt:lpstr>
      <vt:lpstr>Publik (public)</vt:lpstr>
      <vt:lpstr>Massa</vt:lpstr>
      <vt:lpstr>Slide 11</vt:lpstr>
      <vt:lpstr>Pertanyaan Uji Pengetahuan</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NAME</dc:title>
  <dc:creator>windows7</dc:creator>
  <cp:lastModifiedBy>D3P0K</cp:lastModifiedBy>
  <cp:revision>32</cp:revision>
  <dcterms:created xsi:type="dcterms:W3CDTF">2013-11-10T09:33:00Z</dcterms:created>
  <dcterms:modified xsi:type="dcterms:W3CDTF">2014-05-23T01:29:09Z</dcterms:modified>
</cp:coreProperties>
</file>