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79" r:id="rId6"/>
    <p:sldId id="278" r:id="rId7"/>
    <p:sldId id="277" r:id="rId8"/>
    <p:sldId id="276" r:id="rId9"/>
    <p:sldId id="275" r:id="rId10"/>
    <p:sldId id="280" r:id="rId11"/>
    <p:sldId id="281"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B1C"/>
    <a:srgbClr val="FF9E1D"/>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23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650640"/>
            <a:ext cx="7772400" cy="859205"/>
          </a:xfrm>
          <a:effectLst>
            <a:outerShdw blurRad="50800" dist="38100" dir="2700000" algn="tl" rotWithShape="0">
              <a:prstClr val="black">
                <a:alpha val="40000"/>
              </a:prstClr>
            </a:outerShdw>
          </a:effectLst>
        </p:spPr>
        <p:txBody>
          <a:bodyPr>
            <a:normAutofit/>
          </a:bodyPr>
          <a:lstStyle>
            <a:lvl1pPr algn="ctr">
              <a:defRPr sz="3600">
                <a:solidFill>
                  <a:srgbClr val="FF9E1D"/>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8005" y="5566870"/>
            <a:ext cx="6400800" cy="835455"/>
          </a:xfrm>
        </p:spPr>
        <p:txBody>
          <a:bodyPr>
            <a:normAutofit/>
          </a:bodyPr>
          <a:lstStyle>
            <a:lvl1pPr marL="0" indent="0" algn="ctr">
              <a:buNone/>
              <a:defRPr sz="28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1130"/>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512770"/>
            <a:ext cx="8229600" cy="3918803"/>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1544" y="374900"/>
            <a:ext cx="7016195"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31545" y="1544098"/>
            <a:ext cx="7016195" cy="4275740"/>
          </a:xfrm>
        </p:spPr>
        <p:txBody>
          <a:bodyPr/>
          <a:lstStyle>
            <a:lvl1pPr>
              <a:defRPr sz="2800">
                <a:solidFill>
                  <a:schemeClr val="tx1">
                    <a:lumMod val="95000"/>
                    <a:lumOff val="5000"/>
                  </a:schemeClr>
                </a:solidFill>
              </a:defRPr>
            </a:lvl1pPr>
            <a:lvl2pPr>
              <a:defRPr>
                <a:solidFill>
                  <a:schemeClr val="tx1">
                    <a:lumMod val="95000"/>
                    <a:lumOff val="5000"/>
                  </a:schemeClr>
                </a:solidFill>
              </a:defRPr>
            </a:lvl2pPr>
            <a:lvl3pPr>
              <a:defRPr>
                <a:solidFill>
                  <a:schemeClr val="tx1">
                    <a:lumMod val="95000"/>
                    <a:lumOff val="5000"/>
                  </a:schemeClr>
                </a:solidFill>
              </a:defRPr>
            </a:lvl3pPr>
            <a:lvl4pPr>
              <a:defRPr>
                <a:solidFill>
                  <a:schemeClr val="tx1">
                    <a:lumMod val="95000"/>
                    <a:lumOff val="5000"/>
                  </a:schemeClr>
                </a:solidFill>
              </a:defRPr>
            </a:lvl4pPr>
            <a:lvl5pPr>
              <a:defRPr>
                <a:solidFill>
                  <a:schemeClr val="tx1">
                    <a:lumMod val="95000"/>
                    <a:lumOff val="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7/6/2015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17065"/>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7/6/2015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7/6/2015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429132"/>
            <a:ext cx="7772400" cy="1571636"/>
          </a:xfrm>
        </p:spPr>
        <p:txBody>
          <a:bodyPr>
            <a:normAutofit/>
          </a:bodyPr>
          <a:lstStyle/>
          <a:p>
            <a:r>
              <a:rPr lang="en-US" dirty="0" smtClean="0"/>
              <a:t>PENGERTIAN DAN ASPEK PERUBAHAN SOSIAL</a:t>
            </a:r>
            <a:endParaRPr lang="en-US" dirty="0"/>
          </a:p>
        </p:txBody>
      </p:sp>
      <p:pic>
        <p:nvPicPr>
          <p:cNvPr id="4" name="Picture 1"/>
          <p:cNvPicPr>
            <a:picLocks noChangeAspect="1" noChangeArrowheads="1"/>
          </p:cNvPicPr>
          <p:nvPr/>
        </p:nvPicPr>
        <p:blipFill>
          <a:blip r:embed="rId3"/>
          <a:srcRect/>
          <a:stretch>
            <a:fillRect/>
          </a:stretch>
        </p:blipFill>
        <p:spPr bwMode="auto">
          <a:xfrm>
            <a:off x="1214414" y="1142984"/>
            <a:ext cx="1854270" cy="1895475"/>
          </a:xfrm>
          <a:prstGeom prst="rect">
            <a:avLst/>
          </a:prstGeom>
          <a:noFill/>
          <a:ln w="9525">
            <a:noFill/>
            <a:miter lim="800000"/>
            <a:headEnd/>
            <a:tailEnd/>
          </a:ln>
        </p:spPr>
      </p:pic>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normAutofit fontScale="90000"/>
          </a:bodyPr>
          <a:lstStyle/>
          <a:p>
            <a:pPr algn="l"/>
            <a:r>
              <a:rPr lang="en-US" b="1" dirty="0" err="1" smtClean="0">
                <a:solidFill>
                  <a:srgbClr val="FF0000"/>
                </a:solidFill>
              </a:rPr>
              <a:t>Aspek</a:t>
            </a:r>
            <a:r>
              <a:rPr lang="en-US" b="1" dirty="0" smtClean="0">
                <a:solidFill>
                  <a:srgbClr val="FF0000"/>
                </a:solidFill>
              </a:rPr>
              <a:t> : POLA KEHIDUPAN MANUSIA</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a:bodyPr>
          <a:lstStyle/>
          <a:p>
            <a:pPr algn="just">
              <a:buNone/>
            </a:pPr>
            <a:r>
              <a:rPr lang="en-US" dirty="0" smtClean="0"/>
              <a:t>	</a:t>
            </a:r>
            <a:r>
              <a:rPr lang="id-ID" dirty="0" smtClean="0"/>
              <a:t>Pola kehidupan yang dahulu menekankan pentingnya keteraturan dan pengendalian perilaku anggota masyarakat secara ketat, sekarang mulai berubah mementingkan kebebasan. Dulu, pengendalian sosial </a:t>
            </a:r>
            <a:r>
              <a:rPr lang="id-ID" i="1" dirty="0" smtClean="0"/>
              <a:t>(social control</a:t>
            </a:r>
            <a:r>
              <a:rPr lang="id-ID" dirty="0" smtClean="0"/>
              <a:t>) masyarakat kuat. Namun sekarang, pengendalian sosial masyarakat melemah. Anggota masyarakat semakin individualis dan bersikap acuh tak acuh terhadap hal-hal yang terjadi di lingkungan sosialnya. </a:t>
            </a:r>
            <a:r>
              <a:rPr lang="nb-NO" dirty="0" smtClean="0"/>
              <a:t> </a:t>
            </a:r>
            <a:endParaRPr lang="id-ID"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normAutofit/>
          </a:bodyPr>
          <a:lstStyle/>
          <a:p>
            <a:pPr algn="l"/>
            <a:r>
              <a:rPr lang="en-US" b="1" dirty="0" smtClean="0">
                <a:solidFill>
                  <a:srgbClr val="FF0000"/>
                </a:solidFill>
              </a:rPr>
              <a:t>QUIZ </a:t>
            </a:r>
            <a:endParaRPr lang="en-US" b="1" dirty="0">
              <a:solidFill>
                <a:srgbClr val="FF0000"/>
              </a:solidFill>
            </a:endParaRPr>
          </a:p>
        </p:txBody>
      </p:sp>
      <p:sp>
        <p:nvSpPr>
          <p:cNvPr id="5" name="Content Placeholder 4"/>
          <p:cNvSpPr>
            <a:spLocks noGrp="1"/>
          </p:cNvSpPr>
          <p:nvPr>
            <p:ph idx="1"/>
          </p:nvPr>
        </p:nvSpPr>
        <p:spPr>
          <a:xfrm>
            <a:off x="1831545" y="1142984"/>
            <a:ext cx="7016195" cy="4214842"/>
          </a:xfrm>
        </p:spPr>
        <p:txBody>
          <a:bodyPr>
            <a:normAutofit/>
          </a:bodyPr>
          <a:lstStyle/>
          <a:p>
            <a:pPr marL="514350" indent="-514350" algn="just">
              <a:buFont typeface="+mj-lt"/>
              <a:buAutoNum type="arabicPeriod"/>
            </a:pPr>
            <a:r>
              <a:rPr lang="en-US" dirty="0" err="1" smtClean="0"/>
              <a:t>Tuliskan</a:t>
            </a:r>
            <a:r>
              <a:rPr lang="en-US" dirty="0" smtClean="0"/>
              <a:t> </a:t>
            </a:r>
            <a:r>
              <a:rPr lang="en-US" dirty="0" err="1" smtClean="0"/>
              <a:t>pengertian</a:t>
            </a:r>
            <a:r>
              <a:rPr lang="en-US" dirty="0" smtClean="0"/>
              <a:t> </a:t>
            </a:r>
            <a:r>
              <a:rPr lang="en-US" dirty="0" err="1" smtClean="0"/>
              <a:t>perubahan</a:t>
            </a:r>
            <a:r>
              <a:rPr lang="en-US" dirty="0" smtClean="0"/>
              <a:t> </a:t>
            </a:r>
            <a:r>
              <a:rPr lang="en-US" dirty="0" err="1" smtClean="0"/>
              <a:t>sosial</a:t>
            </a:r>
            <a:r>
              <a:rPr lang="en-US" dirty="0" smtClean="0"/>
              <a:t> </a:t>
            </a:r>
            <a:r>
              <a:rPr lang="en-US" dirty="0" err="1" smtClean="0"/>
              <a:t>menurut</a:t>
            </a:r>
            <a:r>
              <a:rPr lang="en-US" dirty="0" smtClean="0"/>
              <a:t> George </a:t>
            </a:r>
            <a:r>
              <a:rPr lang="en-US" dirty="0" err="1" smtClean="0"/>
              <a:t>Ritzer</a:t>
            </a:r>
            <a:r>
              <a:rPr lang="en-US" dirty="0" smtClean="0"/>
              <a:t>!</a:t>
            </a:r>
          </a:p>
          <a:p>
            <a:pPr marL="514350" indent="-514350" algn="just">
              <a:buFont typeface="+mj-lt"/>
              <a:buAutoNum type="arabicPeriod"/>
            </a:pPr>
            <a:r>
              <a:rPr lang="en-US" dirty="0" err="1" smtClean="0"/>
              <a:t>Berikan</a:t>
            </a:r>
            <a:r>
              <a:rPr lang="en-US" dirty="0" smtClean="0"/>
              <a:t> 1 (</a:t>
            </a:r>
            <a:r>
              <a:rPr lang="en-US" dirty="0" err="1" smtClean="0"/>
              <a:t>satu</a:t>
            </a:r>
            <a:r>
              <a:rPr lang="en-US" dirty="0" smtClean="0"/>
              <a:t>) </a:t>
            </a:r>
            <a:r>
              <a:rPr lang="en-US" dirty="0" err="1" smtClean="0"/>
              <a:t>contoh</a:t>
            </a:r>
            <a:r>
              <a:rPr lang="en-US" dirty="0" smtClean="0"/>
              <a:t> </a:t>
            </a:r>
            <a:r>
              <a:rPr lang="en-US" dirty="0" err="1" smtClean="0"/>
              <a:t>perubahan</a:t>
            </a:r>
            <a:r>
              <a:rPr lang="en-US" dirty="0" smtClean="0"/>
              <a:t> </a:t>
            </a:r>
            <a:r>
              <a:rPr lang="en-US" dirty="0" err="1" smtClean="0"/>
              <a:t>nilai</a:t>
            </a:r>
            <a:r>
              <a:rPr lang="en-US" dirty="0" smtClean="0"/>
              <a:t> </a:t>
            </a:r>
            <a:r>
              <a:rPr lang="en-US" dirty="0" err="1" smtClean="0"/>
              <a:t>sosial</a:t>
            </a:r>
            <a:r>
              <a:rPr lang="en-US" dirty="0" smtClean="0"/>
              <a:t> </a:t>
            </a:r>
            <a:r>
              <a:rPr lang="en-US" dirty="0" err="1" smtClean="0"/>
              <a:t>dalam</a:t>
            </a:r>
            <a:r>
              <a:rPr lang="en-US" dirty="0" smtClean="0"/>
              <a:t> </a:t>
            </a:r>
            <a:r>
              <a:rPr lang="en-US" dirty="0" err="1" smtClean="0"/>
              <a:t>masyarakat</a:t>
            </a:r>
            <a:r>
              <a:rPr lang="en-US" dirty="0" smtClean="0"/>
              <a:t>!</a:t>
            </a:r>
          </a:p>
          <a:p>
            <a:pPr marL="514350" indent="-514350" algn="just">
              <a:buFont typeface="+mj-lt"/>
              <a:buAutoNum type="arabicPeriod"/>
            </a:pPr>
            <a:r>
              <a:rPr lang="en-US" dirty="0" err="1" smtClean="0"/>
              <a:t>Berikan</a:t>
            </a:r>
            <a:r>
              <a:rPr lang="en-US" dirty="0" smtClean="0"/>
              <a:t> 1 (</a:t>
            </a:r>
            <a:r>
              <a:rPr lang="en-US" dirty="0" err="1" smtClean="0"/>
              <a:t>satu</a:t>
            </a:r>
            <a:r>
              <a:rPr lang="en-US" dirty="0" smtClean="0"/>
              <a:t>) </a:t>
            </a:r>
            <a:r>
              <a:rPr lang="en-US" dirty="0" err="1" smtClean="0"/>
              <a:t>contoh</a:t>
            </a:r>
            <a:r>
              <a:rPr lang="en-US" dirty="0" smtClean="0"/>
              <a:t> </a:t>
            </a:r>
            <a:r>
              <a:rPr lang="en-US" dirty="0" err="1" smtClean="0"/>
              <a:t>perubahan</a:t>
            </a:r>
            <a:r>
              <a:rPr lang="en-US" dirty="0" smtClean="0"/>
              <a:t> </a:t>
            </a:r>
            <a:r>
              <a:rPr lang="en-US" dirty="0" err="1" smtClean="0"/>
              <a:t>pelaksanaan</a:t>
            </a:r>
            <a:r>
              <a:rPr lang="en-US" dirty="0" smtClean="0"/>
              <a:t> </a:t>
            </a:r>
            <a:r>
              <a:rPr lang="en-US" dirty="0" err="1" smtClean="0"/>
              <a:t>fungsi</a:t>
            </a:r>
            <a:r>
              <a:rPr lang="en-US" dirty="0" smtClean="0"/>
              <a:t> </a:t>
            </a:r>
            <a:r>
              <a:rPr lang="en-US" dirty="0" err="1" smtClean="0"/>
              <a:t>lembaga</a:t>
            </a:r>
            <a:r>
              <a:rPr lang="en-US" dirty="0" smtClean="0"/>
              <a:t> </a:t>
            </a:r>
            <a:r>
              <a:rPr lang="en-US" dirty="0" err="1" smtClean="0"/>
              <a:t>sosial</a:t>
            </a:r>
            <a:r>
              <a:rPr lang="en-US" dirty="0" smtClean="0"/>
              <a:t> </a:t>
            </a:r>
            <a:r>
              <a:rPr lang="en-US" dirty="0" err="1" smtClean="0"/>
              <a:t>dalam</a:t>
            </a:r>
            <a:r>
              <a:rPr lang="en-US" dirty="0" smtClean="0"/>
              <a:t> </a:t>
            </a:r>
            <a:r>
              <a:rPr lang="en-US" dirty="0" err="1" smtClean="0"/>
              <a:t>masyarakat</a:t>
            </a:r>
            <a:r>
              <a:rPr lang="en-US" dirty="0" smtClean="0"/>
              <a:t>!</a:t>
            </a:r>
          </a:p>
          <a:p>
            <a:pPr algn="just">
              <a:buNone/>
            </a:pPr>
            <a:endParaRPr lang="id-ID"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00166" y="2786058"/>
            <a:ext cx="7016195" cy="1143000"/>
          </a:xfrm>
        </p:spPr>
        <p:txBody>
          <a:bodyPr>
            <a:normAutofit/>
          </a:bodyPr>
          <a:lstStyle/>
          <a:p>
            <a:pPr algn="ctr"/>
            <a:r>
              <a:rPr lang="id-ID" sz="5400" dirty="0" smtClean="0"/>
              <a:t>SALAM SOSIOLOGI !</a:t>
            </a:r>
            <a:endParaRPr lang="en-US" sz="5400"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85926"/>
            <a:ext cx="8229600" cy="4786346"/>
          </a:xfrm>
        </p:spPr>
        <p:txBody>
          <a:bodyPr>
            <a:normAutofit/>
          </a:bodyPr>
          <a:lstStyle/>
          <a:p>
            <a:pPr algn="just">
              <a:buNone/>
            </a:pPr>
            <a:r>
              <a:rPr lang="id-ID" dirty="0" smtClean="0"/>
              <a:t>	</a:t>
            </a:r>
            <a:r>
              <a:rPr lang="en-US" dirty="0" err="1" smtClean="0"/>
              <a:t>Masyarakat</a:t>
            </a:r>
            <a:r>
              <a:rPr lang="en-US" dirty="0" smtClean="0"/>
              <a:t> </a:t>
            </a:r>
            <a:r>
              <a:rPr lang="en-US" dirty="0" err="1" smtClean="0"/>
              <a:t>tak</a:t>
            </a:r>
            <a:r>
              <a:rPr lang="en-US" dirty="0" smtClean="0"/>
              <a:t> </a:t>
            </a:r>
            <a:r>
              <a:rPr lang="en-US" dirty="0" err="1" smtClean="0"/>
              <a:t>hentinya</a:t>
            </a:r>
            <a:r>
              <a:rPr lang="en-US" dirty="0" smtClean="0"/>
              <a:t> </a:t>
            </a:r>
            <a:r>
              <a:rPr lang="en-US" dirty="0" err="1" smtClean="0"/>
              <a:t>mengalami</a:t>
            </a:r>
            <a:r>
              <a:rPr lang="en-US" dirty="0" smtClean="0"/>
              <a:t> </a:t>
            </a:r>
            <a:r>
              <a:rPr lang="en-US" dirty="0" err="1" smtClean="0"/>
              <a:t>perubahan</a:t>
            </a:r>
            <a:r>
              <a:rPr lang="en-US" dirty="0" smtClean="0"/>
              <a:t> </a:t>
            </a:r>
            <a:r>
              <a:rPr lang="en-US" dirty="0" err="1" smtClean="0"/>
              <a:t>karena</a:t>
            </a:r>
            <a:r>
              <a:rPr lang="en-US" dirty="0" smtClean="0"/>
              <a:t> </a:t>
            </a:r>
            <a:r>
              <a:rPr lang="en-US" dirty="0" err="1" smtClean="0"/>
              <a:t>manusia-manusia</a:t>
            </a:r>
            <a:r>
              <a:rPr lang="en-US" dirty="0" smtClean="0"/>
              <a:t> yang </a:t>
            </a:r>
            <a:r>
              <a:rPr lang="en-US" dirty="0" err="1" smtClean="0"/>
              <a:t>menjadi</a:t>
            </a:r>
            <a:r>
              <a:rPr lang="en-US" dirty="0" smtClean="0"/>
              <a:t> </a:t>
            </a:r>
            <a:r>
              <a:rPr lang="en-US" dirty="0" err="1" smtClean="0"/>
              <a:t>anggotanya</a:t>
            </a:r>
            <a:r>
              <a:rPr lang="en-US" dirty="0" smtClean="0"/>
              <a:t>, </a:t>
            </a:r>
            <a:r>
              <a:rPr lang="en-US" dirty="0" err="1" smtClean="0"/>
              <a:t>sebagai</a:t>
            </a:r>
            <a:r>
              <a:rPr lang="en-US" dirty="0" smtClean="0"/>
              <a:t> </a:t>
            </a:r>
            <a:r>
              <a:rPr lang="en-US" dirty="0" err="1" smtClean="0"/>
              <a:t>makhluk</a:t>
            </a:r>
            <a:r>
              <a:rPr lang="en-US" dirty="0" smtClean="0"/>
              <a:t> </a:t>
            </a:r>
            <a:r>
              <a:rPr lang="en-US" dirty="0" err="1" smtClean="0"/>
              <a:t>ciptaan</a:t>
            </a:r>
            <a:r>
              <a:rPr lang="en-US" dirty="0" smtClean="0"/>
              <a:t> </a:t>
            </a:r>
            <a:r>
              <a:rPr lang="en-US" dirty="0" err="1" smtClean="0"/>
              <a:t>Tuhan</a:t>
            </a:r>
            <a:r>
              <a:rPr lang="en-US" dirty="0" smtClean="0"/>
              <a:t> Yang </a:t>
            </a:r>
            <a:r>
              <a:rPr lang="en-US" dirty="0" err="1" smtClean="0"/>
              <a:t>Maha</a:t>
            </a:r>
            <a:r>
              <a:rPr lang="en-US" dirty="0" smtClean="0"/>
              <a:t> </a:t>
            </a:r>
            <a:r>
              <a:rPr lang="en-US" dirty="0" err="1" smtClean="0"/>
              <a:t>Esa</a:t>
            </a:r>
            <a:r>
              <a:rPr lang="en-US" dirty="0" smtClean="0"/>
              <a:t>, </a:t>
            </a:r>
            <a:r>
              <a:rPr lang="en-US" dirty="0" err="1" smtClean="0"/>
              <a:t>dikaruniai</a:t>
            </a:r>
            <a:r>
              <a:rPr lang="en-US" dirty="0" smtClean="0"/>
              <a:t> </a:t>
            </a:r>
            <a:r>
              <a:rPr lang="en-US" dirty="0" err="1" smtClean="0"/>
              <a:t>hasrat</a:t>
            </a:r>
            <a:r>
              <a:rPr lang="en-US" dirty="0" smtClean="0"/>
              <a:t> </a:t>
            </a:r>
            <a:r>
              <a:rPr lang="en-US" dirty="0" err="1" smtClean="0"/>
              <a:t>untuk</a:t>
            </a:r>
            <a:r>
              <a:rPr lang="en-US" dirty="0" smtClean="0"/>
              <a:t> </a:t>
            </a:r>
            <a:r>
              <a:rPr lang="en-US" dirty="0" err="1" smtClean="0"/>
              <a:t>selalu</a:t>
            </a:r>
            <a:r>
              <a:rPr lang="en-US" dirty="0" smtClean="0"/>
              <a:t> </a:t>
            </a:r>
            <a:r>
              <a:rPr lang="en-US" dirty="0" err="1" smtClean="0"/>
              <a:t>berupaya</a:t>
            </a:r>
            <a:r>
              <a:rPr lang="en-US" dirty="0" smtClean="0"/>
              <a:t> </a:t>
            </a:r>
            <a:r>
              <a:rPr lang="en-US" dirty="0" err="1" smtClean="0"/>
              <a:t>menjadi</a:t>
            </a:r>
            <a:r>
              <a:rPr lang="en-US" dirty="0" smtClean="0"/>
              <a:t> </a:t>
            </a:r>
            <a:r>
              <a:rPr lang="en-US" dirty="0" err="1" smtClean="0"/>
              <a:t>lebih</a:t>
            </a:r>
            <a:r>
              <a:rPr lang="en-US" dirty="0" smtClean="0"/>
              <a:t> </a:t>
            </a:r>
            <a:r>
              <a:rPr lang="en-US" dirty="0" err="1" smtClean="0"/>
              <a:t>baik</a:t>
            </a:r>
            <a:r>
              <a:rPr lang="en-US" dirty="0" smtClean="0"/>
              <a:t> </a:t>
            </a:r>
            <a:r>
              <a:rPr lang="en-US" dirty="0" err="1" smtClean="0"/>
              <a:t>dan</a:t>
            </a:r>
            <a:r>
              <a:rPr lang="en-US" dirty="0" smtClean="0"/>
              <a:t> </a:t>
            </a:r>
            <a:r>
              <a:rPr lang="en-US" dirty="0" err="1" smtClean="0"/>
              <a:t>mencapai</a:t>
            </a:r>
            <a:r>
              <a:rPr lang="en-US" dirty="0" smtClean="0"/>
              <a:t> </a:t>
            </a:r>
            <a:r>
              <a:rPr lang="en-US" dirty="0" err="1" smtClean="0"/>
              <a:t>taraf</a:t>
            </a:r>
            <a:r>
              <a:rPr lang="en-US" dirty="0" smtClean="0"/>
              <a:t> </a:t>
            </a:r>
            <a:r>
              <a:rPr lang="en-US" dirty="0" err="1" smtClean="0"/>
              <a:t>kesejahteraan</a:t>
            </a:r>
            <a:r>
              <a:rPr lang="en-US" dirty="0" smtClean="0"/>
              <a:t> yang </a:t>
            </a:r>
            <a:r>
              <a:rPr lang="en-US" dirty="0" err="1" smtClean="0"/>
              <a:t>semakin</a:t>
            </a:r>
            <a:r>
              <a:rPr lang="en-US" dirty="0" smtClean="0"/>
              <a:t> </a:t>
            </a:r>
            <a:r>
              <a:rPr lang="en-US" dirty="0" err="1" smtClean="0"/>
              <a:t>meningkat</a:t>
            </a:r>
            <a:r>
              <a:rPr lang="en-US" dirty="0" smtClean="0"/>
              <a:t>.</a:t>
            </a:r>
            <a:endParaRPr lang="en-US" dirty="0" smtClean="0"/>
          </a:p>
          <a:p>
            <a:endParaRPr lang="en-US" dirty="0" smtClean="0"/>
          </a:p>
          <a:p>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Pengertian</a:t>
            </a:r>
            <a:r>
              <a:rPr lang="en-US" b="1" dirty="0" smtClean="0">
                <a:solidFill>
                  <a:srgbClr val="FF0000"/>
                </a:solidFill>
              </a:rPr>
              <a:t> </a:t>
            </a:r>
            <a:r>
              <a:rPr lang="en-US" b="1" dirty="0" err="1" smtClean="0">
                <a:solidFill>
                  <a:srgbClr val="FF0000"/>
                </a:solidFill>
              </a:rPr>
              <a:t>Perubahan</a:t>
            </a:r>
            <a:r>
              <a:rPr lang="en-US" b="1" dirty="0" smtClean="0">
                <a:solidFill>
                  <a:srgbClr val="FF0000"/>
                </a:solidFill>
              </a:rPr>
              <a:t> </a:t>
            </a:r>
            <a:r>
              <a:rPr lang="en-US" b="1" dirty="0" err="1" smtClean="0">
                <a:solidFill>
                  <a:srgbClr val="FF0000"/>
                </a:solidFill>
              </a:rPr>
              <a:t>Sosial</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fontScale="92500" lnSpcReduction="20000"/>
          </a:bodyPr>
          <a:lstStyle/>
          <a:p>
            <a:pPr lvl="0"/>
            <a:r>
              <a:rPr lang="id-ID" i="1" dirty="0" smtClean="0"/>
              <a:t>George Ritzer</a:t>
            </a:r>
            <a:endParaRPr lang="en-US" dirty="0" smtClean="0"/>
          </a:p>
          <a:p>
            <a:pPr algn="just">
              <a:buNone/>
            </a:pPr>
            <a:r>
              <a:rPr lang="en-US" dirty="0" smtClean="0"/>
              <a:t>	</a:t>
            </a:r>
            <a:r>
              <a:rPr lang="id-ID" dirty="0" smtClean="0"/>
              <a:t>Perubahan </a:t>
            </a:r>
            <a:r>
              <a:rPr lang="id-ID" dirty="0" smtClean="0"/>
              <a:t>sosial mengacu pada variasi hubungan antar individu, kelompok, organisasi, kultur, dan masyarakat pada waktu tertentu.</a:t>
            </a:r>
            <a:endParaRPr lang="en-US" dirty="0" smtClean="0"/>
          </a:p>
          <a:p>
            <a:pPr lvl="0"/>
            <a:r>
              <a:rPr lang="id-ID" i="1" dirty="0" smtClean="0"/>
              <a:t>J.L Gillin </a:t>
            </a:r>
            <a:r>
              <a:rPr lang="id-ID" dirty="0" smtClean="0"/>
              <a:t>dan</a:t>
            </a:r>
            <a:r>
              <a:rPr lang="id-ID" i="1" dirty="0" smtClean="0"/>
              <a:t> J.P Gillin</a:t>
            </a:r>
            <a:endParaRPr lang="en-US" dirty="0" smtClean="0"/>
          </a:p>
          <a:p>
            <a:pPr algn="just">
              <a:buNone/>
            </a:pPr>
            <a:r>
              <a:rPr lang="en-US" dirty="0" smtClean="0"/>
              <a:t>	</a:t>
            </a:r>
            <a:r>
              <a:rPr lang="id-ID" dirty="0" smtClean="0"/>
              <a:t>Perubahan </a:t>
            </a:r>
            <a:r>
              <a:rPr lang="id-ID" dirty="0" smtClean="0"/>
              <a:t>sosial merupakan variasi dari cara-cara hidup yang telah diterima, baik karena perubahan-perubahan kondisi geografis, kebudayaan material, komposisi penduduk, ideologi, maupun karena adanya difusi ataupun penemuan-penemuan baru dalam masyarakat.</a:t>
            </a:r>
            <a:endParaRPr lang="en-US" dirty="0" smtClean="0"/>
          </a:p>
          <a:p>
            <a:pPr lvl="0"/>
            <a:r>
              <a:rPr lang="id-ID" i="1" dirty="0" smtClean="0"/>
              <a:t>Persell</a:t>
            </a:r>
            <a:endParaRPr lang="en-US" dirty="0" smtClean="0"/>
          </a:p>
          <a:p>
            <a:pPr algn="just">
              <a:buNone/>
            </a:pPr>
            <a:r>
              <a:rPr lang="en-US" dirty="0" smtClean="0"/>
              <a:t>	</a:t>
            </a:r>
            <a:r>
              <a:rPr lang="id-ID" dirty="0" smtClean="0"/>
              <a:t>Perubahan </a:t>
            </a:r>
            <a:r>
              <a:rPr lang="id-ID" dirty="0" smtClean="0"/>
              <a:t>sosial ialah modifikasi atau transformasi dalam pengorganisasian masyarakat.</a:t>
            </a:r>
            <a:endParaRPr lang="en-US"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Aspek</a:t>
            </a:r>
            <a:r>
              <a:rPr lang="en-US" b="1" dirty="0" smtClean="0">
                <a:solidFill>
                  <a:srgbClr val="FF0000"/>
                </a:solidFill>
              </a:rPr>
              <a:t> : NILAI SOSIAL</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a:bodyPr>
          <a:lstStyle/>
          <a:p>
            <a:pPr algn="just">
              <a:buNone/>
            </a:pPr>
            <a:r>
              <a:rPr lang="en-US" dirty="0" smtClean="0"/>
              <a:t>	</a:t>
            </a:r>
            <a:r>
              <a:rPr lang="id-ID" dirty="0" smtClean="0"/>
              <a:t>Apa </a:t>
            </a:r>
            <a:r>
              <a:rPr lang="id-ID" dirty="0" smtClean="0"/>
              <a:t>yang dianggap baik, ideal, penting, dan dicita-citakan, ternyata mengalami perubahan dari waktu ke waktu. Nilai sosial inilah yang menjadi sumber dinamika masyarakat. Sebagaimana pula kehidupan masyarakat tidak pernah berhenti dan selalu berkembang, nilai pun senantiasa mengalami pergeseran serta penyesuaian.</a:t>
            </a:r>
            <a:endParaRPr lang="id-ID"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Aspek</a:t>
            </a:r>
            <a:r>
              <a:rPr lang="en-US" b="1" dirty="0" smtClean="0">
                <a:solidFill>
                  <a:srgbClr val="FF0000"/>
                </a:solidFill>
              </a:rPr>
              <a:t> : NORMA SOSIAL</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a:bodyPr>
          <a:lstStyle/>
          <a:p>
            <a:pPr algn="just">
              <a:buNone/>
            </a:pPr>
            <a:r>
              <a:rPr lang="en-US" dirty="0" smtClean="0"/>
              <a:t>	</a:t>
            </a:r>
            <a:r>
              <a:rPr lang="id-ID" dirty="0" smtClean="0"/>
              <a:t>Perubahan nilai berpengaruh juga terhadap norma sosial yang berlaku, sebab bagaimana pun norma dibentuk di atas nilai sosial dan diciptakan untuk menjaga dan mempertahankan nilai sosial. Bila nilai berubah, maka norma akan mengalami perubahan pula. Apa yang sekarang dianggap wajar dan lazim dilakukan, mungkin saja dahulu pernah dianggap sebagai suatu penyimpangan.</a:t>
            </a:r>
            <a:endParaRPr lang="id-ID"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normAutofit fontScale="90000"/>
          </a:bodyPr>
          <a:lstStyle/>
          <a:p>
            <a:pPr algn="l"/>
            <a:r>
              <a:rPr lang="en-US" b="1" dirty="0" err="1" smtClean="0">
                <a:solidFill>
                  <a:srgbClr val="FF0000"/>
                </a:solidFill>
              </a:rPr>
              <a:t>Aspek</a:t>
            </a:r>
            <a:r>
              <a:rPr lang="en-US" b="1" dirty="0" smtClean="0">
                <a:solidFill>
                  <a:srgbClr val="FF0000"/>
                </a:solidFill>
              </a:rPr>
              <a:t> : UNSUR KEBUDAYAAN MATERIAL</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a:bodyPr>
          <a:lstStyle/>
          <a:p>
            <a:pPr algn="just">
              <a:buNone/>
            </a:pPr>
            <a:r>
              <a:rPr lang="en-US" dirty="0" smtClean="0"/>
              <a:t>	</a:t>
            </a:r>
            <a:r>
              <a:rPr lang="en-US" dirty="0" err="1" smtClean="0"/>
              <a:t>Kebudayaan</a:t>
            </a:r>
            <a:r>
              <a:rPr lang="en-US" dirty="0" smtClean="0"/>
              <a:t> material </a:t>
            </a:r>
            <a:r>
              <a:rPr lang="en-US" dirty="0" err="1" smtClean="0"/>
              <a:t>mengacu</a:t>
            </a:r>
            <a:r>
              <a:rPr lang="en-US" dirty="0" smtClean="0"/>
              <a:t> </a:t>
            </a:r>
            <a:r>
              <a:rPr lang="en-US" dirty="0" err="1" smtClean="0"/>
              <a:t>pada</a:t>
            </a:r>
            <a:r>
              <a:rPr lang="en-US" dirty="0" smtClean="0"/>
              <a:t> </a:t>
            </a:r>
            <a:r>
              <a:rPr lang="en-US" dirty="0" err="1" smtClean="0"/>
              <a:t>semua</a:t>
            </a:r>
            <a:r>
              <a:rPr lang="en-US" dirty="0" smtClean="0"/>
              <a:t> </a:t>
            </a:r>
            <a:r>
              <a:rPr lang="en-US" dirty="0" err="1" smtClean="0"/>
              <a:t>ciptaan</a:t>
            </a:r>
            <a:r>
              <a:rPr lang="en-US" dirty="0" smtClean="0"/>
              <a:t> </a:t>
            </a:r>
            <a:r>
              <a:rPr lang="en-US" dirty="0" err="1" smtClean="0"/>
              <a:t>masyarakat</a:t>
            </a:r>
            <a:r>
              <a:rPr lang="en-US" dirty="0" smtClean="0"/>
              <a:t> yang </a:t>
            </a:r>
            <a:r>
              <a:rPr lang="en-US" dirty="0" err="1" smtClean="0"/>
              <a:t>nyata</a:t>
            </a:r>
            <a:r>
              <a:rPr lang="en-US" dirty="0" smtClean="0"/>
              <a:t>, </a:t>
            </a:r>
            <a:r>
              <a:rPr lang="en-US" dirty="0" err="1" smtClean="0"/>
              <a:t>konkret</a:t>
            </a:r>
            <a:r>
              <a:rPr lang="en-US" dirty="0" smtClean="0"/>
              <a:t>. </a:t>
            </a:r>
            <a:r>
              <a:rPr lang="en-US" dirty="0" err="1" smtClean="0"/>
              <a:t>Perubahan</a:t>
            </a:r>
            <a:r>
              <a:rPr lang="en-US" dirty="0" smtClean="0"/>
              <a:t> </a:t>
            </a:r>
            <a:r>
              <a:rPr lang="en-US" dirty="0" err="1" smtClean="0"/>
              <a:t>pada</a:t>
            </a:r>
            <a:r>
              <a:rPr lang="en-US" dirty="0" smtClean="0"/>
              <a:t> </a:t>
            </a:r>
            <a:r>
              <a:rPr lang="en-US" dirty="0" err="1" smtClean="0"/>
              <a:t>unsur</a:t>
            </a:r>
            <a:r>
              <a:rPr lang="en-US" dirty="0" smtClean="0"/>
              <a:t> </a:t>
            </a:r>
            <a:r>
              <a:rPr lang="en-US" dirty="0" err="1" smtClean="0"/>
              <a:t>kebudayaan</a:t>
            </a:r>
            <a:r>
              <a:rPr lang="en-US" dirty="0" smtClean="0"/>
              <a:t> material yang paling </a:t>
            </a:r>
            <a:r>
              <a:rPr lang="en-US" dirty="0" err="1" smtClean="0"/>
              <a:t>mudah</a:t>
            </a:r>
            <a:r>
              <a:rPr lang="en-US" dirty="0" smtClean="0"/>
              <a:t> </a:t>
            </a:r>
            <a:r>
              <a:rPr lang="en-US" dirty="0" err="1" smtClean="0"/>
              <a:t>diamati</a:t>
            </a:r>
            <a:r>
              <a:rPr lang="en-US" dirty="0" smtClean="0"/>
              <a:t> </a:t>
            </a:r>
            <a:r>
              <a:rPr lang="en-US" dirty="0" err="1" smtClean="0"/>
              <a:t>adalah</a:t>
            </a:r>
            <a:r>
              <a:rPr lang="en-US" dirty="0" smtClean="0"/>
              <a:t> </a:t>
            </a:r>
            <a:r>
              <a:rPr lang="en-US" dirty="0" err="1" smtClean="0"/>
              <a:t>kemajuan</a:t>
            </a:r>
            <a:r>
              <a:rPr lang="en-US" dirty="0" smtClean="0"/>
              <a:t> </a:t>
            </a:r>
            <a:r>
              <a:rPr lang="en-US" dirty="0" err="1" smtClean="0"/>
              <a:t>ilmu</a:t>
            </a:r>
            <a:r>
              <a:rPr lang="en-US" dirty="0" smtClean="0"/>
              <a:t> </a:t>
            </a:r>
            <a:r>
              <a:rPr lang="en-US" dirty="0" err="1" smtClean="0"/>
              <a:t>pengetahuan</a:t>
            </a:r>
            <a:r>
              <a:rPr lang="en-US" dirty="0" smtClean="0"/>
              <a:t> </a:t>
            </a:r>
            <a:r>
              <a:rPr lang="en-US" dirty="0" err="1" smtClean="0"/>
              <a:t>dan</a:t>
            </a:r>
            <a:r>
              <a:rPr lang="en-US" dirty="0" smtClean="0"/>
              <a:t> </a:t>
            </a:r>
            <a:r>
              <a:rPr lang="en-US" dirty="0" err="1" smtClean="0"/>
              <a:t>teknologi</a:t>
            </a:r>
            <a:r>
              <a:rPr lang="en-US" dirty="0" smtClean="0"/>
              <a:t>. </a:t>
            </a:r>
            <a:endParaRPr lang="id-ID"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Aspek</a:t>
            </a:r>
            <a:r>
              <a:rPr lang="en-US" b="1" dirty="0" smtClean="0">
                <a:solidFill>
                  <a:srgbClr val="FF0000"/>
                </a:solidFill>
              </a:rPr>
              <a:t> : GAYA HIDUP</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fontScale="85000" lnSpcReduction="20000"/>
          </a:bodyPr>
          <a:lstStyle/>
          <a:p>
            <a:pPr algn="just">
              <a:buNone/>
            </a:pPr>
            <a:r>
              <a:rPr lang="en-US" dirty="0" smtClean="0"/>
              <a:t>	</a:t>
            </a:r>
            <a:r>
              <a:rPr lang="id-ID" dirty="0" smtClean="0"/>
              <a:t>Gaya </a:t>
            </a:r>
            <a:r>
              <a:rPr lang="id-ID" dirty="0" smtClean="0"/>
              <a:t>hidup dapat diidentikkan dengan suatu ekspresi dan simbol untuk menampakkan identitas diri atau identitas kelompok. Gaya hidup dipengaruhi oleh nilai-nilai tertentu dari agama, budaya, dan kehidupan sosial, demi menunjukkan identitas diri melalui ekspresi tertentu yang mencerminkan perasaan. </a:t>
            </a:r>
            <a:endParaRPr lang="en-US" dirty="0" smtClean="0"/>
          </a:p>
          <a:p>
            <a:pPr algn="just">
              <a:buNone/>
            </a:pPr>
            <a:r>
              <a:rPr lang="en-US" dirty="0" smtClean="0"/>
              <a:t>	</a:t>
            </a:r>
            <a:r>
              <a:rPr lang="id-ID" dirty="0" smtClean="0"/>
              <a:t>Gaya </a:t>
            </a:r>
            <a:r>
              <a:rPr lang="id-ID" dirty="0" smtClean="0"/>
              <a:t>hidup saat ini telah melampaui batas-batas budaya lokal, daerah, maupun nasional karena arus gelombang gaya hidup global dengan mudahnya berpindah-pindah tempat melalui perantara media massa. Gaya hidup yang berkembang lebih beragam, tidak hanya dimiliki oleh suatu masyarakat saja. Hal tersebut karena gaya hidup dapat ditularkan dari satu masyarakat ke masyarakat lainnya melalui media massa atau pun perangkat teknologi komunikasi.</a:t>
            </a:r>
            <a:endParaRPr lang="id-ID"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lstStyle/>
          <a:p>
            <a:pPr algn="l"/>
            <a:r>
              <a:rPr lang="en-US" b="1" dirty="0" err="1" smtClean="0">
                <a:solidFill>
                  <a:srgbClr val="FF0000"/>
                </a:solidFill>
              </a:rPr>
              <a:t>Aspek</a:t>
            </a:r>
            <a:r>
              <a:rPr lang="en-US" b="1" dirty="0" smtClean="0">
                <a:solidFill>
                  <a:srgbClr val="FF0000"/>
                </a:solidFill>
              </a:rPr>
              <a:t> : KEGIATAN EKONOMI</a:t>
            </a:r>
            <a:endParaRPr lang="en-US" b="1" dirty="0">
              <a:solidFill>
                <a:srgbClr val="FF0000"/>
              </a:solidFill>
            </a:endParaRPr>
          </a:p>
        </p:txBody>
      </p:sp>
      <p:sp>
        <p:nvSpPr>
          <p:cNvPr id="5" name="Content Placeholder 4"/>
          <p:cNvSpPr>
            <a:spLocks noGrp="1"/>
          </p:cNvSpPr>
          <p:nvPr>
            <p:ph idx="1"/>
          </p:nvPr>
        </p:nvSpPr>
        <p:spPr>
          <a:xfrm>
            <a:off x="1831545" y="1142984"/>
            <a:ext cx="7016195" cy="5286412"/>
          </a:xfrm>
        </p:spPr>
        <p:txBody>
          <a:bodyPr>
            <a:normAutofit/>
          </a:bodyPr>
          <a:lstStyle/>
          <a:p>
            <a:pPr algn="just">
              <a:buNone/>
            </a:pPr>
            <a:r>
              <a:rPr lang="en-US" dirty="0" smtClean="0"/>
              <a:t>	</a:t>
            </a:r>
            <a:r>
              <a:rPr lang="nb-NO" dirty="0" smtClean="0"/>
              <a:t>Perkembangan teknologi informatika yang semakin canggih juga melanda bidang ekonomi. Proses jual beli (transaksi) kini tak lagi harus berlangsung secara tatap muka antara penjual dan pembeli. </a:t>
            </a:r>
            <a:endParaRPr lang="id-ID"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normAutofit fontScale="90000"/>
          </a:bodyPr>
          <a:lstStyle/>
          <a:p>
            <a:pPr algn="l"/>
            <a:r>
              <a:rPr lang="en-US" b="1" dirty="0" err="1" smtClean="0">
                <a:solidFill>
                  <a:srgbClr val="FF0000"/>
                </a:solidFill>
              </a:rPr>
              <a:t>Aspek</a:t>
            </a:r>
            <a:r>
              <a:rPr lang="en-US" b="1" dirty="0" smtClean="0">
                <a:solidFill>
                  <a:srgbClr val="FF0000"/>
                </a:solidFill>
              </a:rPr>
              <a:t> : </a:t>
            </a:r>
            <a:br>
              <a:rPr lang="en-US" b="1" dirty="0" smtClean="0">
                <a:solidFill>
                  <a:srgbClr val="FF0000"/>
                </a:solidFill>
              </a:rPr>
            </a:br>
            <a:r>
              <a:rPr lang="en-US" b="1" dirty="0" smtClean="0">
                <a:solidFill>
                  <a:srgbClr val="FF0000"/>
                </a:solidFill>
              </a:rPr>
              <a:t>PELAKSANAAN FUNGSI LEMBAGA SOSIAL</a:t>
            </a:r>
            <a:endParaRPr lang="en-US" b="1" dirty="0">
              <a:solidFill>
                <a:srgbClr val="FF0000"/>
              </a:solidFill>
            </a:endParaRPr>
          </a:p>
        </p:txBody>
      </p:sp>
      <p:sp>
        <p:nvSpPr>
          <p:cNvPr id="5" name="Content Placeholder 4"/>
          <p:cNvSpPr>
            <a:spLocks noGrp="1"/>
          </p:cNvSpPr>
          <p:nvPr>
            <p:ph idx="1"/>
          </p:nvPr>
        </p:nvSpPr>
        <p:spPr>
          <a:xfrm>
            <a:off x="1831545" y="1571612"/>
            <a:ext cx="7016195" cy="5214974"/>
          </a:xfrm>
        </p:spPr>
        <p:txBody>
          <a:bodyPr>
            <a:normAutofit fontScale="92500" lnSpcReduction="10000"/>
          </a:bodyPr>
          <a:lstStyle/>
          <a:p>
            <a:pPr algn="just">
              <a:buNone/>
            </a:pPr>
            <a:r>
              <a:rPr lang="en-US" dirty="0" smtClean="0"/>
              <a:t>	</a:t>
            </a:r>
            <a:r>
              <a:rPr lang="id-ID" dirty="0" smtClean="0"/>
              <a:t>Perubahan sosial berpengaruh pula terhadap pelaksanaan fungsi dalam lembaga-lembaga sosial. Sebagian fungsi tradisional mulai dilepaskan dan dialihkan kepada </a:t>
            </a:r>
            <a:r>
              <a:rPr lang="en-US" dirty="0" err="1" smtClean="0"/>
              <a:t>pihak</a:t>
            </a:r>
            <a:r>
              <a:rPr lang="en-US" dirty="0" smtClean="0"/>
              <a:t> (</a:t>
            </a:r>
            <a:r>
              <a:rPr lang="en-US" dirty="0" err="1" smtClean="0"/>
              <a:t>struktur</a:t>
            </a:r>
            <a:r>
              <a:rPr lang="en-US" dirty="0" smtClean="0"/>
              <a:t>) lain </a:t>
            </a:r>
            <a:r>
              <a:rPr lang="en-US" dirty="0" err="1" smtClean="0"/>
              <a:t>di</a:t>
            </a:r>
            <a:r>
              <a:rPr lang="en-US" dirty="0" smtClean="0"/>
              <a:t> </a:t>
            </a:r>
            <a:r>
              <a:rPr lang="en-US" dirty="0" err="1" smtClean="0"/>
              <a:t>luar</a:t>
            </a:r>
            <a:r>
              <a:rPr lang="en-US" dirty="0" smtClean="0"/>
              <a:t> </a:t>
            </a:r>
            <a:r>
              <a:rPr lang="en-US" dirty="0" err="1" smtClean="0"/>
              <a:t>lembaga</a:t>
            </a:r>
            <a:r>
              <a:rPr lang="en-US" dirty="0" smtClean="0"/>
              <a:t> </a:t>
            </a:r>
            <a:r>
              <a:rPr lang="en-US" dirty="0" err="1" smtClean="0"/>
              <a:t>sosial</a:t>
            </a:r>
            <a:r>
              <a:rPr lang="en-US" dirty="0" smtClean="0"/>
              <a:t>. </a:t>
            </a:r>
            <a:r>
              <a:rPr lang="en-US" dirty="0" err="1" smtClean="0"/>
              <a:t>Untuk</a:t>
            </a:r>
            <a:r>
              <a:rPr lang="en-US" dirty="0" smtClean="0"/>
              <a:t> </a:t>
            </a:r>
            <a:r>
              <a:rPr lang="en-US" dirty="0" err="1" smtClean="0"/>
              <a:t>mengantisipasi</a:t>
            </a:r>
            <a:r>
              <a:rPr lang="en-US" dirty="0" smtClean="0"/>
              <a:t> </a:t>
            </a:r>
            <a:r>
              <a:rPr lang="en-US" dirty="0" err="1" smtClean="0"/>
              <a:t>pengalihan</a:t>
            </a:r>
            <a:r>
              <a:rPr lang="en-US" dirty="0" smtClean="0"/>
              <a:t> </a:t>
            </a:r>
            <a:r>
              <a:rPr lang="en-US" dirty="0" err="1" smtClean="0"/>
              <a:t>tersebut</a:t>
            </a:r>
            <a:r>
              <a:rPr lang="en-US" dirty="0" smtClean="0"/>
              <a:t>, </a:t>
            </a:r>
            <a:r>
              <a:rPr lang="en-US" dirty="0" err="1" smtClean="0"/>
              <a:t>berbagai</a:t>
            </a:r>
            <a:r>
              <a:rPr lang="en-US" dirty="0" smtClean="0"/>
              <a:t> </a:t>
            </a:r>
            <a:r>
              <a:rPr lang="en-US" dirty="0" err="1" smtClean="0"/>
              <a:t>organisasi</a:t>
            </a:r>
            <a:r>
              <a:rPr lang="en-US" dirty="0" smtClean="0"/>
              <a:t> </a:t>
            </a:r>
            <a:r>
              <a:rPr lang="en-US" dirty="0" err="1" smtClean="0"/>
              <a:t>sosial</a:t>
            </a:r>
            <a:r>
              <a:rPr lang="en-US" dirty="0" smtClean="0"/>
              <a:t> </a:t>
            </a:r>
            <a:r>
              <a:rPr lang="en-US" dirty="0" err="1" smtClean="0"/>
              <a:t>telah</a:t>
            </a:r>
            <a:r>
              <a:rPr lang="en-US" dirty="0" smtClean="0"/>
              <a:t> </a:t>
            </a:r>
            <a:r>
              <a:rPr lang="en-US" dirty="0" err="1" smtClean="0"/>
              <a:t>dikembangkan</a:t>
            </a:r>
            <a:r>
              <a:rPr lang="en-US" dirty="0" smtClean="0"/>
              <a:t> </a:t>
            </a:r>
            <a:r>
              <a:rPr lang="en-US" dirty="0" err="1" smtClean="0"/>
              <a:t>untuk</a:t>
            </a:r>
            <a:r>
              <a:rPr lang="en-US" dirty="0" smtClean="0"/>
              <a:t> </a:t>
            </a:r>
            <a:r>
              <a:rPr lang="en-US" dirty="0" err="1" smtClean="0"/>
              <a:t>membantu</a:t>
            </a:r>
            <a:r>
              <a:rPr lang="en-US" dirty="0" smtClean="0"/>
              <a:t> </a:t>
            </a:r>
            <a:r>
              <a:rPr lang="en-US" dirty="0" err="1" smtClean="0"/>
              <a:t>lembaga</a:t>
            </a:r>
            <a:r>
              <a:rPr lang="en-US" dirty="0" smtClean="0"/>
              <a:t> </a:t>
            </a:r>
            <a:r>
              <a:rPr lang="en-US" dirty="0" err="1" smtClean="0"/>
              <a:t>sosial</a:t>
            </a:r>
            <a:r>
              <a:rPr lang="en-US" dirty="0" smtClean="0"/>
              <a:t> </a:t>
            </a:r>
            <a:r>
              <a:rPr lang="en-US" dirty="0" err="1" smtClean="0"/>
              <a:t>dalam</a:t>
            </a:r>
            <a:r>
              <a:rPr lang="en-US" dirty="0" smtClean="0"/>
              <a:t> </a:t>
            </a:r>
            <a:r>
              <a:rPr lang="en-US" dirty="0" err="1" smtClean="0"/>
              <a:t>memenuhi</a:t>
            </a:r>
            <a:r>
              <a:rPr lang="en-US" dirty="0" smtClean="0"/>
              <a:t> </a:t>
            </a:r>
            <a:r>
              <a:rPr lang="en-US" dirty="0" err="1" smtClean="0"/>
              <a:t>fungsi</a:t>
            </a:r>
            <a:r>
              <a:rPr lang="en-US" dirty="0" smtClean="0"/>
              <a:t> </a:t>
            </a:r>
            <a:r>
              <a:rPr lang="en-US" dirty="0" err="1" smtClean="0"/>
              <a:t>utamanya</a:t>
            </a:r>
            <a:r>
              <a:rPr lang="en-US" dirty="0" smtClean="0"/>
              <a:t>. Dan </a:t>
            </a:r>
            <a:r>
              <a:rPr lang="en-US" dirty="0" err="1" smtClean="0"/>
              <a:t>dengan</a:t>
            </a:r>
            <a:r>
              <a:rPr lang="en-US" dirty="0" smtClean="0"/>
              <a:t> </a:t>
            </a:r>
            <a:r>
              <a:rPr lang="en-US" dirty="0" err="1" smtClean="0"/>
              <a:t>demikian</a:t>
            </a:r>
            <a:r>
              <a:rPr lang="en-US" dirty="0" smtClean="0"/>
              <a:t>, </a:t>
            </a:r>
            <a:r>
              <a:rPr lang="en-US" dirty="0" err="1" smtClean="0"/>
              <a:t>diharapkan</a:t>
            </a:r>
            <a:r>
              <a:rPr lang="en-US" dirty="0" smtClean="0"/>
              <a:t> </a:t>
            </a:r>
            <a:r>
              <a:rPr lang="en-US" dirty="0" err="1" smtClean="0"/>
              <a:t>fungsi</a:t>
            </a:r>
            <a:r>
              <a:rPr lang="en-US" dirty="0" smtClean="0"/>
              <a:t> </a:t>
            </a:r>
            <a:r>
              <a:rPr lang="en-US" dirty="0" err="1" smtClean="0"/>
              <a:t>tersebut</a:t>
            </a:r>
            <a:r>
              <a:rPr lang="en-US" dirty="0" smtClean="0"/>
              <a:t> </a:t>
            </a:r>
            <a:r>
              <a:rPr lang="en-US" dirty="0" err="1" smtClean="0"/>
              <a:t>dapat</a:t>
            </a:r>
            <a:r>
              <a:rPr lang="en-US" dirty="0" smtClean="0"/>
              <a:t> </a:t>
            </a:r>
            <a:r>
              <a:rPr lang="en-US" dirty="0" err="1" smtClean="0"/>
              <a:t>dilaksanakan</a:t>
            </a:r>
            <a:r>
              <a:rPr lang="en-US" dirty="0" smtClean="0"/>
              <a:t> </a:t>
            </a:r>
            <a:r>
              <a:rPr lang="en-US" dirty="0" err="1" smtClean="0"/>
              <a:t>dengan</a:t>
            </a:r>
            <a:r>
              <a:rPr lang="en-US" dirty="0" smtClean="0"/>
              <a:t> </a:t>
            </a:r>
            <a:r>
              <a:rPr lang="en-US" dirty="0" err="1" smtClean="0"/>
              <a:t>lebih</a:t>
            </a:r>
            <a:r>
              <a:rPr lang="en-US" dirty="0" smtClean="0"/>
              <a:t> </a:t>
            </a:r>
            <a:r>
              <a:rPr lang="en-US" dirty="0" err="1" smtClean="0"/>
              <a:t>baik</a:t>
            </a:r>
            <a:r>
              <a:rPr lang="en-US" dirty="0" smtClean="0"/>
              <a:t>, </a:t>
            </a:r>
            <a:r>
              <a:rPr lang="en-US" dirty="0" err="1" smtClean="0"/>
              <a:t>karena</a:t>
            </a:r>
            <a:r>
              <a:rPr lang="en-US" dirty="0" smtClean="0"/>
              <a:t> </a:t>
            </a:r>
            <a:r>
              <a:rPr lang="en-US" dirty="0" err="1" smtClean="0"/>
              <a:t>organisasi</a:t>
            </a:r>
            <a:r>
              <a:rPr lang="en-US" dirty="0" smtClean="0"/>
              <a:t> </a:t>
            </a:r>
            <a:r>
              <a:rPr lang="en-US" dirty="0" err="1" smtClean="0"/>
              <a:t>sosial</a:t>
            </a:r>
            <a:r>
              <a:rPr lang="en-US" dirty="0" smtClean="0"/>
              <a:t> </a:t>
            </a:r>
            <a:r>
              <a:rPr lang="en-US" dirty="0" err="1" smtClean="0"/>
              <a:t>tadi</a:t>
            </a:r>
            <a:r>
              <a:rPr lang="en-US" dirty="0" smtClean="0"/>
              <a:t> </a:t>
            </a:r>
            <a:r>
              <a:rPr lang="en-US" dirty="0" err="1" smtClean="0"/>
              <a:t>memiliki</a:t>
            </a:r>
            <a:r>
              <a:rPr lang="en-US" dirty="0" smtClean="0"/>
              <a:t> </a:t>
            </a:r>
            <a:r>
              <a:rPr lang="en-US" dirty="0" err="1" smtClean="0"/>
              <a:t>spesialisasi</a:t>
            </a:r>
            <a:r>
              <a:rPr lang="en-US" dirty="0" smtClean="0"/>
              <a:t> </a:t>
            </a:r>
            <a:r>
              <a:rPr lang="en-US" dirty="0" err="1" smtClean="0"/>
              <a:t>tersendiri</a:t>
            </a:r>
            <a:r>
              <a:rPr lang="en-US" dirty="0" smtClean="0"/>
              <a:t>, </a:t>
            </a:r>
            <a:r>
              <a:rPr lang="en-US" dirty="0" err="1" smtClean="0"/>
              <a:t>bukan</a:t>
            </a:r>
            <a:r>
              <a:rPr lang="en-US" dirty="0" smtClean="0"/>
              <a:t> </a:t>
            </a:r>
            <a:r>
              <a:rPr lang="en-US" dirty="0" err="1" smtClean="0"/>
              <a:t>justru</a:t>
            </a:r>
            <a:r>
              <a:rPr lang="en-US" dirty="0" smtClean="0"/>
              <a:t> </a:t>
            </a:r>
            <a:r>
              <a:rPr lang="en-US" dirty="0" err="1" smtClean="0"/>
              <a:t>menurun</a:t>
            </a:r>
            <a:r>
              <a:rPr lang="en-US" dirty="0" smtClean="0"/>
              <a:t> </a:t>
            </a:r>
            <a:r>
              <a:rPr lang="en-US" dirty="0" err="1" smtClean="0"/>
              <a:t>dan</a:t>
            </a:r>
            <a:r>
              <a:rPr lang="en-US" dirty="0" smtClean="0"/>
              <a:t> </a:t>
            </a:r>
            <a:r>
              <a:rPr lang="en-US" dirty="0" err="1" smtClean="0"/>
              <a:t>memburuk</a:t>
            </a:r>
            <a:r>
              <a:rPr lang="en-US" dirty="0" smtClean="0"/>
              <a:t> </a:t>
            </a:r>
            <a:r>
              <a:rPr lang="en-US" dirty="0" err="1" smtClean="0"/>
              <a:t>pelaksanaan</a:t>
            </a:r>
            <a:r>
              <a:rPr lang="en-US" dirty="0" smtClean="0"/>
              <a:t> </a:t>
            </a:r>
            <a:r>
              <a:rPr lang="en-US" dirty="0" err="1" smtClean="0"/>
              <a:t>fungsinya</a:t>
            </a:r>
            <a:r>
              <a:rPr lang="en-US" dirty="0" smtClean="0"/>
              <a:t>.</a:t>
            </a:r>
          </a:p>
          <a:p>
            <a:pPr algn="just">
              <a:buNone/>
            </a:pPr>
            <a:endParaRPr lang="id-ID"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76</Words>
  <Application>Microsoft Office PowerPoint</Application>
  <PresentationFormat>On-screen Show (4:3)</PresentationFormat>
  <Paragraphs>29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PENGERTIAN DAN ASPEK PERUBAHAN SOSIAL</vt:lpstr>
      <vt:lpstr>Slide 2</vt:lpstr>
      <vt:lpstr>Pengertian Perubahan Sosial</vt:lpstr>
      <vt:lpstr>Aspek : NILAI SOSIAL</vt:lpstr>
      <vt:lpstr>Aspek : NORMA SOSIAL</vt:lpstr>
      <vt:lpstr>Aspek : UNSUR KEBUDAYAAN MATERIAL</vt:lpstr>
      <vt:lpstr>Aspek : GAYA HIDUP</vt:lpstr>
      <vt:lpstr>Aspek : KEGIATAN EKONOMI</vt:lpstr>
      <vt:lpstr>Aspek :  PELAKSANAAN FUNGSI LEMBAGA SOSIAL</vt:lpstr>
      <vt:lpstr>Aspek : POLA KEHIDUPAN MANUSIA</vt:lpstr>
      <vt:lpstr>QUIZ </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PCR</cp:lastModifiedBy>
  <cp:revision>34</cp:revision>
  <dcterms:created xsi:type="dcterms:W3CDTF">2013-08-21T19:17:07Z</dcterms:created>
  <dcterms:modified xsi:type="dcterms:W3CDTF">2015-07-06T15:37:21Z</dcterms:modified>
</cp:coreProperties>
</file>