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9" r:id="rId10"/>
    <p:sldId id="270" r:id="rId11"/>
    <p:sldId id="267" r:id="rId12"/>
    <p:sldId id="268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955021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slide" Target="slide6.xml"/><Relationship Id="rId5" Type="http://schemas.openxmlformats.org/officeDocument/2006/relationships/slide" Target="slide3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4800"/>
              <a:buFont typeface="Trebuchet MS"/>
              <a:buNone/>
            </a:pPr>
            <a:r>
              <a:rPr lang="en-US" sz="4800"/>
              <a:t>PROVERB IN ENGLISH </a:t>
            </a:r>
            <a:endParaRPr sz="4800"/>
          </a:p>
        </p:txBody>
      </p:sp>
      <p:sp>
        <p:nvSpPr>
          <p:cNvPr id="94" name="Google Shape;94;p13"/>
          <p:cNvSpPr txBox="1">
            <a:spLocks noGrp="1"/>
          </p:cNvSpPr>
          <p:nvPr>
            <p:ph type="subTitle" idx="1"/>
          </p:nvPr>
        </p:nvSpPr>
        <p:spPr>
          <a:xfrm>
            <a:off x="3429000" y="3657600"/>
            <a:ext cx="5114778" cy="1634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SzPts val="1460"/>
              <a:buNone/>
            </a:pPr>
            <a:r>
              <a:rPr lang="en-US" sz="2000">
                <a:solidFill>
                  <a:srgbClr val="FBD287"/>
                </a:solidFill>
                <a:latin typeface="Algerian"/>
                <a:ea typeface="Algerian"/>
                <a:cs typeface="Algerian"/>
                <a:sym typeface="Algerian"/>
              </a:rPr>
              <a:t>By Liyamnah munte</a:t>
            </a:r>
            <a:endParaRPr sz="2000">
              <a:solidFill>
                <a:srgbClr val="FBD287"/>
              </a:solidFill>
              <a:latin typeface="Algerian"/>
              <a:ea typeface="Algerian"/>
              <a:cs typeface="Algerian"/>
              <a:sym typeface="Algerian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5989" y="1057664"/>
            <a:ext cx="814191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ts val="600"/>
              </a:spcBef>
              <a:buSzPts val="1241"/>
            </a:pPr>
            <a:endParaRPr lang="en-US" dirty="0"/>
          </a:p>
          <a:p>
            <a:pPr marL="274320" lvl="0" indent="-274320">
              <a:spcBef>
                <a:spcPts val="600"/>
              </a:spcBef>
              <a:buSzPts val="1241"/>
              <a:buChar char="⦿"/>
            </a:pPr>
            <a:r>
              <a:rPr lang="en-US" sz="3200" b="1" dirty="0">
                <a:latin typeface="Calibri"/>
                <a:ea typeface="Calibri"/>
                <a:cs typeface="Calibri"/>
                <a:sym typeface="Calibri"/>
              </a:rPr>
              <a:t>Think </a:t>
            </a:r>
            <a:r>
              <a:rPr lang="en-US" sz="3200" b="1" dirty="0" err="1">
                <a:latin typeface="Calibri"/>
                <a:ea typeface="Calibri"/>
                <a:cs typeface="Calibri"/>
                <a:sym typeface="Calibri"/>
              </a:rPr>
              <a:t>first,than</a:t>
            </a:r>
            <a:r>
              <a:rPr lang="en-US" sz="3200" b="1" dirty="0">
                <a:latin typeface="Calibri"/>
                <a:ea typeface="Calibri"/>
                <a:cs typeface="Calibri"/>
                <a:sym typeface="Calibri"/>
              </a:rPr>
              <a:t> action</a:t>
            </a:r>
            <a:endParaRPr lang="en-US" sz="3200" dirty="0"/>
          </a:p>
          <a:p>
            <a:pPr marL="274320" lvl="0" indent="-274320">
              <a:spcBef>
                <a:spcPts val="600"/>
              </a:spcBef>
              <a:buSzPts val="1241"/>
            </a:pP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(we must think first before doing something)</a:t>
            </a:r>
            <a:endParaRPr lang="en-US" sz="3200" dirty="0"/>
          </a:p>
          <a:p>
            <a:pPr marL="274320" lvl="0" indent="-274320">
              <a:spcBef>
                <a:spcPts val="600"/>
              </a:spcBef>
              <a:buSzPts val="1241"/>
            </a:pP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 sz="3200" dirty="0" err="1">
                <a:latin typeface="Calibri"/>
                <a:ea typeface="Calibri"/>
                <a:cs typeface="Calibri"/>
                <a:sym typeface="Calibri"/>
              </a:rPr>
              <a:t>berfikir</a:t>
            </a: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 err="1">
                <a:latin typeface="Calibri"/>
                <a:ea typeface="Calibri"/>
                <a:cs typeface="Calibri"/>
                <a:sym typeface="Calibri"/>
              </a:rPr>
              <a:t>matang</a:t>
            </a: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 err="1">
                <a:latin typeface="Calibri"/>
                <a:ea typeface="Calibri"/>
                <a:cs typeface="Calibri"/>
                <a:sym typeface="Calibri"/>
              </a:rPr>
              <a:t>lah</a:t>
            </a: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 err="1">
                <a:latin typeface="Calibri"/>
                <a:ea typeface="Calibri"/>
                <a:cs typeface="Calibri"/>
                <a:sym typeface="Calibri"/>
              </a:rPr>
              <a:t>dulu</a:t>
            </a: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 err="1">
                <a:latin typeface="Calibri"/>
                <a:ea typeface="Calibri"/>
                <a:cs typeface="Calibri"/>
                <a:sym typeface="Calibri"/>
              </a:rPr>
              <a:t>sebelum</a:t>
            </a: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 err="1">
                <a:latin typeface="Calibri"/>
                <a:ea typeface="Calibri"/>
                <a:cs typeface="Calibri"/>
                <a:sym typeface="Calibri"/>
              </a:rPr>
              <a:t>bertindak</a:t>
            </a: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)</a:t>
            </a:r>
            <a:endParaRPr lang="en-US" sz="3200" dirty="0"/>
          </a:p>
          <a:p>
            <a:pPr marL="274320" lvl="0" indent="-274320">
              <a:spcBef>
                <a:spcPts val="600"/>
              </a:spcBef>
              <a:buSzPts val="1241"/>
              <a:buChar char="⦿"/>
            </a:pPr>
            <a:r>
              <a:rPr lang="en-US" sz="3200" b="1" dirty="0">
                <a:latin typeface="Calibri"/>
                <a:ea typeface="Calibri"/>
                <a:cs typeface="Calibri"/>
                <a:sym typeface="Calibri"/>
              </a:rPr>
              <a:t>Action  speak louder than words</a:t>
            </a:r>
            <a:endParaRPr lang="en-US" sz="3200" dirty="0"/>
          </a:p>
          <a:p>
            <a:pPr marL="274320" lvl="0" indent="-274320">
              <a:spcBef>
                <a:spcPts val="600"/>
              </a:spcBef>
              <a:buSzPts val="1241"/>
            </a:pP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(more don’t talk less)</a:t>
            </a:r>
            <a:endParaRPr lang="en-US" sz="3200" dirty="0"/>
          </a:p>
          <a:p>
            <a:pPr marL="274320" lvl="0" indent="-274320">
              <a:spcBef>
                <a:spcPts val="600"/>
              </a:spcBef>
              <a:buSzPts val="1241"/>
            </a:pP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 sz="3200" dirty="0" err="1">
                <a:latin typeface="Calibri"/>
                <a:ea typeface="Calibri"/>
                <a:cs typeface="Calibri"/>
                <a:sym typeface="Calibri"/>
              </a:rPr>
              <a:t>banyak</a:t>
            </a: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 err="1">
                <a:latin typeface="Calibri"/>
                <a:ea typeface="Calibri"/>
                <a:cs typeface="Calibri"/>
                <a:sym typeface="Calibri"/>
              </a:rPr>
              <a:t>bekerja</a:t>
            </a: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 err="1">
                <a:latin typeface="Calibri"/>
                <a:ea typeface="Calibri"/>
                <a:cs typeface="Calibri"/>
                <a:sym typeface="Calibri"/>
              </a:rPr>
              <a:t>sedikit</a:t>
            </a: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 err="1">
                <a:latin typeface="Calibri"/>
                <a:ea typeface="Calibri"/>
                <a:cs typeface="Calibri"/>
                <a:sym typeface="Calibri"/>
              </a:rPr>
              <a:t>bicara</a:t>
            </a: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24651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4"/>
          <p:cNvSpPr/>
          <p:nvPr/>
        </p:nvSpPr>
        <p:spPr>
          <a:xfrm>
            <a:off x="0" y="0"/>
            <a:ext cx="8077200" cy="6858000"/>
          </a:xfrm>
          <a:prstGeom prst="rect">
            <a:avLst/>
          </a:prstGeom>
          <a:solidFill>
            <a:schemeClr val="accent1"/>
          </a:solidFill>
          <a:ln w="40000" cap="flat" cmpd="sng">
            <a:solidFill>
              <a:srgbClr val="862C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Please study and find out the appropriate proverb of the following situation</a:t>
            </a:r>
            <a:endParaRPr/>
          </a:p>
          <a:p>
            <a:pPr marL="514350" marR="0" lvl="0" indent="-5143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rebuchet MS"/>
              <a:buAutoNum type="arabicPeriod"/>
            </a:pPr>
            <a:r>
              <a:rPr lang="en-US" sz="2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Mike is like his father. He is friendly as his faher. He also is a good at playing chess. His father was a chess master player when he was young. People say ____</a:t>
            </a:r>
            <a:endParaRPr/>
          </a:p>
          <a:p>
            <a:pPr marL="514350" marR="0" lvl="0" indent="-5143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rebuchet MS"/>
              <a:buAutoNum type="arabicPeriod"/>
            </a:pPr>
            <a:r>
              <a:rPr lang="en-US" sz="2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I woke up late today . So  I didn’t go to work. I should wake up and strat work early if I want to succed. What is the suitable proverb?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5"/>
          <p:cNvSpPr txBox="1">
            <a:spLocks noGrp="1"/>
          </p:cNvSpPr>
          <p:nvPr>
            <p:ph type="title"/>
          </p:nvPr>
        </p:nvSpPr>
        <p:spPr>
          <a:xfrm>
            <a:off x="533400" y="2667000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3800"/>
              <a:buFont typeface="Trebuchet MS"/>
              <a:buNone/>
            </a:pPr>
            <a:r>
              <a:rPr lang="en-US"/>
              <a:t>THANK YOU</a:t>
            </a:r>
            <a:endParaRPr/>
          </a:p>
        </p:txBody>
      </p:sp>
      <p:sp>
        <p:nvSpPr>
          <p:cNvPr id="169" name="Google Shape;169;p25"/>
          <p:cNvSpPr/>
          <p:nvPr/>
        </p:nvSpPr>
        <p:spPr>
          <a:xfrm>
            <a:off x="914400" y="914400"/>
            <a:ext cx="1143000" cy="10668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40000" cap="flat" cmpd="sng">
            <a:solidFill>
              <a:srgbClr val="862C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4">
            <a:hlinkClick r:id="rId3" action="ppaction://hlinksldjump"/>
          </p:cNvPr>
          <p:cNvSpPr/>
          <p:nvPr/>
        </p:nvSpPr>
        <p:spPr>
          <a:xfrm>
            <a:off x="838200" y="2286000"/>
            <a:ext cx="2286000" cy="12954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40000" cap="flat" cmpd="sng">
            <a:solidFill>
              <a:srgbClr val="862C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chemeClr val="lt1"/>
                </a:solidFill>
                <a:latin typeface="Algerian"/>
                <a:ea typeface="Algerian"/>
                <a:cs typeface="Algerian"/>
                <a:sym typeface="Algerian"/>
              </a:rPr>
              <a:t>characteristic</a:t>
            </a:r>
            <a:endParaRPr sz="1800" b="1" i="0" u="none" strike="noStrike" cap="none">
              <a:solidFill>
                <a:schemeClr val="lt1"/>
              </a:solidFill>
              <a:latin typeface="Algerian"/>
              <a:ea typeface="Algerian"/>
              <a:cs typeface="Algerian"/>
              <a:sym typeface="Algerian"/>
            </a:endParaRPr>
          </a:p>
        </p:txBody>
      </p:sp>
      <p:sp>
        <p:nvSpPr>
          <p:cNvPr id="100" name="Google Shape;100;p14">
            <a:hlinkClick r:id="rId4" action="ppaction://hlinksldjump"/>
          </p:cNvPr>
          <p:cNvSpPr/>
          <p:nvPr/>
        </p:nvSpPr>
        <p:spPr>
          <a:xfrm>
            <a:off x="838200" y="4267200"/>
            <a:ext cx="2286000" cy="12954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40000" cap="flat" cmpd="sng">
            <a:solidFill>
              <a:srgbClr val="862C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chemeClr val="lt1"/>
                </a:solidFill>
                <a:latin typeface="Algerian"/>
                <a:ea typeface="Algerian"/>
                <a:cs typeface="Algerian"/>
                <a:sym typeface="Algerian"/>
              </a:rPr>
              <a:t>Example of proverb</a:t>
            </a:r>
            <a:endParaRPr/>
          </a:p>
        </p:txBody>
      </p:sp>
      <p:sp>
        <p:nvSpPr>
          <p:cNvPr id="101" name="Google Shape;101;p14">
            <a:hlinkClick r:id="rId5" action="ppaction://hlinksldjump"/>
          </p:cNvPr>
          <p:cNvSpPr/>
          <p:nvPr/>
        </p:nvSpPr>
        <p:spPr>
          <a:xfrm>
            <a:off x="5638800" y="2133600"/>
            <a:ext cx="2286000" cy="12954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40000" cap="flat" cmpd="sng">
            <a:solidFill>
              <a:srgbClr val="862C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chemeClr val="lt1"/>
                </a:solidFill>
                <a:latin typeface="Algerian"/>
                <a:ea typeface="Algerian"/>
                <a:cs typeface="Algerian"/>
                <a:sym typeface="Algerian"/>
              </a:rPr>
              <a:t>Defenition proverb</a:t>
            </a:r>
            <a:endParaRPr sz="1800" b="1" i="0" u="none" strike="noStrike" cap="none">
              <a:solidFill>
                <a:schemeClr val="lt1"/>
              </a:solidFill>
              <a:latin typeface="Algerian"/>
              <a:ea typeface="Algerian"/>
              <a:cs typeface="Algerian"/>
              <a:sym typeface="Algerian"/>
            </a:endParaRPr>
          </a:p>
        </p:txBody>
      </p:sp>
      <p:sp>
        <p:nvSpPr>
          <p:cNvPr id="102" name="Google Shape;102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4000"/>
              <a:buFont typeface="Trebuchet MS"/>
              <a:buNone/>
            </a:pPr>
            <a:r>
              <a:rPr lang="en-US" sz="4000"/>
              <a:t>PROVERB</a:t>
            </a:r>
            <a:endParaRPr sz="4000"/>
          </a:p>
        </p:txBody>
      </p:sp>
      <p:sp>
        <p:nvSpPr>
          <p:cNvPr id="103" name="Google Shape;103;p14">
            <a:hlinkClick r:id="rId6" action="ppaction://hlinksldjump"/>
          </p:cNvPr>
          <p:cNvSpPr/>
          <p:nvPr/>
        </p:nvSpPr>
        <p:spPr>
          <a:xfrm>
            <a:off x="5715000" y="4343400"/>
            <a:ext cx="2286000" cy="12954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40000" cap="flat" cmpd="sng">
            <a:solidFill>
              <a:srgbClr val="862C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chemeClr val="lt1"/>
                </a:solidFill>
                <a:latin typeface="Algerian"/>
                <a:ea typeface="Algerian"/>
                <a:cs typeface="Algerian"/>
                <a:sym typeface="Algerian"/>
              </a:rPr>
              <a:t>structure</a:t>
            </a:r>
            <a:endParaRPr/>
          </a:p>
        </p:txBody>
      </p:sp>
      <p:sp>
        <p:nvSpPr>
          <p:cNvPr id="104" name="Google Shape;104;p14">
            <a:hlinkClick r:id="rId7" action="ppaction://hlinksldjump"/>
          </p:cNvPr>
          <p:cNvSpPr/>
          <p:nvPr/>
        </p:nvSpPr>
        <p:spPr>
          <a:xfrm>
            <a:off x="3276600" y="3276600"/>
            <a:ext cx="2286000" cy="12954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40000" cap="flat" cmpd="sng">
            <a:solidFill>
              <a:srgbClr val="862C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Algerian"/>
                <a:ea typeface="Algerian"/>
                <a:cs typeface="Algerian"/>
                <a:sym typeface="Algerian"/>
              </a:rPr>
              <a:t>Kinds of Proverbs</a:t>
            </a:r>
            <a:endParaRPr sz="1800" b="1" i="0" u="none" strike="noStrike" cap="none">
              <a:solidFill>
                <a:schemeClr val="lt1"/>
              </a:solidFill>
              <a:latin typeface="Algerian"/>
              <a:ea typeface="Algerian"/>
              <a:cs typeface="Algerian"/>
              <a:sym typeface="Algerian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822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822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822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822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822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822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5"/>
          <p:cNvSpPr txBox="1">
            <a:spLocks noGrp="1"/>
          </p:cNvSpPr>
          <p:nvPr>
            <p:ph type="title"/>
          </p:nvPr>
        </p:nvSpPr>
        <p:spPr>
          <a:xfrm>
            <a:off x="417188" y="351259"/>
            <a:ext cx="7024744" cy="538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3800"/>
              <a:buFont typeface="Trebuchet MS"/>
              <a:buNone/>
            </a:pPr>
            <a:r>
              <a:rPr lang="en-US" b="1" dirty="0"/>
              <a:t>WHAT IS  PROVERB</a:t>
            </a:r>
            <a:endParaRPr b="1" dirty="0"/>
          </a:p>
        </p:txBody>
      </p:sp>
      <p:sp>
        <p:nvSpPr>
          <p:cNvPr id="110" name="Google Shape;110;p15"/>
          <p:cNvSpPr txBox="1">
            <a:spLocks noGrp="1"/>
          </p:cNvSpPr>
          <p:nvPr>
            <p:ph sz="quarter" idx="13"/>
          </p:nvPr>
        </p:nvSpPr>
        <p:spPr>
          <a:xfrm>
            <a:off x="817324" y="1340285"/>
            <a:ext cx="7467600" cy="3482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ts val="2336"/>
              <a:buChar char="⦿"/>
            </a:pP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Every culture has a collection of wise sayings that offer advice about how to live your life. These sayings are called by proverbs.</a:t>
            </a:r>
            <a:br>
              <a:rPr lang="en-US" sz="3200" dirty="0">
                <a:latin typeface="Calibri"/>
                <a:ea typeface="Calibri"/>
                <a:cs typeface="Calibri"/>
                <a:sym typeface="Calibri"/>
              </a:rPr>
            </a:br>
            <a:endParaRPr sz="3200" dirty="0">
              <a:latin typeface="Calibri"/>
              <a:ea typeface="Calibri"/>
              <a:cs typeface="Calibri"/>
              <a:sym typeface="Calibri"/>
            </a:endParaRPr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2336"/>
              <a:buChar char="⦿"/>
            </a:pPr>
            <a:r>
              <a:rPr lang="en-US" sz="3200" b="1" dirty="0">
                <a:latin typeface="Calibri"/>
                <a:ea typeface="Calibri"/>
                <a:cs typeface="Calibri"/>
                <a:sym typeface="Calibri"/>
              </a:rPr>
              <a:t>Example</a:t>
            </a: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 : Time is money = </a:t>
            </a:r>
            <a:r>
              <a:rPr lang="en-US" sz="3200" dirty="0" err="1">
                <a:latin typeface="Calibri"/>
                <a:ea typeface="Calibri"/>
                <a:cs typeface="Calibri"/>
                <a:sym typeface="Calibri"/>
              </a:rPr>
              <a:t>waktu</a:t>
            </a: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 err="1">
                <a:latin typeface="Calibri"/>
                <a:ea typeface="Calibri"/>
                <a:cs typeface="Calibri"/>
                <a:sym typeface="Calibri"/>
              </a:rPr>
              <a:t>adalah</a:t>
            </a: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 err="1">
                <a:latin typeface="Calibri"/>
                <a:ea typeface="Calibri"/>
                <a:cs typeface="Calibri"/>
                <a:sym typeface="Calibri"/>
              </a:rPr>
              <a:t>uang</a:t>
            </a: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. (</a:t>
            </a:r>
            <a:r>
              <a:rPr lang="en-US" sz="3200" dirty="0" err="1">
                <a:latin typeface="Calibri"/>
                <a:ea typeface="Calibri"/>
                <a:cs typeface="Calibri"/>
                <a:sym typeface="Calibri"/>
              </a:rPr>
              <a:t>Waktu</a:t>
            </a: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 err="1">
                <a:latin typeface="Calibri"/>
                <a:ea typeface="Calibri"/>
                <a:cs typeface="Calibri"/>
                <a:sym typeface="Calibri"/>
              </a:rPr>
              <a:t>sangat</a:t>
            </a: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 err="1">
                <a:latin typeface="Calibri"/>
                <a:ea typeface="Calibri"/>
                <a:cs typeface="Calibri"/>
                <a:sym typeface="Calibri"/>
              </a:rPr>
              <a:t>berharga</a:t>
            </a: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 err="1">
                <a:latin typeface="Calibri"/>
                <a:ea typeface="Calibri"/>
                <a:cs typeface="Calibri"/>
                <a:sym typeface="Calibri"/>
              </a:rPr>
              <a:t>atau</a:t>
            </a: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 err="1">
                <a:latin typeface="Calibri"/>
                <a:ea typeface="Calibri"/>
                <a:cs typeface="Calibri"/>
                <a:sym typeface="Calibri"/>
              </a:rPr>
              <a:t>penting</a:t>
            </a: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200" dirty="0" err="1">
                <a:latin typeface="Calibri"/>
                <a:ea typeface="Calibri"/>
                <a:cs typeface="Calibri"/>
                <a:sym typeface="Calibri"/>
              </a:rPr>
              <a:t>maka</a:t>
            </a: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 err="1">
                <a:latin typeface="Calibri"/>
                <a:ea typeface="Calibri"/>
                <a:cs typeface="Calibri"/>
                <a:sym typeface="Calibri"/>
              </a:rPr>
              <a:t>manusia</a:t>
            </a: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 err="1">
                <a:latin typeface="Calibri"/>
                <a:ea typeface="Calibri"/>
                <a:cs typeface="Calibri"/>
                <a:sym typeface="Calibri"/>
              </a:rPr>
              <a:t>harus</a:t>
            </a: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 err="1">
                <a:latin typeface="Calibri"/>
                <a:ea typeface="Calibri"/>
                <a:cs typeface="Calibri"/>
                <a:sym typeface="Calibri"/>
              </a:rPr>
              <a:t>menggunakan</a:t>
            </a: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 err="1">
                <a:latin typeface="Calibri"/>
                <a:ea typeface="Calibri"/>
                <a:cs typeface="Calibri"/>
                <a:sym typeface="Calibri"/>
              </a:rPr>
              <a:t>waktu</a:t>
            </a: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 err="1">
                <a:latin typeface="Calibri"/>
                <a:ea typeface="Calibri"/>
                <a:cs typeface="Calibri"/>
                <a:sym typeface="Calibri"/>
              </a:rPr>
              <a:t>sebaik</a:t>
            </a: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 err="1">
                <a:latin typeface="Calibri"/>
                <a:ea typeface="Calibri"/>
                <a:cs typeface="Calibri"/>
                <a:sym typeface="Calibri"/>
              </a:rPr>
              <a:t>mungkin</a:t>
            </a: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).</a:t>
            </a:r>
            <a:endParaRPr sz="32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6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7259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ct val="100000"/>
              <a:buFont typeface="Algerian"/>
              <a:buNone/>
            </a:pPr>
            <a:r>
              <a:rPr lang="en-US" sz="2700" dirty="0">
                <a:latin typeface="Algerian"/>
                <a:ea typeface="Algerian"/>
                <a:cs typeface="Algerian"/>
                <a:sym typeface="Algerian"/>
              </a:rPr>
              <a:t>KINDS OF PROVERBS</a:t>
            </a:r>
            <a:r>
              <a:rPr lang="en-US" dirty="0">
                <a:latin typeface="Algerian"/>
                <a:ea typeface="Algerian"/>
                <a:cs typeface="Algerian"/>
                <a:sym typeface="Algerian"/>
              </a:rPr>
              <a:t/>
            </a:r>
            <a:br>
              <a:rPr lang="en-US" dirty="0">
                <a:latin typeface="Algerian"/>
                <a:ea typeface="Algerian"/>
                <a:cs typeface="Algerian"/>
                <a:sym typeface="Algerian"/>
              </a:rPr>
            </a:br>
            <a:endParaRPr dirty="0">
              <a:latin typeface="Algerian"/>
              <a:ea typeface="Algerian"/>
              <a:cs typeface="Algerian"/>
              <a:sym typeface="Algerian"/>
            </a:endParaRPr>
          </a:p>
        </p:txBody>
      </p:sp>
      <p:sp>
        <p:nvSpPr>
          <p:cNvPr id="116" name="Google Shape;116;p16"/>
          <p:cNvSpPr txBox="1">
            <a:spLocks noGrp="1"/>
          </p:cNvSpPr>
          <p:nvPr>
            <p:ph idx="1"/>
          </p:nvPr>
        </p:nvSpPr>
        <p:spPr>
          <a:xfrm>
            <a:off x="1043492" y="1340286"/>
            <a:ext cx="7336420" cy="51481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lvl="0" indent="-514350" algn="l" rtl="0">
              <a:spcBef>
                <a:spcPts val="0"/>
              </a:spcBef>
              <a:spcAft>
                <a:spcPts val="0"/>
              </a:spcAft>
              <a:buSzPts val="2336"/>
              <a:buFont typeface="Trebuchet MS"/>
              <a:buAutoNum type="arabicPeriod"/>
            </a:pPr>
            <a:r>
              <a:rPr lang="en-US" sz="2800" dirty="0">
                <a:solidFill>
                  <a:srgbClr val="FF0000"/>
                </a:solidFill>
              </a:rPr>
              <a:t>Aphorism (</a:t>
            </a:r>
            <a:r>
              <a:rPr lang="en-US" sz="2800" dirty="0" err="1">
                <a:solidFill>
                  <a:srgbClr val="FF0000"/>
                </a:solidFill>
              </a:rPr>
              <a:t>pepatah</a:t>
            </a:r>
            <a:r>
              <a:rPr lang="en-US" sz="2800" dirty="0">
                <a:solidFill>
                  <a:srgbClr val="FF0000"/>
                </a:solidFill>
              </a:rPr>
              <a:t>).</a:t>
            </a:r>
            <a:r>
              <a:rPr lang="en-US" sz="2800" dirty="0"/>
              <a:t> This proverb offers advice.</a:t>
            </a:r>
            <a:br>
              <a:rPr lang="en-US" sz="2800" dirty="0"/>
            </a:br>
            <a:r>
              <a:rPr lang="en-US" sz="2800" b="1" dirty="0"/>
              <a:t>Example</a:t>
            </a:r>
            <a:r>
              <a:rPr lang="en-US" sz="2800" dirty="0"/>
              <a:t>; Don’t go too far in small. (</a:t>
            </a:r>
            <a:r>
              <a:rPr lang="en-US" sz="2800" dirty="0" err="1"/>
              <a:t>persoalan</a:t>
            </a:r>
            <a:r>
              <a:rPr lang="en-US" sz="2800" dirty="0"/>
              <a:t> </a:t>
            </a:r>
            <a:r>
              <a:rPr lang="en-US" sz="2800" dirty="0" err="1"/>
              <a:t>kecil</a:t>
            </a:r>
            <a:r>
              <a:rPr lang="en-US" sz="2800" dirty="0"/>
              <a:t> </a:t>
            </a:r>
            <a:r>
              <a:rPr lang="en-US" sz="2800" dirty="0" err="1"/>
              <a:t>jangan</a:t>
            </a:r>
            <a:r>
              <a:rPr lang="en-US" sz="2800" dirty="0"/>
              <a:t> </a:t>
            </a:r>
            <a:r>
              <a:rPr lang="en-US" sz="2800" dirty="0" err="1"/>
              <a:t>dibesar-besarkan</a:t>
            </a:r>
            <a:r>
              <a:rPr lang="en-US" sz="2800" dirty="0"/>
              <a:t>)</a:t>
            </a:r>
            <a:endParaRPr sz="2800" dirty="0"/>
          </a:p>
          <a:p>
            <a:pPr marL="514350" lvl="0" indent="-514350" algn="l" rtl="0">
              <a:spcBef>
                <a:spcPts val="600"/>
              </a:spcBef>
              <a:spcAft>
                <a:spcPts val="0"/>
              </a:spcAft>
              <a:buSzPts val="2336"/>
              <a:buFont typeface="Trebuchet MS"/>
              <a:buAutoNum type="arabicPeriod"/>
            </a:pPr>
            <a:r>
              <a:rPr lang="en-US" sz="2800" dirty="0">
                <a:solidFill>
                  <a:srgbClr val="FF0000"/>
                </a:solidFill>
              </a:rPr>
              <a:t>Parable (</a:t>
            </a:r>
            <a:r>
              <a:rPr lang="en-US" sz="2800" dirty="0" err="1">
                <a:solidFill>
                  <a:srgbClr val="FF0000"/>
                </a:solidFill>
              </a:rPr>
              <a:t>Perumpamaan</a:t>
            </a:r>
            <a:r>
              <a:rPr lang="en-US" sz="2800" dirty="0">
                <a:solidFill>
                  <a:srgbClr val="FF0000"/>
                </a:solidFill>
              </a:rPr>
              <a:t>).</a:t>
            </a:r>
            <a:r>
              <a:rPr lang="en-US" sz="2800" dirty="0"/>
              <a:t> That has a moral lesson and has parable</a:t>
            </a:r>
            <a:br>
              <a:rPr lang="en-US" sz="2800" dirty="0"/>
            </a:br>
            <a:r>
              <a:rPr lang="en-US" sz="2800" b="1" dirty="0"/>
              <a:t>Example</a:t>
            </a:r>
            <a:r>
              <a:rPr lang="en-US" sz="2800" dirty="0"/>
              <a:t>: To carry coals to Newcastle (</a:t>
            </a:r>
            <a:r>
              <a:rPr lang="en-US" sz="2800" dirty="0" err="1"/>
              <a:t>Bagai</a:t>
            </a:r>
            <a:r>
              <a:rPr lang="en-US" sz="2800" dirty="0"/>
              <a:t> </a:t>
            </a:r>
            <a:r>
              <a:rPr lang="en-US" sz="2800" dirty="0" err="1"/>
              <a:t>membuang</a:t>
            </a:r>
            <a:r>
              <a:rPr lang="en-US" sz="2800" dirty="0"/>
              <a:t> </a:t>
            </a:r>
            <a:r>
              <a:rPr lang="en-US" sz="2800" dirty="0" err="1"/>
              <a:t>garam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laut</a:t>
            </a:r>
            <a:r>
              <a:rPr lang="en-US" sz="2800" dirty="0"/>
              <a:t>)</a:t>
            </a:r>
            <a:br>
              <a:rPr lang="en-US" sz="2800" dirty="0"/>
            </a:br>
            <a:endParaRPr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ct val="100000"/>
              <a:buFont typeface="Algerian"/>
              <a:buNone/>
            </a:pPr>
            <a:r>
              <a:rPr lang="en-US">
                <a:latin typeface="Algerian"/>
                <a:ea typeface="Algerian"/>
                <a:cs typeface="Algerian"/>
                <a:sym typeface="Algerian"/>
              </a:rPr>
              <a:t>KINDS OF PROVERBS</a:t>
            </a:r>
            <a:br>
              <a:rPr lang="en-US">
                <a:latin typeface="Algerian"/>
                <a:ea typeface="Algerian"/>
                <a:cs typeface="Algerian"/>
                <a:sym typeface="Algerian"/>
              </a:rPr>
            </a:br>
            <a:endParaRPr>
              <a:latin typeface="Algerian"/>
              <a:ea typeface="Algerian"/>
              <a:cs typeface="Algerian"/>
              <a:sym typeface="Algerian"/>
            </a:endParaRPr>
          </a:p>
        </p:txBody>
      </p:sp>
      <p:sp>
        <p:nvSpPr>
          <p:cNvPr id="122" name="Google Shape;122;p1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514350" lvl="0" indent="-514350" algn="l" rtl="0">
              <a:spcBef>
                <a:spcPts val="0"/>
              </a:spcBef>
              <a:spcAft>
                <a:spcPts val="0"/>
              </a:spcAft>
              <a:buSzPts val="1898"/>
              <a:buFont typeface="Trebuchet MS"/>
              <a:buAutoNum type="arabicPeriod" startAt="3"/>
            </a:pPr>
            <a:r>
              <a:rPr lang="en-US" b="1">
                <a:solidFill>
                  <a:srgbClr val="FF0000"/>
                </a:solidFill>
              </a:rPr>
              <a:t>Slogan (pemeo).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This proverb give spirit or motivation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SzPts val="1898"/>
              <a:buNone/>
            </a:pPr>
            <a:r>
              <a:rPr lang="en-US" b="1"/>
              <a:t>Example</a:t>
            </a:r>
            <a:endParaRPr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898"/>
              <a:buFont typeface="Noto Sans Symbols"/>
              <a:buChar char="⮚"/>
            </a:pPr>
            <a:r>
              <a:rPr lang="en-US"/>
              <a:t>Early bird gets worm ( Tuhan akan memberikan rezeki kepada makhluk-Nya yang lebih dahulu bangun)</a:t>
            </a:r>
            <a:endParaRPr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898"/>
              <a:buFont typeface="Noto Sans Symbols"/>
              <a:buChar char="⮚"/>
            </a:pPr>
            <a:r>
              <a:rPr lang="en-US"/>
              <a:t>Diligence is the mistress of success (rajin pangkal sukses)</a:t>
            </a:r>
            <a:br>
              <a:rPr lang="en-US"/>
            </a:b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ct val="100000"/>
              <a:buFont typeface="Algerian"/>
              <a:buNone/>
            </a:pPr>
            <a:r>
              <a:rPr lang="en-US">
                <a:latin typeface="Algerian"/>
                <a:ea typeface="Algerian"/>
                <a:cs typeface="Algerian"/>
                <a:sym typeface="Algerian"/>
              </a:rPr>
              <a:t>KINDS OF PROVERBS</a:t>
            </a:r>
            <a:br>
              <a:rPr lang="en-US">
                <a:latin typeface="Algerian"/>
                <a:ea typeface="Algerian"/>
                <a:cs typeface="Algerian"/>
                <a:sym typeface="Algerian"/>
              </a:rPr>
            </a:br>
            <a:endParaRPr>
              <a:latin typeface="Algerian"/>
              <a:ea typeface="Algerian"/>
              <a:cs typeface="Algerian"/>
              <a:sym typeface="Algerian"/>
            </a:endParaRPr>
          </a:p>
        </p:txBody>
      </p:sp>
      <p:sp>
        <p:nvSpPr>
          <p:cNvPr id="128" name="Google Shape;128;p1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514350" lvl="0" indent="-514350" algn="l" rtl="0">
              <a:spcBef>
                <a:spcPts val="0"/>
              </a:spcBef>
              <a:spcAft>
                <a:spcPts val="0"/>
              </a:spcAft>
              <a:buSzPts val="1898"/>
              <a:buFont typeface="Trebuchet MS"/>
              <a:buAutoNum type="arabicPeriod" startAt="4"/>
            </a:pPr>
            <a:r>
              <a:rPr lang="en-US" b="1">
                <a:solidFill>
                  <a:srgbClr val="FF0000"/>
                </a:solidFill>
              </a:rPr>
              <a:t>Idiom</a:t>
            </a:r>
            <a:r>
              <a:rPr lang="en-US"/>
              <a:t/>
            </a:r>
            <a:br>
              <a:rPr lang="en-US"/>
            </a:br>
            <a:r>
              <a:rPr lang="en-US"/>
              <a:t>It as a phrase that has group of words with a different meaning from the meaning of all the individual word.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SzPts val="1898"/>
              <a:buNone/>
            </a:pPr>
            <a:r>
              <a:rPr lang="en-US" b="1"/>
              <a:t>Examples</a:t>
            </a:r>
            <a:r>
              <a:rPr lang="en-US"/>
              <a:t>:</a:t>
            </a:r>
            <a:endParaRPr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898"/>
              <a:buFont typeface="Noto Sans Symbols"/>
              <a:buChar char="⮚"/>
            </a:pPr>
            <a:r>
              <a:rPr lang="en-US"/>
              <a:t>Pull your sock up (improve your behavior)</a:t>
            </a:r>
            <a:endParaRPr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898"/>
              <a:buFont typeface="Noto Sans Symbols"/>
              <a:buChar char="⮚"/>
            </a:pPr>
            <a:r>
              <a:rPr lang="en-US"/>
              <a:t>You can arrange your bedroom at will (sesuka hati)</a:t>
            </a:r>
            <a:endParaRPr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898"/>
              <a:buFont typeface="Noto Sans Symbols"/>
              <a:buChar char="⮚"/>
            </a:pPr>
            <a:r>
              <a:rPr lang="en-US"/>
              <a:t>Don’t mention it (You’re welcome)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ct val="100000"/>
              <a:buFont typeface="Trebuchet MS"/>
              <a:buNone/>
            </a:pPr>
            <a:r>
              <a:rPr lang="en-US" b="1" dirty="0"/>
              <a:t>SOCIAL FUNCTIONS OF PROVERBS</a:t>
            </a:r>
            <a:endParaRPr b="1" dirty="0"/>
          </a:p>
        </p:txBody>
      </p:sp>
      <p:sp>
        <p:nvSpPr>
          <p:cNvPr id="141" name="Google Shape;141;p2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274320" lvl="0" indent="-27432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44"/>
              <a:buChar char="⦿"/>
            </a:pPr>
            <a:r>
              <a:rPr lang="en-US" sz="2800"/>
              <a:t>To teaching, Advicing,Enligtening</a:t>
            </a:r>
            <a:endParaRPr sz="2800"/>
          </a:p>
          <a:p>
            <a:pPr marL="274320" lvl="0" indent="-27432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2044"/>
              <a:buChar char="⦿"/>
            </a:pPr>
            <a:r>
              <a:rPr lang="en-US" sz="2800"/>
              <a:t>Persuading people about wisdom, truth, moral, manners, social morality, and traditional views of a people from one generation to another as well as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SzPts val="1898"/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ct val="100000"/>
              <a:buFont typeface="Trebuchet MS"/>
              <a:buNone/>
            </a:pPr>
            <a:r>
              <a:rPr lang="en-US" b="1" dirty="0"/>
              <a:t>GENERAL STRUCTURES OF ROVERBS</a:t>
            </a:r>
            <a:endParaRPr b="1" dirty="0"/>
          </a:p>
        </p:txBody>
      </p:sp>
      <p:sp>
        <p:nvSpPr>
          <p:cNvPr id="147" name="Google Shape;147;p2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ts val="1898"/>
              <a:buChar char="⦿"/>
            </a:pPr>
            <a:r>
              <a:rPr lang="en-US"/>
              <a:t>Parallel Phrase (eg. Easy come, Easy go!)</a:t>
            </a:r>
            <a:endParaRPr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898"/>
              <a:buChar char="⦿"/>
            </a:pPr>
            <a:r>
              <a:rPr lang="en-US"/>
              <a:t>Imperative positive (eg. Look before you leap)</a:t>
            </a:r>
            <a:endParaRPr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898"/>
              <a:buChar char="⦿"/>
            </a:pPr>
            <a:r>
              <a:rPr lang="en-US"/>
              <a:t>Imperative negative (eg. Don’t judge the book by its cover)</a:t>
            </a:r>
            <a:endParaRPr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898"/>
              <a:buChar char="⦿"/>
            </a:pPr>
            <a:r>
              <a:rPr lang="en-US"/>
              <a:t>Declarative sentence(eg. Birds of feather flock together. All road to rome)</a:t>
            </a:r>
            <a:endParaRPr/>
          </a:p>
          <a:p>
            <a:pPr marL="274320" lvl="0" indent="-153797" algn="l" rtl="0">
              <a:spcBef>
                <a:spcPts val="600"/>
              </a:spcBef>
              <a:spcAft>
                <a:spcPts val="0"/>
              </a:spcAft>
              <a:buSzPts val="1898"/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8932" y="1259728"/>
            <a:ext cx="7941501" cy="546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buSzPts val="1168"/>
              <a:buChar char="⦿"/>
            </a:pPr>
            <a:r>
              <a:rPr lang="en-US" sz="2400" b="1" dirty="0" err="1">
                <a:latin typeface="Calibri"/>
                <a:ea typeface="Calibri"/>
                <a:cs typeface="Calibri"/>
                <a:sym typeface="Calibri"/>
              </a:rPr>
              <a:t>ll</a:t>
            </a:r>
            <a:r>
              <a:rPr lang="en-US" sz="2400" b="1" dirty="0">
                <a:latin typeface="Calibri"/>
                <a:ea typeface="Calibri"/>
                <a:cs typeface="Calibri"/>
                <a:sym typeface="Calibri"/>
              </a:rPr>
              <a:t> good things come to those who wait</a:t>
            </a:r>
            <a:endParaRPr lang="en-US" sz="2400" dirty="0">
              <a:latin typeface="Calibri"/>
              <a:ea typeface="Calibri"/>
              <a:cs typeface="Calibri"/>
              <a:sym typeface="Calibri"/>
            </a:endParaRPr>
          </a:p>
          <a:p>
            <a:pPr marL="274320" lvl="0" indent="-274320">
              <a:spcBef>
                <a:spcPts val="600"/>
              </a:spcBef>
              <a:buSzPts val="1168"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(If you are patient, there will be reward)</a:t>
            </a:r>
            <a:endParaRPr lang="en-US" sz="2400" dirty="0"/>
          </a:p>
          <a:p>
            <a:pPr marL="274320" lvl="0" indent="-274320">
              <a:spcBef>
                <a:spcPts val="600"/>
              </a:spcBef>
              <a:buSzPts val="1168"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 sz="2400" dirty="0" err="1">
                <a:latin typeface="Calibri"/>
                <a:ea typeface="Calibri"/>
                <a:cs typeface="Calibri"/>
                <a:sym typeface="Calibri"/>
              </a:rPr>
              <a:t>Jika</a:t>
            </a: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  <a:sym typeface="Calibri"/>
              </a:rPr>
              <a:t>kamu</a:t>
            </a: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  <a:sym typeface="Calibri"/>
              </a:rPr>
              <a:t>bersabar</a:t>
            </a: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dirty="0" err="1">
                <a:latin typeface="Calibri"/>
                <a:ea typeface="Calibri"/>
                <a:cs typeface="Calibri"/>
                <a:sym typeface="Calibri"/>
              </a:rPr>
              <a:t>akan</a:t>
            </a: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  <a:sym typeface="Calibri"/>
              </a:rPr>
              <a:t>ada</a:t>
            </a: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  <a:sym typeface="Calibri"/>
              </a:rPr>
              <a:t>hadiah</a:t>
            </a: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  <a:sym typeface="Calibri"/>
              </a:rPr>
              <a:t>untukmu</a:t>
            </a: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) </a:t>
            </a:r>
            <a:endParaRPr lang="en-US" sz="2400" dirty="0"/>
          </a:p>
          <a:p>
            <a:pPr marL="274320" lvl="0" indent="-274320">
              <a:spcBef>
                <a:spcPts val="600"/>
              </a:spcBef>
              <a:buSzPts val="1168"/>
              <a:buChar char="⦿"/>
            </a:pPr>
            <a:r>
              <a:rPr lang="en-US" sz="2400" b="1" dirty="0">
                <a:latin typeface="Calibri"/>
                <a:ea typeface="Calibri"/>
                <a:cs typeface="Calibri"/>
                <a:sym typeface="Calibri"/>
              </a:rPr>
              <a:t>Soon learnt, soon forgotten</a:t>
            </a:r>
            <a:endParaRPr lang="en-US" sz="2400" dirty="0">
              <a:latin typeface="Calibri"/>
              <a:ea typeface="Calibri"/>
              <a:cs typeface="Calibri"/>
              <a:sym typeface="Calibri"/>
            </a:endParaRPr>
          </a:p>
          <a:p>
            <a:pPr marL="274320" lvl="0" indent="-274320">
              <a:spcBef>
                <a:spcPts val="600"/>
              </a:spcBef>
              <a:buSzPts val="1168"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(Something that is easy to learn is easy to forget)</a:t>
            </a:r>
            <a:endParaRPr lang="en-US" sz="2400" dirty="0"/>
          </a:p>
          <a:p>
            <a:pPr marL="274320" lvl="0" indent="-274320">
              <a:spcBef>
                <a:spcPts val="600"/>
              </a:spcBef>
              <a:buSzPts val="1168"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 sz="2400" dirty="0" err="1">
                <a:latin typeface="Calibri"/>
                <a:ea typeface="Calibri"/>
                <a:cs typeface="Calibri"/>
                <a:sym typeface="Calibri"/>
              </a:rPr>
              <a:t>Sesuatu</a:t>
            </a: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 yang </a:t>
            </a:r>
            <a:r>
              <a:rPr lang="en-US" sz="2400" dirty="0" err="1">
                <a:latin typeface="Calibri"/>
                <a:ea typeface="Calibri"/>
                <a:cs typeface="Calibri"/>
                <a:sym typeface="Calibri"/>
              </a:rPr>
              <a:t>mudah</a:t>
            </a: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  <a:sym typeface="Calibri"/>
              </a:rPr>
              <a:t>dipelajari</a:t>
            </a: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  <a:sym typeface="Calibri"/>
              </a:rPr>
              <a:t>akan</a:t>
            </a: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  <a:sym typeface="Calibri"/>
              </a:rPr>
              <a:t>mudah</a:t>
            </a: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  <a:sym typeface="Calibri"/>
              </a:rPr>
              <a:t>dilupakan</a:t>
            </a: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) </a:t>
            </a:r>
            <a:endParaRPr lang="en-US" sz="2400" dirty="0"/>
          </a:p>
          <a:p>
            <a:pPr marL="274320" lvl="0" indent="-274320">
              <a:spcBef>
                <a:spcPts val="600"/>
              </a:spcBef>
              <a:buSzPts val="1168"/>
              <a:buChar char="⦿"/>
            </a:pPr>
            <a:r>
              <a:rPr lang="en-US" sz="2400" b="1" dirty="0">
                <a:latin typeface="Calibri"/>
                <a:ea typeface="Calibri"/>
                <a:cs typeface="Calibri"/>
                <a:sym typeface="Calibri"/>
              </a:rPr>
              <a:t>Education is an ornament of prosperity and refuge in adversity</a:t>
            </a:r>
            <a:endParaRPr lang="en-US" sz="2400" dirty="0">
              <a:latin typeface="Calibri"/>
              <a:ea typeface="Calibri"/>
              <a:cs typeface="Calibri"/>
              <a:sym typeface="Calibri"/>
            </a:endParaRPr>
          </a:p>
          <a:p>
            <a:pPr marL="274320" lvl="0" indent="-274320">
              <a:spcBef>
                <a:spcPts val="600"/>
              </a:spcBef>
              <a:buSzPts val="1168"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(Education is a treasure in a happy time and a place to protect in a bad time)</a:t>
            </a:r>
            <a:endParaRPr lang="en-US" sz="2400" dirty="0"/>
          </a:p>
          <a:p>
            <a:pPr marL="274320" lvl="0" indent="-274320">
              <a:spcBef>
                <a:spcPts val="600"/>
              </a:spcBef>
              <a:buSzPts val="1168"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 sz="2400" dirty="0" err="1">
                <a:latin typeface="Calibri"/>
                <a:ea typeface="Calibri"/>
                <a:cs typeface="Calibri"/>
                <a:sym typeface="Calibri"/>
              </a:rPr>
              <a:t>pendidikan</a:t>
            </a: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  <a:sym typeface="Calibri"/>
              </a:rPr>
              <a:t>adalah</a:t>
            </a: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  <a:sym typeface="Calibri"/>
              </a:rPr>
              <a:t>harta</a:t>
            </a: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  <a:sym typeface="Calibri"/>
              </a:rPr>
              <a:t>saat</a:t>
            </a: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  <a:sym typeface="Calibri"/>
              </a:rPr>
              <a:t>bahagia</a:t>
            </a: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  <a:sym typeface="Calibri"/>
              </a:rPr>
              <a:t>dan</a:t>
            </a: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  <a:sym typeface="Calibri"/>
              </a:rPr>
              <a:t>tempat</a:t>
            </a: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  <a:sym typeface="Calibri"/>
              </a:rPr>
              <a:t>berlindung</a:t>
            </a: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  <a:sym typeface="Calibri"/>
              </a:rPr>
              <a:t>saat</a:t>
            </a: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  <a:sym typeface="Calibri"/>
              </a:rPr>
              <a:t>keadaan</a:t>
            </a: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  <a:sym typeface="Calibri"/>
              </a:rPr>
              <a:t>buruk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)</a:t>
            </a:r>
            <a:endParaRPr lang="en-US" dirty="0"/>
          </a:p>
          <a:p>
            <a:pPr marL="274320" lvl="0" indent="-195516">
              <a:spcBef>
                <a:spcPts val="600"/>
              </a:spcBef>
              <a:buSzPts val="1241"/>
            </a:pPr>
            <a:endParaRPr lang="en-US" sz="1600" dirty="0"/>
          </a:p>
        </p:txBody>
      </p:sp>
      <p:sp>
        <p:nvSpPr>
          <p:cNvPr id="3" name="Rectangle 2"/>
          <p:cNvSpPr/>
          <p:nvPr/>
        </p:nvSpPr>
        <p:spPr>
          <a:xfrm>
            <a:off x="488515" y="375781"/>
            <a:ext cx="8141918" cy="88394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Examples of Proverbs</a:t>
            </a:r>
          </a:p>
        </p:txBody>
      </p:sp>
    </p:spTree>
    <p:extLst>
      <p:ext uri="{BB962C8B-B14F-4D97-AF65-F5344CB8AC3E}">
        <p14:creationId xmlns:p14="http://schemas.microsoft.com/office/powerpoint/2010/main" val="13291729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25</TotalTime>
  <Words>343</Words>
  <Application>Microsoft Office PowerPoint</Application>
  <PresentationFormat>On-screen Show (4:3)</PresentationFormat>
  <Paragraphs>54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PROVERB IN ENGLISH </vt:lpstr>
      <vt:lpstr>PROVERB</vt:lpstr>
      <vt:lpstr>WHAT IS  PROVERB</vt:lpstr>
      <vt:lpstr>KINDS OF PROVERBS </vt:lpstr>
      <vt:lpstr>KINDS OF PROVERBS </vt:lpstr>
      <vt:lpstr>KINDS OF PROVERBS </vt:lpstr>
      <vt:lpstr>SOCIAL FUNCTIONS OF PROVERBS</vt:lpstr>
      <vt:lpstr>GENERAL STRUCTURES OF ROVERBS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PROVERB IN ENGLISH</dc:title>
  <dc:creator>USER</dc:creator>
  <cp:lastModifiedBy>USER</cp:lastModifiedBy>
  <cp:revision>3</cp:revision>
  <dcterms:modified xsi:type="dcterms:W3CDTF">2022-04-08T07:28:25Z</dcterms:modified>
</cp:coreProperties>
</file>