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</p:sldMasterIdLst>
  <p:sldIdLst>
    <p:sldId id="256" r:id="rId3"/>
    <p:sldId id="258" r:id="rId4"/>
    <p:sldId id="292" r:id="rId5"/>
    <p:sldId id="257" r:id="rId6"/>
    <p:sldId id="293" r:id="rId7"/>
    <p:sldId id="304" r:id="rId8"/>
    <p:sldId id="294" r:id="rId9"/>
    <p:sldId id="305" r:id="rId10"/>
    <p:sldId id="295" r:id="rId11"/>
    <p:sldId id="262" r:id="rId12"/>
    <p:sldId id="315" r:id="rId13"/>
    <p:sldId id="263" r:id="rId14"/>
    <p:sldId id="265" r:id="rId15"/>
    <p:sldId id="296" r:id="rId16"/>
    <p:sldId id="314" r:id="rId17"/>
    <p:sldId id="297" r:id="rId18"/>
    <p:sldId id="298" r:id="rId19"/>
    <p:sldId id="316" r:id="rId20"/>
    <p:sldId id="309" r:id="rId21"/>
    <p:sldId id="267" r:id="rId22"/>
    <p:sldId id="306" r:id="rId23"/>
    <p:sldId id="299" r:id="rId24"/>
    <p:sldId id="310" r:id="rId25"/>
    <p:sldId id="271" r:id="rId26"/>
    <p:sldId id="311" r:id="rId27"/>
    <p:sldId id="269" r:id="rId28"/>
    <p:sldId id="270" r:id="rId29"/>
    <p:sldId id="300" r:id="rId30"/>
    <p:sldId id="301" r:id="rId31"/>
    <p:sldId id="276" r:id="rId32"/>
    <p:sldId id="275" r:id="rId33"/>
    <p:sldId id="277" r:id="rId34"/>
    <p:sldId id="302" r:id="rId35"/>
    <p:sldId id="308" r:id="rId36"/>
    <p:sldId id="303" r:id="rId37"/>
    <p:sldId id="272" r:id="rId38"/>
    <p:sldId id="274" r:id="rId39"/>
    <p:sldId id="313" r:id="rId40"/>
    <p:sldId id="312" r:id="rId41"/>
    <p:sldId id="273" r:id="rId42"/>
    <p:sldId id="307" r:id="rId4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2.xml"/><Relationship Id="rId7" Type="http://schemas.openxmlformats.org/officeDocument/2006/relationships/slide" Target="../slides/slide10.xml"/><Relationship Id="rId2" Type="http://schemas.openxmlformats.org/officeDocument/2006/relationships/hyperlink" Target="cover.pptx" TargetMode="Externa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6.xml"/><Relationship Id="rId10" Type="http://schemas.openxmlformats.org/officeDocument/2006/relationships/slide" Target="../slides/slide37.xml"/><Relationship Id="rId4" Type="http://schemas.openxmlformats.org/officeDocument/2006/relationships/hyperlink" Target="BAB%205%20Sistem%20Pencernaan%20Makanan.pptx" TargetMode="External"/><Relationship Id="rId9" Type="http://schemas.openxmlformats.org/officeDocument/2006/relationships/slide" Target="../slides/slide4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6CA4-F26D-49CD-9CF8-A86FE8CECD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9C42-C217-422D-871C-3F973BB92F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8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140D-35A6-4765-8564-7ED17C2A41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65EA2-A16E-46A0-A241-1D3A411713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2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F5AD-A9CE-42C9-88DE-B59E60966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DD9-5672-43D0-8876-FAD86CD936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5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DAD1-7507-451A-AD16-651284F42B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0969-3BC9-4AFE-A64F-98E031EAF5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21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575C-BBC6-4D11-B428-7677CE3A03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5420-320D-4715-B7B9-8819824D04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4FE5-083C-4E87-8CDE-A9BEDE6D0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0AC7-9DBD-484D-9877-406BC03842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48D0-7A6C-4345-8615-8885009171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4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E487-110D-49E7-A2F9-6720702FCD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2FC6-3867-494C-AE8D-846E31EEBF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6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6F052-A1C0-405E-8589-0D782DD7B5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3A33-5E8A-41BC-89BA-0919E9C65C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2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F4D3-5FA8-4C71-BD31-4BAE750FE5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59CB-55B3-475F-BD32-2B1E8F8149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entagon 4">
            <a:hlinkClick r:id="rId2" action="ppaction://hlinkpres?slideindex=1&amp;slidetitle="/>
          </p:cNvPr>
          <p:cNvSpPr/>
          <p:nvPr userDrawn="1"/>
        </p:nvSpPr>
        <p:spPr>
          <a:xfrm flipH="1">
            <a:off x="152400" y="152401"/>
            <a:ext cx="1428750" cy="428625"/>
          </a:xfrm>
          <a:prstGeom prst="homePlate">
            <a:avLst>
              <a:gd name="adj" fmla="val 28608"/>
            </a:avLst>
          </a:prstGeom>
          <a:solidFill>
            <a:srgbClr val="88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 userDrawn="1"/>
        </p:nvSpPr>
        <p:spPr>
          <a:xfrm flipH="1">
            <a:off x="1" y="1704976"/>
            <a:ext cx="950913" cy="500063"/>
          </a:xfrm>
          <a:prstGeom prst="homePlate">
            <a:avLst>
              <a:gd name="adj" fmla="val 286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>
              <a:defRPr/>
            </a:pPr>
            <a:r>
              <a:rPr lang="en-US" b="1" smtClean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7" name="Pentagon 6">
            <a:hlinkClick r:id="rId3" action="ppaction://hlinksldjump"/>
          </p:cNvPr>
          <p:cNvSpPr/>
          <p:nvPr userDrawn="1"/>
        </p:nvSpPr>
        <p:spPr>
          <a:xfrm flipH="1">
            <a:off x="357189" y="1704976"/>
            <a:ext cx="1214437" cy="500063"/>
          </a:xfrm>
          <a:prstGeom prst="homePlate">
            <a:avLst>
              <a:gd name="adj" fmla="val 28608"/>
            </a:avLst>
          </a:prstGeom>
          <a:solidFill>
            <a:srgbClr val="CB2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r>
              <a:rPr lang="id-ID" sz="900" smtClean="0">
                <a:solidFill>
                  <a:prstClr val="white"/>
                </a:solidFill>
                <a:latin typeface="Cambria" pitchFamily="18" charset="0"/>
              </a:rPr>
              <a:t>Mengapa Kita Butuh Makanan?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8" name="Pentagon 7">
            <a:hlinkClick r:id="rId4" action="ppaction://hlinkpres?slideindex=1&amp;slidetitle="/>
          </p:cNvPr>
          <p:cNvSpPr/>
          <p:nvPr userDrawn="1"/>
        </p:nvSpPr>
        <p:spPr>
          <a:xfrm flipH="1">
            <a:off x="0" y="914400"/>
            <a:ext cx="1571625" cy="574675"/>
          </a:xfrm>
          <a:prstGeom prst="homePlate">
            <a:avLst>
              <a:gd name="adj" fmla="val 28608"/>
            </a:avLst>
          </a:prstGeom>
          <a:solidFill>
            <a:srgbClr val="CB2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r>
              <a:rPr lang="en-US" b="1" smtClean="0">
                <a:solidFill>
                  <a:prstClr val="white"/>
                </a:solidFill>
              </a:rPr>
              <a:t>BAB 5</a:t>
            </a:r>
          </a:p>
        </p:txBody>
      </p:sp>
      <p:sp>
        <p:nvSpPr>
          <p:cNvPr id="9" name="TextBox 30">
            <a:hlinkClick r:id="rId2" action="ppaction://hlinkpres?slideindex=1&amp;slidetitle="/>
          </p:cNvPr>
          <p:cNvSpPr txBox="1">
            <a:spLocks noChangeArrowheads="1"/>
          </p:cNvSpPr>
          <p:nvPr userDrawn="1"/>
        </p:nvSpPr>
        <p:spPr bwMode="auto">
          <a:xfrm>
            <a:off x="214314" y="214314"/>
            <a:ext cx="1285875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US" sz="1400" b="1">
                <a:solidFill>
                  <a:prstClr val="black"/>
                </a:solidFill>
              </a:rPr>
              <a:t>DAFTAR ISI</a:t>
            </a:r>
          </a:p>
        </p:txBody>
      </p:sp>
      <p:sp>
        <p:nvSpPr>
          <p:cNvPr id="10" name="Pentagon 9">
            <a:hlinkClick r:id="rId5" action="ppaction://hlinksldjump"/>
          </p:cNvPr>
          <p:cNvSpPr/>
          <p:nvPr userDrawn="1"/>
        </p:nvSpPr>
        <p:spPr>
          <a:xfrm flipH="1">
            <a:off x="1" y="2286000"/>
            <a:ext cx="950913" cy="500063"/>
          </a:xfrm>
          <a:prstGeom prst="homePlate">
            <a:avLst>
              <a:gd name="adj" fmla="val 286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>
              <a:defRPr/>
            </a:pPr>
            <a:r>
              <a:rPr lang="en-US" b="1" smtClean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 userDrawn="1"/>
        </p:nvSpPr>
        <p:spPr>
          <a:xfrm flipH="1">
            <a:off x="357189" y="2286000"/>
            <a:ext cx="1214437" cy="500063"/>
          </a:xfrm>
          <a:prstGeom prst="homePlate">
            <a:avLst>
              <a:gd name="adj" fmla="val 28608"/>
            </a:avLst>
          </a:prstGeom>
          <a:solidFill>
            <a:srgbClr val="CB2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r>
              <a:rPr lang="id-ID" sz="900" smtClean="0">
                <a:solidFill>
                  <a:prstClr val="white"/>
                </a:solidFill>
                <a:latin typeface="Cambria" pitchFamily="18" charset="0"/>
              </a:rPr>
              <a:t>Zat Makanan yang Dibutuhkan oleh Tubuh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2" name="Pentagon 11">
            <a:hlinkClick r:id="rId6" action="ppaction://hlinksldjump"/>
          </p:cNvPr>
          <p:cNvSpPr/>
          <p:nvPr userDrawn="1"/>
        </p:nvSpPr>
        <p:spPr>
          <a:xfrm flipH="1">
            <a:off x="0" y="2895600"/>
            <a:ext cx="950913" cy="500063"/>
          </a:xfrm>
          <a:prstGeom prst="homePlate">
            <a:avLst>
              <a:gd name="adj" fmla="val 286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>
              <a:defRPr/>
            </a:pPr>
            <a:r>
              <a:rPr lang="en-US" b="1" smtClean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3" name="Pentagon 12">
            <a:hlinkClick r:id="rId6" action="ppaction://hlinksldjump"/>
          </p:cNvPr>
          <p:cNvSpPr/>
          <p:nvPr userDrawn="1"/>
        </p:nvSpPr>
        <p:spPr>
          <a:xfrm flipH="1">
            <a:off x="357188" y="2895600"/>
            <a:ext cx="1214437" cy="500063"/>
          </a:xfrm>
          <a:prstGeom prst="homePlate">
            <a:avLst>
              <a:gd name="adj" fmla="val 28608"/>
            </a:avLst>
          </a:prstGeom>
          <a:solidFill>
            <a:srgbClr val="CB2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r>
              <a:rPr lang="id-ID" sz="900" smtClean="0">
                <a:solidFill>
                  <a:prstClr val="white"/>
                </a:solidFill>
                <a:latin typeface="Cambria" pitchFamily="18" charset="0"/>
              </a:rPr>
              <a:t>Bagaimana Cara Tubuh Mencerna Makanan?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Pentagon 13">
            <a:hlinkClick r:id="rId7" action="ppaction://hlinksldjump"/>
          </p:cNvPr>
          <p:cNvSpPr/>
          <p:nvPr userDrawn="1"/>
        </p:nvSpPr>
        <p:spPr>
          <a:xfrm flipH="1">
            <a:off x="1" y="3505200"/>
            <a:ext cx="950913" cy="500063"/>
          </a:xfrm>
          <a:prstGeom prst="homePlate">
            <a:avLst>
              <a:gd name="adj" fmla="val 286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>
              <a:defRPr/>
            </a:pPr>
            <a:r>
              <a:rPr lang="en-US" b="1" smtClean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5" name="Pentagon 14">
            <a:hlinkClick r:id="rId7" action="ppaction://hlinksldjump"/>
          </p:cNvPr>
          <p:cNvSpPr/>
          <p:nvPr userDrawn="1"/>
        </p:nvSpPr>
        <p:spPr>
          <a:xfrm flipH="1">
            <a:off x="357189" y="3505200"/>
            <a:ext cx="1214437" cy="500063"/>
          </a:xfrm>
          <a:prstGeom prst="homePlate">
            <a:avLst>
              <a:gd name="adj" fmla="val 28608"/>
            </a:avLst>
          </a:prstGeom>
          <a:solidFill>
            <a:srgbClr val="CB2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r>
              <a:rPr lang="id-ID" sz="900" smtClean="0">
                <a:solidFill>
                  <a:prstClr val="white"/>
                </a:solidFill>
                <a:latin typeface="Cambria" pitchFamily="18" charset="0"/>
              </a:rPr>
              <a:t>Gangguan Sistem Pencernaan Makanan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Pentagon 15">
            <a:hlinkClick r:id="rId8" action="ppaction://hlinksldjump"/>
          </p:cNvPr>
          <p:cNvSpPr/>
          <p:nvPr userDrawn="1"/>
        </p:nvSpPr>
        <p:spPr>
          <a:xfrm flipH="1">
            <a:off x="1" y="4114800"/>
            <a:ext cx="950913" cy="500063"/>
          </a:xfrm>
          <a:prstGeom prst="homePlate">
            <a:avLst>
              <a:gd name="adj" fmla="val 286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>
              <a:defRPr/>
            </a:pPr>
            <a:r>
              <a:rPr lang="en-US" b="1" smtClean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17" name="Pentagon 16">
            <a:hlinkClick r:id="rId8" action="ppaction://hlinksldjump"/>
          </p:cNvPr>
          <p:cNvSpPr/>
          <p:nvPr userDrawn="1"/>
        </p:nvSpPr>
        <p:spPr>
          <a:xfrm flipH="1">
            <a:off x="357189" y="4114800"/>
            <a:ext cx="1214437" cy="500063"/>
          </a:xfrm>
          <a:prstGeom prst="homePlate">
            <a:avLst>
              <a:gd name="adj" fmla="val 28608"/>
            </a:avLst>
          </a:prstGeom>
          <a:solidFill>
            <a:srgbClr val="CB2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r>
              <a:rPr lang="id-ID" sz="900" smtClean="0">
                <a:solidFill>
                  <a:prstClr val="white"/>
                </a:solidFill>
                <a:latin typeface="Cambria" pitchFamily="18" charset="0"/>
              </a:rPr>
              <a:t>Bagaimana Cara Pencernaan Makanan pada Hewan</a:t>
            </a:r>
            <a:r>
              <a:rPr lang="en-US" sz="900" smtClean="0">
                <a:solidFill>
                  <a:prstClr val="white"/>
                </a:solidFill>
                <a:latin typeface="Cambria" pitchFamily="18" charset="0"/>
              </a:rPr>
              <a:t>?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8" name="Pentagon 17">
            <a:hlinkClick r:id="rId9" action="ppaction://hlinksldjump"/>
          </p:cNvPr>
          <p:cNvSpPr/>
          <p:nvPr userDrawn="1"/>
        </p:nvSpPr>
        <p:spPr>
          <a:xfrm flipH="1">
            <a:off x="0" y="5334001"/>
            <a:ext cx="1563688" cy="381000"/>
          </a:xfrm>
          <a:prstGeom prst="homePlate">
            <a:avLst>
              <a:gd name="adj" fmla="val 286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>
              <a:defRPr/>
            </a:pPr>
            <a:r>
              <a:rPr lang="en-US" sz="1200" b="1" smtClean="0">
                <a:solidFill>
                  <a:prstClr val="white"/>
                </a:solidFill>
              </a:rPr>
              <a:t>RANGKUMAN</a:t>
            </a:r>
          </a:p>
        </p:txBody>
      </p:sp>
      <p:sp>
        <p:nvSpPr>
          <p:cNvPr id="19" name="Pentagon 18">
            <a:hlinkClick r:id="rId10" action="ppaction://hlinksldjump"/>
          </p:cNvPr>
          <p:cNvSpPr/>
          <p:nvPr userDrawn="1"/>
        </p:nvSpPr>
        <p:spPr>
          <a:xfrm flipH="1">
            <a:off x="0" y="5791200"/>
            <a:ext cx="1563688" cy="381000"/>
          </a:xfrm>
          <a:prstGeom prst="homePlate">
            <a:avLst>
              <a:gd name="adj" fmla="val 286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>
              <a:defRPr/>
            </a:pPr>
            <a:r>
              <a:rPr lang="en-US" sz="1200" b="1" smtClean="0">
                <a:solidFill>
                  <a:prstClr val="white"/>
                </a:solidFill>
              </a:rPr>
              <a:t>LATIHAN</a:t>
            </a:r>
          </a:p>
        </p:txBody>
      </p:sp>
    </p:spTree>
    <p:extLst>
      <p:ext uri="{BB962C8B-B14F-4D97-AF65-F5344CB8AC3E}">
        <p14:creationId xmlns:p14="http://schemas.microsoft.com/office/powerpoint/2010/main" val="122987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B379-0836-446A-B16E-EDD19DAC70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FDCB-45CA-49A1-B37B-53035D562E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1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4C7A-FDED-497E-96F8-0DF55B701A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BF7B-1012-494A-BAC3-602A5EBEDF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0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41AFEC-AB74-472F-9849-A525BA8B60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D711C-00D9-406E-9ED1-036421042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5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DA98652-7D53-4F4D-8A59-BA39840DCFE3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9237861-B3F4-4D5F-98C7-3FB18ACA6CD7}" type="datetimeFigureOut">
              <a:rPr lang="id-ID" smtClean="0"/>
              <a:t>15/01/2022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pPr algn="ctr"/>
            <a:r>
              <a:rPr lang="id-ID" sz="5400" dirty="0" smtClean="0"/>
              <a:t>PROSES PENCERNAAN MANUSIA</a:t>
            </a:r>
            <a:endParaRPr lang="id-ID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496944" cy="4608512"/>
          </a:xfrm>
        </p:spPr>
        <p:txBody>
          <a:bodyPr>
            <a:noAutofit/>
          </a:bodyPr>
          <a:lstStyle/>
          <a:p>
            <a:pPr algn="l"/>
            <a:r>
              <a:rPr lang="id-ID" sz="4800" dirty="0" smtClean="0">
                <a:solidFill>
                  <a:schemeClr val="tx1"/>
                </a:solidFill>
              </a:rPr>
              <a:t>TUJUAN PEMBELAJARAN: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4800" dirty="0" smtClean="0">
                <a:solidFill>
                  <a:schemeClr val="tx1"/>
                </a:solidFill>
              </a:rPr>
              <a:t>Memahami organ pencernaan manusia, letak organ, enzim yang dihasilkan.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4800" dirty="0" smtClean="0">
                <a:solidFill>
                  <a:schemeClr val="tx1"/>
                </a:solidFill>
              </a:rPr>
              <a:t>Memahami proses pencernaan manusia</a:t>
            </a:r>
          </a:p>
          <a:p>
            <a:pPr marL="514350" indent="-514350" algn="l">
              <a:buFont typeface="+mj-lt"/>
              <a:buAutoNum type="arabicPeriod"/>
            </a:pPr>
            <a:endParaRPr lang="id-ID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Gb gigi-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8382000" cy="684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2"/>
            <a:ext cx="8229600" cy="6391547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id-ID" sz="5400" b="1" u="sng" dirty="0" smtClean="0"/>
              <a:t>ANATOMI GIGI</a:t>
            </a:r>
          </a:p>
          <a:p>
            <a:r>
              <a:rPr lang="id-ID" sz="3500" b="1" i="1" dirty="0" smtClean="0"/>
              <a:t>Mahkota gigi</a:t>
            </a:r>
            <a:r>
              <a:rPr lang="id-ID" sz="3500" dirty="0" smtClean="0"/>
              <a:t> tampak di atas gusi.</a:t>
            </a:r>
          </a:p>
          <a:p>
            <a:r>
              <a:rPr lang="id-ID" sz="3500" b="1" i="1" dirty="0" smtClean="0"/>
              <a:t>Dentin</a:t>
            </a:r>
            <a:r>
              <a:rPr lang="id-ID" sz="3500" dirty="0" smtClean="0"/>
              <a:t> lapisan sebelah dalam dari enamel.</a:t>
            </a:r>
          </a:p>
          <a:p>
            <a:r>
              <a:rPr lang="id-ID" sz="3500" b="1" i="1" dirty="0" smtClean="0"/>
              <a:t>Leher gigi</a:t>
            </a:r>
            <a:r>
              <a:rPr lang="id-ID" sz="3500" dirty="0" smtClean="0"/>
              <a:t> berada dalam gusi.</a:t>
            </a:r>
          </a:p>
          <a:p>
            <a:r>
              <a:rPr lang="id-ID" sz="3500" b="1" i="1" dirty="0" smtClean="0"/>
              <a:t>Akar gigi </a:t>
            </a:r>
            <a:r>
              <a:rPr lang="id-ID" sz="3500" dirty="0" smtClean="0"/>
              <a:t>berada di dalam rahang.</a:t>
            </a:r>
          </a:p>
          <a:p>
            <a:r>
              <a:rPr lang="id-ID" sz="3500" b="1" i="1" dirty="0" smtClean="0"/>
              <a:t>Enamel</a:t>
            </a:r>
            <a:r>
              <a:rPr lang="id-ID" sz="3500" dirty="0" smtClean="0"/>
              <a:t>, struktur paling keras dalam tubuh berwarna putih.</a:t>
            </a:r>
          </a:p>
          <a:p>
            <a:r>
              <a:rPr lang="id-ID" sz="3500" b="1" i="1" dirty="0" smtClean="0"/>
              <a:t>Rongga gigi (pulpa)</a:t>
            </a:r>
            <a:r>
              <a:rPr lang="id-ID" sz="3500" dirty="0" smtClean="0"/>
              <a:t>, terdapat saraf dan pembuluh darah.</a:t>
            </a:r>
          </a:p>
          <a:p>
            <a:r>
              <a:rPr lang="id-ID" sz="3500" b="1" i="1" dirty="0" smtClean="0"/>
              <a:t>Cementum</a:t>
            </a:r>
            <a:r>
              <a:rPr lang="id-ID" sz="3500" dirty="0" smtClean="0"/>
              <a:t>, lapisan luar akar gigi yang berbatasan dengan tulang rahang. Befungsi membantu menahan gigi agar tetap melekat pada gusi (gingiva)</a:t>
            </a:r>
            <a:endParaRPr lang="id-ID" sz="3500" dirty="0"/>
          </a:p>
        </p:txBody>
      </p:sp>
    </p:spTree>
    <p:extLst>
      <p:ext uri="{BB962C8B-B14F-4D97-AF65-F5344CB8AC3E}">
        <p14:creationId xmlns:p14="http://schemas.microsoft.com/office/powerpoint/2010/main" val="4108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Gb gigi-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0"/>
            <a:ext cx="57848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753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Gigi berlubang tidak akan terasa sakit sampai lubang tersebut mencapai pulpa gigi, karena di bagian ini terdapat saraf &amp; pembuluh darah</a:t>
            </a:r>
          </a:p>
        </p:txBody>
      </p:sp>
    </p:spTree>
    <p:extLst>
      <p:ext uri="{BB962C8B-B14F-4D97-AF65-F5344CB8AC3E}">
        <p14:creationId xmlns:p14="http://schemas.microsoft.com/office/powerpoint/2010/main" val="11046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16633"/>
            <a:ext cx="8136904" cy="864096"/>
          </a:xfrm>
        </p:spPr>
        <p:txBody>
          <a:bodyPr/>
          <a:lstStyle/>
          <a:p>
            <a:r>
              <a:rPr lang="id-ID" sz="5400" b="1" dirty="0" smtClean="0">
                <a:solidFill>
                  <a:srgbClr val="00B050"/>
                </a:solidFill>
              </a:rPr>
              <a:t>B. FARING</a:t>
            </a:r>
            <a:endParaRPr lang="id-ID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571625"/>
            <a:ext cx="8208912" cy="3286125"/>
          </a:xfrm>
        </p:spPr>
        <p:txBody>
          <a:bodyPr>
            <a:noAutofit/>
          </a:bodyPr>
          <a:lstStyle/>
          <a:p>
            <a:r>
              <a:rPr lang="id-ID" sz="3600" dirty="0" smtClean="0"/>
              <a:t>Faring adalah rongga persimpangan sebagai jalan masuknya makanan dan udara sebelum masuk ke saluran berikutnya.</a:t>
            </a:r>
            <a:endParaRPr lang="en-US" sz="3600" dirty="0" smtClean="0"/>
          </a:p>
          <a:p>
            <a:pPr>
              <a:buNone/>
            </a:pPr>
            <a:endParaRPr lang="id-ID" sz="3600" dirty="0" smtClean="0"/>
          </a:p>
          <a:p>
            <a:r>
              <a:rPr lang="id-ID" sz="3600" dirty="0" smtClean="0"/>
              <a:t>Di dalam faring terdapat </a:t>
            </a:r>
            <a:r>
              <a:rPr lang="id-ID" sz="3600" b="1" i="1" dirty="0" smtClean="0">
                <a:solidFill>
                  <a:srgbClr val="FF0000"/>
                </a:solidFill>
              </a:rPr>
              <a:t>epiglotis</a:t>
            </a:r>
            <a:r>
              <a:rPr lang="id-ID" sz="3600" i="1" dirty="0" smtClean="0"/>
              <a:t>, </a:t>
            </a:r>
            <a:r>
              <a:rPr lang="id-ID" sz="3600" dirty="0" smtClean="0"/>
              <a:t>yaitu katup yang akan menutup trakea ketika seseorang menelan makanan.</a:t>
            </a:r>
            <a:endParaRPr lang="id-ID" sz="3600" i="1" dirty="0"/>
          </a:p>
        </p:txBody>
      </p:sp>
    </p:spTree>
    <p:extLst>
      <p:ext uri="{BB962C8B-B14F-4D97-AF65-F5344CB8AC3E}">
        <p14:creationId xmlns:p14="http://schemas.microsoft.com/office/powerpoint/2010/main" val="3270200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136904" cy="1168673"/>
          </a:xfrm>
        </p:spPr>
        <p:txBody>
          <a:bodyPr/>
          <a:lstStyle/>
          <a:p>
            <a:r>
              <a:rPr lang="id-ID" sz="3600" b="1" dirty="0" smtClean="0">
                <a:solidFill>
                  <a:srgbClr val="00B050"/>
                </a:solidFill>
              </a:rPr>
              <a:t>C. ESOFAGUS (KERONGKONGAN)</a:t>
            </a:r>
            <a:endParaRPr lang="id-ID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571625"/>
            <a:ext cx="8064896" cy="3071813"/>
          </a:xfrm>
        </p:spPr>
        <p:txBody>
          <a:bodyPr>
            <a:noAutofit/>
          </a:bodyPr>
          <a:lstStyle/>
          <a:p>
            <a:r>
              <a:rPr lang="id-ID" sz="4000" dirty="0" smtClean="0"/>
              <a:t>Esofagus adalah tabung otot yang mendorong makanan dari faring menuju lambung.</a:t>
            </a:r>
            <a:endParaRPr lang="en-US" sz="4000" dirty="0" smtClean="0"/>
          </a:p>
          <a:p>
            <a:pPr>
              <a:buNone/>
            </a:pPr>
            <a:endParaRPr lang="id-ID" sz="4000" dirty="0" smtClean="0"/>
          </a:p>
          <a:p>
            <a:r>
              <a:rPr lang="id-ID" sz="4000" dirty="0" smtClean="0"/>
              <a:t> </a:t>
            </a:r>
            <a:r>
              <a:rPr lang="en-US" sz="4000" dirty="0" smtClean="0"/>
              <a:t>G</a:t>
            </a:r>
            <a:r>
              <a:rPr lang="id-ID" sz="4000" dirty="0" smtClean="0"/>
              <a:t>erakan kontraksi yang membuat makanan terdorong menuju lambung disebut gerakan </a:t>
            </a:r>
            <a:r>
              <a:rPr lang="id-ID" sz="4000" i="1" dirty="0" smtClean="0">
                <a:solidFill>
                  <a:srgbClr val="FF0000"/>
                </a:solidFill>
              </a:rPr>
              <a:t>peristaltik.</a:t>
            </a:r>
            <a:endParaRPr lang="id-ID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06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6633"/>
            <a:ext cx="8244408" cy="1008112"/>
          </a:xfrm>
        </p:spPr>
        <p:txBody>
          <a:bodyPr/>
          <a:lstStyle/>
          <a:p>
            <a:r>
              <a:rPr lang="id-ID" sz="3600" b="1" dirty="0" smtClean="0">
                <a:solidFill>
                  <a:srgbClr val="00B050"/>
                </a:solidFill>
              </a:rPr>
              <a:t>D. Lambung</a:t>
            </a:r>
            <a:endParaRPr lang="id-ID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80728"/>
            <a:ext cx="4860032" cy="5688632"/>
          </a:xfrm>
        </p:spPr>
        <p:txBody>
          <a:bodyPr>
            <a:normAutofit/>
          </a:bodyPr>
          <a:lstStyle/>
          <a:p>
            <a:r>
              <a:rPr lang="id-ID" sz="3000" dirty="0" smtClean="0"/>
              <a:t>Terletak di rongga perut bagian atas sebelah kiri, dibawah diafragma.</a:t>
            </a:r>
          </a:p>
          <a:p>
            <a:r>
              <a:rPr lang="id-ID" sz="3000" dirty="0" smtClean="0"/>
              <a:t>Lambung dibagi menjadi tiga bagian:</a:t>
            </a:r>
          </a:p>
          <a:p>
            <a:pPr marL="633222" indent="-514350">
              <a:buAutoNum type="arabicPeriod"/>
            </a:pPr>
            <a:r>
              <a:rPr lang="id-ID" sz="3000" i="1" dirty="0" smtClean="0">
                <a:solidFill>
                  <a:srgbClr val="FF0000"/>
                </a:solidFill>
              </a:rPr>
              <a:t>K</a:t>
            </a:r>
            <a:r>
              <a:rPr lang="en-US" sz="3000" i="1" dirty="0" smtClean="0">
                <a:solidFill>
                  <a:srgbClr val="FF0000"/>
                </a:solidFill>
              </a:rPr>
              <a:t>a</a:t>
            </a:r>
            <a:r>
              <a:rPr lang="id-ID" sz="3000" i="1" dirty="0" smtClean="0">
                <a:solidFill>
                  <a:srgbClr val="FF0000"/>
                </a:solidFill>
              </a:rPr>
              <a:t>rdiak</a:t>
            </a:r>
            <a:r>
              <a:rPr lang="id-ID" sz="3000" i="1" dirty="0" smtClean="0"/>
              <a:t>,</a:t>
            </a:r>
            <a:r>
              <a:rPr lang="id-ID" sz="3000" dirty="0" smtClean="0"/>
              <a:t> berbatasan dengan esofagus, bagian lambung di dekat hati)</a:t>
            </a:r>
          </a:p>
          <a:p>
            <a:pPr marL="633222" indent="-514350">
              <a:buAutoNum type="arabicPeriod"/>
            </a:pPr>
            <a:r>
              <a:rPr lang="id-ID" sz="3000" i="1" dirty="0" smtClean="0">
                <a:solidFill>
                  <a:srgbClr val="FF0000"/>
                </a:solidFill>
              </a:rPr>
              <a:t>Fundus</a:t>
            </a:r>
            <a:r>
              <a:rPr lang="id-ID" sz="3000" dirty="0" smtClean="0"/>
              <a:t>, terletak di tengah</a:t>
            </a:r>
          </a:p>
          <a:p>
            <a:pPr marL="633222" indent="-514350">
              <a:buAutoNum type="arabicPeriod"/>
            </a:pPr>
            <a:r>
              <a:rPr lang="id-ID" sz="3000" i="1" dirty="0" smtClean="0">
                <a:solidFill>
                  <a:srgbClr val="FF0000"/>
                </a:solidFill>
              </a:rPr>
              <a:t>Pilorus</a:t>
            </a:r>
            <a:r>
              <a:rPr lang="id-ID" sz="3000" dirty="0" smtClean="0"/>
              <a:t>, dekat usus halus</a:t>
            </a:r>
          </a:p>
        </p:txBody>
      </p:sp>
      <p:pic>
        <p:nvPicPr>
          <p:cNvPr id="4098" name="Picture 2" descr="C:\Documents and Settings\mira\Desktop\New Folder\lamb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4005064"/>
            <a:ext cx="4104456" cy="25922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0"/>
            <a:ext cx="4645025" cy="3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495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988491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28092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id-ID" sz="3600" dirty="0" smtClean="0"/>
              <a:t>L</a:t>
            </a:r>
            <a:r>
              <a:rPr lang="id-ID" sz="3200" dirty="0" smtClean="0"/>
              <a:t>ambung menghasilkan getah lambung yang berasal dari dinding lambung.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id-ID" sz="3200" dirty="0" smtClean="0"/>
              <a:t>Pada dinding lambung terdapat kelenjar getah lambung yang menghasilkan asam lambung.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id-ID" sz="3200" dirty="0" smtClean="0"/>
              <a:t>Asam lambung mengandung HCl, mukosa, dan enzim pencernaan.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id-ID" sz="3200" dirty="0" smtClean="0"/>
              <a:t>HCl berfungsi membunuh kuman.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id-ID" sz="3200" dirty="0" smtClean="0"/>
              <a:t>Mukosa berfungsi melindungi dinding lambung dari abrasi asam lambung.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id-ID" sz="3200" dirty="0">
                <a:solidFill>
                  <a:prstClr val="black"/>
                </a:solidFill>
              </a:rPr>
              <a:t>Makanan yang sudah sampai ke lambung akan diubah bentuk menjadi cairan asam yang disebut </a:t>
            </a:r>
            <a:r>
              <a:rPr lang="id-ID" sz="3200" i="1" dirty="0">
                <a:solidFill>
                  <a:prstClr val="black"/>
                </a:solidFill>
              </a:rPr>
              <a:t>kim</a:t>
            </a:r>
            <a:r>
              <a:rPr lang="id-ID" sz="3200" dirty="0">
                <a:solidFill>
                  <a:prstClr val="black"/>
                </a:solidFill>
              </a:rPr>
              <a:t> atau </a:t>
            </a:r>
            <a:r>
              <a:rPr lang="id-ID" sz="3200" dirty="0" smtClean="0">
                <a:solidFill>
                  <a:prstClr val="black"/>
                </a:solidFill>
              </a:rPr>
              <a:t>bubur.</a:t>
            </a:r>
            <a:endParaRPr lang="id-ID" sz="3200" dirty="0">
              <a:solidFill>
                <a:prstClr val="black"/>
              </a:solidFill>
            </a:endParaRP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5478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229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err="1" smtClean="0">
                <a:solidFill>
                  <a:schemeClr val="tx1"/>
                </a:solidFill>
              </a:rPr>
              <a:t>Tujuan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</a:rPr>
              <a:t>utama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</a:rPr>
              <a:t>sistem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</a:rPr>
              <a:t>pencernaan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</a:rPr>
              <a:t>makanan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</a:rPr>
              <a:t>adalah</a:t>
            </a: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i="1" dirty="0" err="1" smtClean="0">
                <a:solidFill>
                  <a:schemeClr val="tx1"/>
                </a:solidFill>
              </a:rPr>
              <a:t>memecah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bahan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makanan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menjadi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ukuran</a:t>
            </a:r>
            <a:r>
              <a:rPr lang="en-US" i="1" dirty="0" smtClean="0">
                <a:solidFill>
                  <a:schemeClr val="tx1"/>
                </a:solidFill>
              </a:rPr>
              <a:t> yang </a:t>
            </a:r>
            <a:r>
              <a:rPr lang="id-ID" i="1" dirty="0" smtClean="0">
                <a:solidFill>
                  <a:schemeClr val="tx1"/>
                </a:solidFill>
              </a:rPr>
              <a:t>lebih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kecil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sehingga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bisa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diserap</a:t>
            </a:r>
            <a:r>
              <a:rPr lang="en-US" i="1" dirty="0" smtClean="0">
                <a:solidFill>
                  <a:schemeClr val="tx1"/>
                </a:solidFill>
              </a:rPr>
              <a:t> &amp; </a:t>
            </a:r>
            <a:r>
              <a:rPr lang="en-US" i="1" dirty="0" err="1" smtClean="0">
                <a:solidFill>
                  <a:schemeClr val="tx1"/>
                </a:solidFill>
              </a:rPr>
              <a:t>menembus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dinding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usus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masuk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kedalam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pembuluh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darah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untuk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diedarkan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ke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seluruh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tubuh</a:t>
            </a:r>
            <a:r>
              <a:rPr lang="id-ID" i="1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Gb lambung-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992888" cy="6336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1369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u="sng" dirty="0" smtClean="0"/>
              <a:t>Pencernaan Kimiawi Dalam Lambung</a:t>
            </a:r>
          </a:p>
          <a:p>
            <a:pPr marL="342900" indent="-342900">
              <a:buAutoNum type="arabicPeriod"/>
            </a:pPr>
            <a:r>
              <a:rPr lang="id-ID" sz="2800" dirty="0" smtClean="0"/>
              <a:t>Pencernaan protein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 smtClean="0"/>
              <a:t>Pepsinogen : diubah menjadi pepsin oleh asam klorida. Pepsin merupakan enzim yang menghidrolisis protein menjadi pepton.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800" dirty="0" smtClean="0"/>
              <a:t>Renin: berfungsi mengkoagulasi protein susu (kaseinogen) menjadi kasein yang tidak larut. Enzim ini sangat penting untuk mencerna ASI.</a:t>
            </a:r>
          </a:p>
          <a:p>
            <a:pPr marL="342900" indent="-342900">
              <a:buAutoNum type="arabicPeriod" startAt="2"/>
            </a:pPr>
            <a:r>
              <a:rPr lang="id-ID" sz="2800" dirty="0" smtClean="0"/>
              <a:t>Pencernaan lemak</a:t>
            </a:r>
          </a:p>
          <a:p>
            <a:r>
              <a:rPr lang="id-ID" sz="2800" dirty="0" smtClean="0"/>
              <a:t>Lipase </a:t>
            </a:r>
            <a:r>
              <a:rPr lang="id-ID" sz="2800" smtClean="0"/>
              <a:t>lambung menghidrolisis </a:t>
            </a:r>
            <a:r>
              <a:rPr lang="id-ID" sz="2800" dirty="0" smtClean="0"/>
              <a:t>lemak menjadi menjadi asam lemak dan gliserol.</a:t>
            </a:r>
          </a:p>
          <a:p>
            <a:pPr marL="342900" indent="-342900">
              <a:buAutoNum type="arabicPeriod" startAt="3"/>
            </a:pPr>
            <a:r>
              <a:rPr lang="id-ID" sz="2800" dirty="0" smtClean="0"/>
              <a:t>Pencernaan karbohidrat</a:t>
            </a:r>
          </a:p>
          <a:p>
            <a:r>
              <a:rPr lang="id-ID" sz="2800" dirty="0" smtClean="0"/>
              <a:t>Enzim amilase dalam saliva yang terbawa bersama bolus akan tetap bekerja dalam lambung. Lambung tidak memproduksi enzim pencerna karbohidrat.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920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60649"/>
            <a:ext cx="8964488" cy="1168102"/>
          </a:xfrm>
        </p:spPr>
        <p:txBody>
          <a:bodyPr/>
          <a:lstStyle/>
          <a:p>
            <a:r>
              <a:rPr lang="id-ID" b="1" dirty="0" smtClean="0">
                <a:solidFill>
                  <a:srgbClr val="00B050"/>
                </a:solidFill>
              </a:rPr>
              <a:t>E. Usus Halus</a:t>
            </a:r>
            <a:endParaRPr lang="id-ID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460432" cy="4525963"/>
          </a:xfrm>
        </p:spPr>
        <p:txBody>
          <a:bodyPr>
            <a:normAutofit lnSpcReduction="10000"/>
          </a:bodyPr>
          <a:lstStyle/>
          <a:p>
            <a:r>
              <a:rPr lang="id-ID" sz="2800" dirty="0" smtClean="0"/>
              <a:t>Berbentuk tabung yang terletak di antara lambung dan usus besar. </a:t>
            </a:r>
          </a:p>
          <a:p>
            <a:r>
              <a:rPr lang="en-US" sz="2800" dirty="0" err="1" smtClean="0"/>
              <a:t>Usus</a:t>
            </a:r>
            <a:r>
              <a:rPr lang="en-US" sz="2800" dirty="0" smtClean="0"/>
              <a:t> </a:t>
            </a:r>
            <a:r>
              <a:rPr lang="en-US" sz="2800" dirty="0" err="1" smtClean="0"/>
              <a:t>halus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panjangnya</a:t>
            </a:r>
            <a:r>
              <a:rPr lang="en-US" sz="2800" dirty="0" smtClean="0"/>
              <a:t> </a:t>
            </a:r>
            <a:r>
              <a:rPr lang="en-US" sz="2800" dirty="0" err="1" smtClean="0"/>
              <a:t>sekitar</a:t>
            </a:r>
            <a:r>
              <a:rPr lang="en-US" sz="2800" dirty="0" smtClean="0"/>
              <a:t> 6-8 meter</a:t>
            </a:r>
            <a:r>
              <a:rPr lang="id-ID" sz="2800" dirty="0" smtClean="0"/>
              <a:t>.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3 </a:t>
            </a:r>
            <a:r>
              <a:rPr lang="en-US" sz="2800" dirty="0" err="1" smtClean="0"/>
              <a:t>bagian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marL="628650" indent="-514350">
              <a:buFont typeface="+mj-lt"/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Duodenum</a:t>
            </a:r>
            <a:r>
              <a:rPr lang="en-US" sz="2800" dirty="0" smtClean="0"/>
              <a:t> (</a:t>
            </a:r>
            <a:r>
              <a:rPr lang="en-US" sz="2800" dirty="0" err="1" smtClean="0"/>
              <a:t>usus</a:t>
            </a:r>
            <a:r>
              <a:rPr lang="en-US" sz="2800" dirty="0" smtClean="0"/>
              <a:t> 12 </a:t>
            </a:r>
            <a:r>
              <a:rPr lang="en-US" sz="2800" dirty="0" err="1" smtClean="0"/>
              <a:t>jari</a:t>
            </a:r>
            <a:r>
              <a:rPr lang="en-US" sz="2800" dirty="0" smtClean="0"/>
              <a:t>)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panjangnya</a:t>
            </a:r>
            <a:r>
              <a:rPr lang="en-US" sz="2800" dirty="0" smtClean="0"/>
              <a:t> </a:t>
            </a:r>
            <a:r>
              <a:rPr lang="en-US" sz="2800" dirty="0" err="1" smtClean="0"/>
              <a:t>sekitar</a:t>
            </a:r>
            <a:r>
              <a:rPr lang="en-US" sz="2800" dirty="0" smtClean="0"/>
              <a:t> ±25 cm </a:t>
            </a:r>
            <a:endParaRPr lang="id-ID" sz="2800" dirty="0" smtClean="0"/>
          </a:p>
          <a:p>
            <a:pPr marL="628650" indent="-514350">
              <a:buFont typeface="+mj-lt"/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Jejunum</a:t>
            </a:r>
            <a:r>
              <a:rPr lang="en-US" sz="2800" dirty="0" smtClean="0"/>
              <a:t> (</a:t>
            </a:r>
            <a:r>
              <a:rPr lang="en-US" sz="2800" dirty="0" err="1" smtClean="0"/>
              <a:t>usus</a:t>
            </a:r>
            <a:r>
              <a:rPr lang="en-US" sz="2800" dirty="0" smtClean="0"/>
              <a:t> </a:t>
            </a:r>
            <a:r>
              <a:rPr lang="en-US" sz="2800" dirty="0" err="1" smtClean="0"/>
              <a:t>kosong</a:t>
            </a:r>
            <a:r>
              <a:rPr lang="en-US" sz="2800" dirty="0" smtClean="0"/>
              <a:t>) </a:t>
            </a:r>
            <a:r>
              <a:rPr lang="en-US" sz="2800" dirty="0" err="1" smtClean="0"/>
              <a:t>berukuran</a:t>
            </a:r>
            <a:r>
              <a:rPr lang="en-US" sz="2800" dirty="0" smtClean="0"/>
              <a:t> </a:t>
            </a:r>
            <a:r>
              <a:rPr lang="en-US" sz="2800" dirty="0"/>
              <a:t>± </a:t>
            </a:r>
            <a:r>
              <a:rPr lang="id-ID" sz="2800" dirty="0" smtClean="0"/>
              <a:t>2,5 c</a:t>
            </a:r>
            <a:r>
              <a:rPr lang="en-US" sz="2800" dirty="0" smtClean="0"/>
              <a:t>m</a:t>
            </a:r>
            <a:endParaRPr lang="id-ID" sz="2800" dirty="0" smtClean="0"/>
          </a:p>
          <a:p>
            <a:pPr marL="628650" indent="-514350">
              <a:buFont typeface="+mj-lt"/>
              <a:buAutoNum type="alphaLcPeriod"/>
            </a:pPr>
            <a:r>
              <a:rPr lang="id-ID" sz="2800" dirty="0" smtClean="0">
                <a:solidFill>
                  <a:srgbClr val="FF0000"/>
                </a:solidFill>
              </a:rPr>
              <a:t>Il</a:t>
            </a:r>
            <a:r>
              <a:rPr lang="en-US" sz="2800" dirty="0" err="1" smtClean="0">
                <a:solidFill>
                  <a:srgbClr val="FF0000"/>
                </a:solidFill>
              </a:rPr>
              <a:t>eum</a:t>
            </a:r>
            <a:r>
              <a:rPr lang="en-US" sz="2800" dirty="0" smtClean="0"/>
              <a:t> (</a:t>
            </a:r>
            <a:r>
              <a:rPr lang="en-US" sz="2800" dirty="0" err="1" smtClean="0"/>
              <a:t>usus</a:t>
            </a:r>
            <a:r>
              <a:rPr lang="en-US" sz="2800" dirty="0" smtClean="0"/>
              <a:t> </a:t>
            </a:r>
            <a:r>
              <a:rPr lang="en-US" sz="2800" dirty="0" err="1" smtClean="0"/>
              <a:t>serap</a:t>
            </a:r>
            <a:r>
              <a:rPr lang="en-US" sz="2800" dirty="0" smtClean="0"/>
              <a:t>) </a:t>
            </a:r>
            <a:r>
              <a:rPr lang="en-US" sz="2800" dirty="0" err="1" smtClean="0"/>
              <a:t>berukuran</a:t>
            </a:r>
            <a:r>
              <a:rPr lang="en-US" sz="2800" dirty="0" smtClean="0"/>
              <a:t> </a:t>
            </a:r>
            <a:r>
              <a:rPr lang="en-US" sz="2800" dirty="0"/>
              <a:t>± </a:t>
            </a:r>
            <a:r>
              <a:rPr lang="id-ID" sz="2800" dirty="0" smtClean="0"/>
              <a:t>3,6</a:t>
            </a:r>
            <a:r>
              <a:rPr lang="en-US" sz="2800" dirty="0" smtClean="0"/>
              <a:t> meter.</a:t>
            </a:r>
            <a:endParaRPr lang="id-ID" sz="2800" dirty="0" smtClean="0"/>
          </a:p>
          <a:p>
            <a:r>
              <a:rPr lang="id-ID" sz="2800" dirty="0" smtClean="0"/>
              <a:t>Di duodenum terdapat muara saluran dari pankreas dan empedu.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2970076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792088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600" dirty="0" smtClean="0"/>
              <a:t>Kim yang berasal dari lambung bersuasana asam sehingga merangsang dinding duodenum untuk mengeluarkan hormon sekretin dan kolesistokinin.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600" dirty="0" smtClean="0"/>
              <a:t>Pada usus halus, terjadi gerakan peristaltik dari kontraksi otot polos longitudinal dan sirkuler yang menggerakkan kim ke arah bawah sepanjang saluran.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600" dirty="0" smtClean="0"/>
              <a:t>Pada usus halus terjadi pencernaan kimiawi. </a:t>
            </a:r>
          </a:p>
          <a:p>
            <a:endParaRPr lang="id-ID" sz="2600" dirty="0" smtClean="0"/>
          </a:p>
          <a:p>
            <a:r>
              <a:rPr lang="id-ID" sz="2600" b="1" u="sng" dirty="0" smtClean="0"/>
              <a:t>Enzim yang terdapat pada usus halus: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600" dirty="0" smtClean="0"/>
              <a:t>Enterokinase, mengaktifkan erepsinogen menjadi erepsin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600" dirty="0" smtClean="0"/>
              <a:t>Laktase, mengubah laktosa menjadi glukosa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600" dirty="0" smtClean="0"/>
              <a:t>Maltase, mengubah maltosa menjadi glukosa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600" dirty="0" smtClean="0"/>
              <a:t>Sakrase, mengubah sukrosa menjadi glukosa dan fruktosa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600" dirty="0" smtClean="0"/>
              <a:t>Erepsin, mengubah pepton menjadi asam amino</a:t>
            </a:r>
          </a:p>
          <a:p>
            <a:pPr marL="285750" indent="-285750">
              <a:buFont typeface="Arial" pitchFamily="34" charset="0"/>
              <a:buChar char="•"/>
            </a:pPr>
            <a:endParaRPr lang="id-ID" sz="2600" dirty="0" smtClean="0"/>
          </a:p>
          <a:p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21628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970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Permukaan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dinding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halus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membentuk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pili-pili</a:t>
            </a:r>
            <a:r>
              <a:rPr lang="en-US" dirty="0" smtClean="0">
                <a:solidFill>
                  <a:schemeClr val="tx1"/>
                </a:solidFill>
              </a:rPr>
              <a:t>, yang </a:t>
            </a:r>
            <a:r>
              <a:rPr lang="en-US" dirty="0" err="1" smtClean="0">
                <a:solidFill>
                  <a:schemeClr val="tx1"/>
                </a:solidFill>
              </a:rPr>
              <a:t>bertujuan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memperluas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permukaan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sehingga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penyerapan</a:t>
            </a:r>
            <a:r>
              <a:rPr lang="en-US" dirty="0" smtClean="0">
                <a:solidFill>
                  <a:schemeClr val="tx1"/>
                </a:solidFill>
              </a:rPr>
              <a:t> sari </a:t>
            </a:r>
            <a:r>
              <a:rPr lang="en-US" dirty="0" err="1" smtClean="0">
                <a:solidFill>
                  <a:schemeClr val="tx1"/>
                </a:solidFill>
              </a:rPr>
              <a:t>makanan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bisa</a:t>
            </a:r>
            <a:r>
              <a:rPr lang="en-US" dirty="0" smtClean="0">
                <a:solidFill>
                  <a:schemeClr val="tx1"/>
                </a:solidFill>
              </a:rPr>
              <a:t> optimal</a:t>
            </a:r>
          </a:p>
        </p:txBody>
      </p:sp>
    </p:spTree>
    <p:extLst>
      <p:ext uri="{BB962C8B-B14F-4D97-AF65-F5344CB8AC3E}">
        <p14:creationId xmlns:p14="http://schemas.microsoft.com/office/powerpoint/2010/main" val="21132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4000" dirty="0" smtClean="0"/>
              <a:t>Zat makanan berupa glukosa, asam amino, vitamin, mineral dan air diserap oleh kapiler darah dalam vili kemudian diangkut menuju hati melalui pembuluh darah (vena porta)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4000" dirty="0" smtClean="0"/>
              <a:t>Zat makanan berupa asam lemak dan gliserol akan diangkut melalui pembuluh kil, yaitu pembuluh limfe/getah bening.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4340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Gb villi-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0"/>
            <a:ext cx="7391400" cy="6808788"/>
          </a:xfrm>
          <a:noFill/>
        </p:spPr>
      </p:pic>
    </p:spTree>
    <p:extLst>
      <p:ext uri="{BB962C8B-B14F-4D97-AF65-F5344CB8AC3E}">
        <p14:creationId xmlns:p14="http://schemas.microsoft.com/office/powerpoint/2010/main" val="15492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Gb villi-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0"/>
            <a:ext cx="6172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169" y="5072073"/>
            <a:ext cx="7818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7030A0"/>
                </a:solidFill>
              </a:rPr>
              <a:t>Dalam melakukan tugasnya, usus halus dibantu oleh pankreas dan hati.</a:t>
            </a:r>
          </a:p>
          <a:p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mira\Desktop\New Folder\u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928670"/>
            <a:ext cx="7416824" cy="4020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784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260649"/>
            <a:ext cx="8136904" cy="6597352"/>
          </a:xfrm>
        </p:spPr>
        <p:txBody>
          <a:bodyPr>
            <a:noAutofit/>
          </a:bodyPr>
          <a:lstStyle/>
          <a:p>
            <a:pPr marL="633222" indent="-514350">
              <a:buAutoNum type="arabicPeriod"/>
            </a:pPr>
            <a:r>
              <a:rPr lang="id-ID" sz="4000" b="1" i="1" dirty="0" smtClean="0"/>
              <a:t>HATI</a:t>
            </a:r>
          </a:p>
          <a:p>
            <a:pPr marL="365760" indent="-365760"/>
            <a:r>
              <a:rPr lang="id-ID" sz="3600" dirty="0" smtClean="0"/>
              <a:t>Dalam menjalankan fungsinya untuk membantu pencernaan lemak, hati </a:t>
            </a:r>
            <a:r>
              <a:rPr lang="en-US" sz="3600" dirty="0" smtClean="0"/>
              <a:t>m</a:t>
            </a:r>
            <a:r>
              <a:rPr lang="id-ID" sz="3600" dirty="0" smtClean="0"/>
              <a:t>ensekresikan </a:t>
            </a:r>
            <a:r>
              <a:rPr lang="id-ID" sz="3600" i="1" dirty="0" smtClean="0"/>
              <a:t>empedu.</a:t>
            </a:r>
          </a:p>
          <a:p>
            <a:pPr marL="365760" indent="-365760"/>
            <a:r>
              <a:rPr lang="id-ID" sz="3600" i="1" dirty="0" smtClean="0"/>
              <a:t>Empedu</a:t>
            </a:r>
            <a:r>
              <a:rPr lang="id-ID" sz="3600" dirty="0" smtClean="0"/>
              <a:t> mengandung garam empedu yang memegang peranan penting dalam pencernaan lemak.</a:t>
            </a:r>
          </a:p>
          <a:p>
            <a:pPr marL="365760" indent="-365760"/>
            <a:r>
              <a:rPr lang="id-ID" sz="3600" i="1" dirty="0" smtClean="0"/>
              <a:t>Empedu</a:t>
            </a:r>
            <a:r>
              <a:rPr lang="id-ID" sz="3600" dirty="0" smtClean="0"/>
              <a:t> memecah gumpalan lemak pada </a:t>
            </a:r>
            <a:r>
              <a:rPr lang="id-ID" sz="3600" i="1" dirty="0" smtClean="0"/>
              <a:t>kim</a:t>
            </a:r>
            <a:r>
              <a:rPr lang="id-ID" sz="3600" dirty="0" smtClean="0"/>
              <a:t> menjadi partikel-partikel mikroskopik yang kemudian dipecah oleh enzim </a:t>
            </a:r>
            <a:r>
              <a:rPr lang="id-ID" sz="3600" i="1" dirty="0" smtClean="0"/>
              <a:t>lipase.</a:t>
            </a:r>
          </a:p>
          <a:p>
            <a:pPr marL="633222" indent="-51435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838839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rgbClr val="0070C0"/>
                </a:solidFill>
              </a:rPr>
              <a:t>ORGAN PENCERNAAN MANUSIA</a:t>
            </a:r>
            <a:endParaRPr lang="id-ID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571612"/>
            <a:ext cx="4104456" cy="5169756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id-ID" sz="3200" b="1" u="sng" dirty="0" smtClean="0"/>
              <a:t>Saluran pencernaan</a:t>
            </a:r>
          </a:p>
          <a:p>
            <a:r>
              <a:rPr lang="id-ID" sz="3200" dirty="0" smtClean="0"/>
              <a:t>Mulut: Bibir, Gigi, Lidah, </a:t>
            </a:r>
          </a:p>
          <a:p>
            <a:r>
              <a:rPr lang="id-ID" sz="3200" dirty="0" smtClean="0"/>
              <a:t>Faring</a:t>
            </a:r>
          </a:p>
          <a:p>
            <a:r>
              <a:rPr lang="id-ID" sz="3200" dirty="0" smtClean="0"/>
              <a:t>Esofagus</a:t>
            </a:r>
          </a:p>
          <a:p>
            <a:r>
              <a:rPr lang="id-ID" sz="3200" dirty="0" smtClean="0"/>
              <a:t>Lambung</a:t>
            </a:r>
          </a:p>
          <a:p>
            <a:r>
              <a:rPr lang="id-ID" sz="3200" dirty="0" smtClean="0"/>
              <a:t>Usus halus</a:t>
            </a:r>
          </a:p>
          <a:p>
            <a:r>
              <a:rPr lang="id-ID" sz="3200" dirty="0" smtClean="0"/>
              <a:t>Usus besar</a:t>
            </a:r>
          </a:p>
          <a:p>
            <a:r>
              <a:rPr lang="id-ID" sz="3200" dirty="0" smtClean="0"/>
              <a:t>Rektum </a:t>
            </a:r>
          </a:p>
          <a:p>
            <a:r>
              <a:rPr lang="id-ID" sz="3200" dirty="0" smtClean="0"/>
              <a:t>Anus</a:t>
            </a:r>
          </a:p>
          <a:p>
            <a:endParaRPr lang="id-ID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1556792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u="sng" dirty="0" smtClean="0"/>
              <a:t>Kelenjar pencernaan</a:t>
            </a:r>
            <a:endParaRPr lang="id-ID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id-ID" sz="4000" dirty="0"/>
              <a:t>Kelenjar </a:t>
            </a:r>
            <a:r>
              <a:rPr lang="id-ID" sz="4000" dirty="0" smtClean="0"/>
              <a:t>saliva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id-ID" sz="4000" dirty="0" smtClean="0"/>
              <a:t>Hati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id-ID" sz="4000" dirty="0" smtClean="0"/>
              <a:t>Pankreas</a:t>
            </a:r>
            <a:endParaRPr lang="id-ID" sz="4000" dirty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64557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859216" cy="6351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empedu</a:t>
            </a:r>
            <a:r>
              <a:rPr lang="en-US" dirty="0" smtClean="0"/>
              <a:t>,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di </a:t>
            </a:r>
            <a:r>
              <a:rPr lang="en-US" dirty="0" err="1" smtClean="0"/>
              <a:t>kantung</a:t>
            </a:r>
            <a:r>
              <a:rPr lang="en-US" dirty="0" smtClean="0"/>
              <a:t> </a:t>
            </a:r>
            <a:r>
              <a:rPr lang="en-US" dirty="0" err="1" smtClean="0"/>
              <a:t>empedu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duodenum, </a:t>
            </a:r>
            <a:r>
              <a:rPr lang="en-US" dirty="0" err="1" smtClean="0"/>
              <a:t>empedu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dituangkan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duodenum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id-ID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05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FG20_22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100392" cy="62646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FG20_22b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6869"/>
            <a:ext cx="7620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388424" cy="6408712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2"/>
            </a:pPr>
            <a:r>
              <a:rPr lang="id-ID" sz="4400" b="1" i="1" dirty="0" smtClean="0"/>
              <a:t>PANKREAS</a:t>
            </a:r>
          </a:p>
          <a:p>
            <a:pPr>
              <a:defRPr/>
            </a:pPr>
            <a:r>
              <a:rPr lang="en-US" sz="4000" dirty="0" err="1"/>
              <a:t>Kelenjar</a:t>
            </a:r>
            <a:r>
              <a:rPr lang="en-US" sz="4000" dirty="0"/>
              <a:t> </a:t>
            </a:r>
            <a:r>
              <a:rPr lang="en-US" sz="4000" dirty="0" err="1"/>
              <a:t>berwarna</a:t>
            </a:r>
            <a:r>
              <a:rPr lang="en-US" sz="4000" dirty="0"/>
              <a:t> </a:t>
            </a:r>
            <a:r>
              <a:rPr lang="en-US" sz="4000" dirty="0" err="1"/>
              <a:t>keputihan</a:t>
            </a:r>
            <a:r>
              <a:rPr lang="en-US" sz="4000" dirty="0"/>
              <a:t>, </a:t>
            </a:r>
            <a:r>
              <a:rPr lang="en-US" sz="4000" dirty="0" err="1"/>
              <a:t>terletak</a:t>
            </a:r>
            <a:r>
              <a:rPr lang="en-US" sz="4000" dirty="0"/>
              <a:t> di </a:t>
            </a:r>
            <a:r>
              <a:rPr lang="en-US" sz="4000" dirty="0" err="1"/>
              <a:t>permukaan</a:t>
            </a:r>
            <a:r>
              <a:rPr lang="en-US" sz="4000" dirty="0"/>
              <a:t> </a:t>
            </a:r>
            <a:r>
              <a:rPr lang="en-US" sz="4000" dirty="0" err="1"/>
              <a:t>bawah</a:t>
            </a:r>
            <a:r>
              <a:rPr lang="en-US" sz="4000" dirty="0"/>
              <a:t> </a:t>
            </a:r>
            <a:r>
              <a:rPr lang="en-US" sz="4000" dirty="0" err="1"/>
              <a:t>lambung</a:t>
            </a:r>
            <a:r>
              <a:rPr lang="en-US" sz="4000" dirty="0"/>
              <a:t>.</a:t>
            </a:r>
          </a:p>
          <a:p>
            <a:pPr>
              <a:defRPr/>
            </a:pPr>
            <a:r>
              <a:rPr lang="en-US" sz="4000" dirty="0" err="1"/>
              <a:t>Bersifat</a:t>
            </a:r>
            <a:r>
              <a:rPr lang="en-US" sz="4000" dirty="0"/>
              <a:t> </a:t>
            </a:r>
            <a:r>
              <a:rPr lang="en-US" sz="4000" dirty="0" err="1"/>
              <a:t>endokrin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eksokrin</a:t>
            </a:r>
            <a:r>
              <a:rPr lang="en-US" sz="4000" dirty="0"/>
              <a:t>.</a:t>
            </a:r>
          </a:p>
          <a:p>
            <a:pPr>
              <a:defRPr/>
            </a:pPr>
            <a:r>
              <a:rPr lang="en-US" sz="4000" dirty="0" err="1"/>
              <a:t>Endokrin</a:t>
            </a:r>
            <a:r>
              <a:rPr lang="en-US" sz="4000" dirty="0"/>
              <a:t> </a:t>
            </a:r>
            <a:r>
              <a:rPr lang="en-US" sz="4000" dirty="0" err="1"/>
              <a:t>artinya</a:t>
            </a:r>
            <a:r>
              <a:rPr lang="en-US" sz="4000" dirty="0"/>
              <a:t> </a:t>
            </a:r>
            <a:r>
              <a:rPr lang="en-US" sz="4000" dirty="0" err="1"/>
              <a:t>menghasilkan</a:t>
            </a:r>
            <a:r>
              <a:rPr lang="en-US" sz="4000" dirty="0"/>
              <a:t> </a:t>
            </a:r>
            <a:r>
              <a:rPr lang="en-US" sz="4000" dirty="0" err="1"/>
              <a:t>hormon</a:t>
            </a:r>
            <a:r>
              <a:rPr lang="en-US" sz="4000" dirty="0"/>
              <a:t> insulin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glukagon</a:t>
            </a:r>
            <a:endParaRPr lang="en-US" sz="4000" dirty="0"/>
          </a:p>
          <a:p>
            <a:pPr>
              <a:defRPr/>
            </a:pPr>
            <a:r>
              <a:rPr lang="en-US" sz="4000" dirty="0" err="1"/>
              <a:t>Eksokrin</a:t>
            </a:r>
            <a:r>
              <a:rPr lang="en-US" sz="4000" dirty="0"/>
              <a:t> </a:t>
            </a:r>
            <a:r>
              <a:rPr lang="en-US" sz="4000" dirty="0" err="1"/>
              <a:t>artinya</a:t>
            </a:r>
            <a:r>
              <a:rPr lang="en-US" sz="4000" dirty="0"/>
              <a:t> </a:t>
            </a:r>
            <a:r>
              <a:rPr lang="en-US" sz="4000" dirty="0" err="1"/>
              <a:t>menghasilkan</a:t>
            </a:r>
            <a:r>
              <a:rPr lang="en-US" sz="4000" dirty="0"/>
              <a:t> </a:t>
            </a:r>
            <a:r>
              <a:rPr lang="en-US" sz="4000" dirty="0" err="1"/>
              <a:t>enzim</a:t>
            </a:r>
            <a:r>
              <a:rPr lang="en-US" sz="4000" dirty="0"/>
              <a:t> </a:t>
            </a:r>
            <a:r>
              <a:rPr lang="en-US" sz="4000" dirty="0" err="1"/>
              <a:t>pencernaan</a:t>
            </a:r>
            <a:r>
              <a:rPr lang="en-US" sz="4000" dirty="0"/>
              <a:t>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 smtClean="0"/>
              <a:t>tripsin</a:t>
            </a:r>
            <a:r>
              <a:rPr lang="en-US" sz="4000" dirty="0" smtClean="0"/>
              <a:t>, </a:t>
            </a:r>
            <a:r>
              <a:rPr lang="en-US" sz="4000" dirty="0"/>
              <a:t>peptidase, lipase, </a:t>
            </a:r>
            <a:r>
              <a:rPr lang="en-US" sz="4000" dirty="0" err="1"/>
              <a:t>amilase</a:t>
            </a:r>
            <a:endParaRPr lang="en-US" sz="4000" dirty="0"/>
          </a:p>
          <a:p>
            <a:pPr marL="1171575" indent="-515938"/>
            <a:endParaRPr lang="id-ID" sz="4000" dirty="0" smtClean="0"/>
          </a:p>
        </p:txBody>
      </p:sp>
    </p:spTree>
    <p:extLst>
      <p:ext uri="{BB962C8B-B14F-4D97-AF65-F5344CB8AC3E}">
        <p14:creationId xmlns:p14="http://schemas.microsoft.com/office/powerpoint/2010/main" val="233988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792088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>
              <a:spcBef>
                <a:spcPct val="20000"/>
              </a:spcBef>
              <a:buClr>
                <a:srgbClr val="A9A57C"/>
              </a:buClr>
            </a:pPr>
            <a:r>
              <a:rPr lang="id-ID" sz="3600" dirty="0">
                <a:solidFill>
                  <a:srgbClr val="2F2B20"/>
                </a:solidFill>
              </a:rPr>
              <a:t>Enzim yang dihasilkan pankreas adalah </a:t>
            </a:r>
            <a:endParaRPr lang="id-ID" sz="3600" dirty="0" smtClean="0">
              <a:solidFill>
                <a:srgbClr val="2F2B20"/>
              </a:solidFill>
            </a:endParaRPr>
          </a:p>
          <a:p>
            <a:pPr marL="546100" lvl="0" indent="-4572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id-ID" sz="3600" b="1" i="1" dirty="0" smtClean="0">
                <a:solidFill>
                  <a:srgbClr val="7030A0"/>
                </a:solidFill>
              </a:rPr>
              <a:t>Enzim lipase </a:t>
            </a:r>
            <a:r>
              <a:rPr lang="id-ID" sz="3600" dirty="0">
                <a:solidFill>
                  <a:srgbClr val="2F2B20"/>
                </a:solidFill>
              </a:rPr>
              <a:t>untuk mencerna lemak</a:t>
            </a:r>
            <a:r>
              <a:rPr lang="id-ID" sz="3600" i="1" dirty="0">
                <a:solidFill>
                  <a:srgbClr val="2F2B20"/>
                </a:solidFill>
              </a:rPr>
              <a:t>, </a:t>
            </a:r>
            <a:endParaRPr lang="id-ID" sz="3600" i="1" dirty="0" smtClean="0">
              <a:solidFill>
                <a:srgbClr val="2F2B20"/>
              </a:solidFill>
            </a:endParaRPr>
          </a:p>
          <a:p>
            <a:pPr marL="546100" lvl="0" indent="-4572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id-ID" sz="3600" b="1" i="1" dirty="0" smtClean="0">
                <a:solidFill>
                  <a:srgbClr val="7030A0"/>
                </a:solidFill>
              </a:rPr>
              <a:t>Amilase</a:t>
            </a:r>
            <a:r>
              <a:rPr lang="id-ID" sz="3600" i="1" dirty="0" smtClean="0">
                <a:solidFill>
                  <a:srgbClr val="2F2B20"/>
                </a:solidFill>
              </a:rPr>
              <a:t> </a:t>
            </a:r>
            <a:r>
              <a:rPr lang="id-ID" sz="3600" dirty="0" smtClean="0">
                <a:solidFill>
                  <a:srgbClr val="2F2B20"/>
                </a:solidFill>
              </a:rPr>
              <a:t>untuk </a:t>
            </a:r>
            <a:r>
              <a:rPr lang="id-ID" sz="3600" dirty="0">
                <a:solidFill>
                  <a:srgbClr val="2F2B20"/>
                </a:solidFill>
              </a:rPr>
              <a:t>memecah karbohidrat</a:t>
            </a:r>
            <a:r>
              <a:rPr lang="id-ID" sz="3600" i="1" dirty="0">
                <a:solidFill>
                  <a:srgbClr val="2F2B20"/>
                </a:solidFill>
              </a:rPr>
              <a:t>, </a:t>
            </a:r>
            <a:endParaRPr lang="id-ID" sz="3600" dirty="0" smtClean="0">
              <a:solidFill>
                <a:srgbClr val="2F2B20"/>
              </a:solidFill>
            </a:endParaRPr>
          </a:p>
          <a:p>
            <a:pPr marL="546100" lvl="0" indent="-4572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id-ID" sz="3600" b="1" i="1" dirty="0" smtClean="0">
                <a:solidFill>
                  <a:srgbClr val="7030A0"/>
                </a:solidFill>
              </a:rPr>
              <a:t>Tripsin dan kimotripsin, </a:t>
            </a:r>
            <a:r>
              <a:rPr lang="id-ID" sz="3600" dirty="0" smtClean="0">
                <a:solidFill>
                  <a:srgbClr val="2F2B20"/>
                </a:solidFill>
              </a:rPr>
              <a:t>berfungsi memecah molekul protein </a:t>
            </a:r>
          </a:p>
          <a:p>
            <a:pPr marL="546100" lvl="0" indent="-4572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id-ID" sz="3600" b="1" i="1" dirty="0" smtClean="0">
                <a:solidFill>
                  <a:srgbClr val="7030A0"/>
                </a:solidFill>
              </a:rPr>
              <a:t>Peptidase</a:t>
            </a:r>
            <a:r>
              <a:rPr lang="id-ID" sz="3600" dirty="0" smtClean="0">
                <a:solidFill>
                  <a:srgbClr val="2F2B20"/>
                </a:solidFill>
              </a:rPr>
              <a:t>, berfungsi membantu hidrolisis peptida menjadi asam aminok </a:t>
            </a:r>
            <a:r>
              <a:rPr lang="id-ID" sz="3600" dirty="0">
                <a:solidFill>
                  <a:srgbClr val="2F2B20"/>
                </a:solidFill>
              </a:rPr>
              <a:t>memecah protein menjadi peptida-peptida</a:t>
            </a:r>
            <a:r>
              <a:rPr lang="id-ID" sz="3600" i="1" dirty="0">
                <a:solidFill>
                  <a:srgbClr val="2F2B2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4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7358062" cy="571500"/>
          </a:xfrm>
        </p:spPr>
        <p:txBody>
          <a:bodyPr/>
          <a:lstStyle/>
          <a:p>
            <a:r>
              <a:rPr lang="id-ID" sz="6600" b="1" dirty="0" smtClean="0">
                <a:solidFill>
                  <a:srgbClr val="00B050"/>
                </a:solidFill>
              </a:rPr>
              <a:t>F. USUS BESAR</a:t>
            </a:r>
            <a:endParaRPr lang="id-ID" sz="6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357313"/>
            <a:ext cx="8136904" cy="4429125"/>
          </a:xfrm>
        </p:spPr>
        <p:txBody>
          <a:bodyPr>
            <a:noAutofit/>
          </a:bodyPr>
          <a:lstStyle/>
          <a:p>
            <a:r>
              <a:rPr lang="id-ID" sz="2800" dirty="0" smtClean="0"/>
              <a:t>Pada orang dewasa, usus besar memiliki panjang sekitar 1,5 m dan diameter sekitar 5 cm.</a:t>
            </a:r>
          </a:p>
          <a:p>
            <a:r>
              <a:rPr lang="id-ID" sz="2800" dirty="0" smtClean="0"/>
              <a:t>Usus besar terbagi menjadi</a:t>
            </a:r>
          </a:p>
          <a:p>
            <a:pPr marL="633222" indent="-514350">
              <a:buAutoNum type="arabicPeriod"/>
            </a:pPr>
            <a:r>
              <a:rPr lang="id-ID" sz="2800" i="1" dirty="0" smtClean="0">
                <a:solidFill>
                  <a:srgbClr val="FF0000"/>
                </a:solidFill>
              </a:rPr>
              <a:t>Sekum </a:t>
            </a:r>
            <a:r>
              <a:rPr lang="id-ID" sz="2800" dirty="0" smtClean="0">
                <a:sym typeface="Wingdings" pitchFamily="2" charset="2"/>
              </a:rPr>
              <a:t> merupakan kantong tertutup dan memilii apendiks vermiform (umbai cacing)</a:t>
            </a:r>
          </a:p>
          <a:p>
            <a:pPr marL="633222" indent="-514350">
              <a:buAutoNum type="arabicPeriod"/>
            </a:pPr>
            <a:r>
              <a:rPr lang="id-ID" sz="2800" i="1" dirty="0" smtClean="0">
                <a:solidFill>
                  <a:srgbClr val="FF0000"/>
                </a:solidFill>
              </a:rPr>
              <a:t>Kolon</a:t>
            </a:r>
            <a:r>
              <a:rPr lang="id-ID" sz="2800" dirty="0" smtClean="0">
                <a:solidFill>
                  <a:srgbClr val="FF0000"/>
                </a:solidFill>
              </a:rPr>
              <a:t> </a:t>
            </a:r>
            <a:r>
              <a:rPr lang="id-ID" sz="2800" dirty="0" smtClean="0">
                <a:sym typeface="Wingdings" pitchFamily="2" charset="2"/>
              </a:rPr>
              <a:t> terbagi menjadi kolon naik (asenden), kolon datar (transversum), kolon turun (desenden)</a:t>
            </a:r>
            <a:endParaRPr lang="id-ID" sz="2800" dirty="0" smtClean="0"/>
          </a:p>
          <a:p>
            <a:pPr marL="633222" indent="-514350">
              <a:buAutoNum type="arabicPeriod"/>
            </a:pPr>
            <a:r>
              <a:rPr lang="id-ID" sz="2800" i="1" dirty="0" smtClean="0">
                <a:solidFill>
                  <a:srgbClr val="FF0000"/>
                </a:solidFill>
              </a:rPr>
              <a:t>Rektum</a:t>
            </a:r>
            <a:r>
              <a:rPr lang="id-ID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 tersusun dari mukosa saluran anal berupa lipatan-lipatan vertikal yang berisi arteri dan vena , sfingter anal otot polos, serta sfingter anal otot rangka  yang mengitari anus.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80722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b colon-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0"/>
            <a:ext cx="62103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PERAN USUS BESAR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197572" cy="5132040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id-ID" sz="3200" dirty="0" smtClean="0"/>
              <a:t>Mengabsorpsi 80-90% air. </a:t>
            </a:r>
            <a:r>
              <a:rPr lang="en-US" sz="3200" dirty="0" smtClean="0"/>
              <a:t>Air yang </a:t>
            </a:r>
            <a:r>
              <a:rPr lang="en-US" sz="3200" dirty="0" err="1"/>
              <a:t>terkandung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id-ID" sz="3200" dirty="0" err="1" smtClean="0"/>
              <a:t>f</a:t>
            </a:r>
            <a:r>
              <a:rPr lang="en-US" sz="3200" dirty="0" err="1" smtClean="0"/>
              <a:t>eses</a:t>
            </a:r>
            <a:r>
              <a:rPr lang="en-US" sz="3200" dirty="0" smtClean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direabsorpsi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colon,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id-ID" sz="3200" dirty="0" err="1" smtClean="0"/>
              <a:t>f</a:t>
            </a:r>
            <a:r>
              <a:rPr lang="en-US" sz="3200" dirty="0" err="1" smtClean="0"/>
              <a:t>eses</a:t>
            </a:r>
            <a:r>
              <a:rPr lang="en-US" sz="3200" dirty="0" smtClean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 smtClean="0"/>
              <a:t>keras</a:t>
            </a:r>
            <a:r>
              <a:rPr lang="id-ID" sz="3200" dirty="0" smtClean="0"/>
              <a:t>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id-ID" sz="3200" dirty="0" smtClean="0"/>
              <a:t>Tempat bakteri yang mampu mencerna sedikit selulosa, menghasilkan vitamin K, riblofavin, tiamin dan gas.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id-ID" sz="3200" dirty="0"/>
              <a:t>Tempat pembentukan feses.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id-ID" sz="3200" dirty="0" smtClean="0"/>
              <a:t>Mengeluarkan zat sisa berupa feses (warna cokelat berasal dari pigmen empedu, sedangkan bau berasal dari kerja bakteri).</a:t>
            </a:r>
            <a:endParaRPr lang="en-US" sz="3200" dirty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8972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7825680" cy="6212160"/>
          </a:xfrm>
        </p:spPr>
        <p:txBody>
          <a:bodyPr>
            <a:noAutofit/>
          </a:bodyPr>
          <a:lstStyle/>
          <a:p>
            <a:r>
              <a:rPr lang="id-ID" sz="4400" dirty="0" smtClean="0"/>
              <a:t>Pada pertemuan antara usus halus dan usus besar terdapat suatu penyempitan yang disebut </a:t>
            </a:r>
            <a:r>
              <a:rPr lang="id-ID" sz="4400" b="1" dirty="0" smtClean="0"/>
              <a:t>klep ileosekum</a:t>
            </a:r>
            <a:r>
              <a:rPr lang="id-ID" sz="4400" dirty="0" smtClean="0"/>
              <a:t>.</a:t>
            </a:r>
          </a:p>
          <a:p>
            <a:r>
              <a:rPr lang="id-ID" sz="4400" dirty="0" smtClean="0"/>
              <a:t>Klep ini berfungsi untuk menjaga makanan yang sudah masuk ke dalam usus besar, tidak dapat kembali ke usus halus.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32753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G. ANUS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064896" cy="5132040"/>
          </a:xfrm>
        </p:spPr>
        <p:txBody>
          <a:bodyPr>
            <a:noAutofit/>
          </a:bodyPr>
          <a:lstStyle/>
          <a:p>
            <a:r>
              <a:rPr lang="id-ID" sz="2600" b="1" dirty="0" smtClean="0"/>
              <a:t>Lubang anus terdiri atas sfingter anus yang berupa otot polos di bagian dalam dan otot lurik di bagian luar.</a:t>
            </a:r>
          </a:p>
          <a:p>
            <a:r>
              <a:rPr lang="id-ID" sz="2600" b="1" dirty="0" smtClean="0"/>
              <a:t>Pengeluaran feses lewat anus disebut </a:t>
            </a:r>
            <a:r>
              <a:rPr lang="id-ID" sz="2600" b="1" i="1" dirty="0" smtClean="0"/>
              <a:t>DEFEKASI</a:t>
            </a:r>
            <a:r>
              <a:rPr lang="id-ID" sz="2600" b="1" dirty="0" smtClean="0"/>
              <a:t>.</a:t>
            </a:r>
          </a:p>
          <a:p>
            <a:r>
              <a:rPr lang="id-ID" sz="2600" b="1" dirty="0" smtClean="0"/>
              <a:t>Terjadi rangsangan pada kolon untuk proses defekasi. </a:t>
            </a:r>
          </a:p>
          <a:p>
            <a:r>
              <a:rPr lang="id-ID" sz="2600" b="1" dirty="0" smtClean="0"/>
              <a:t>Rangsangan ini disebut </a:t>
            </a:r>
            <a:r>
              <a:rPr lang="id-ID" sz="2600" b="1" i="1" dirty="0" smtClean="0"/>
              <a:t>REFLEKS GASTROKOLIK</a:t>
            </a:r>
            <a:r>
              <a:rPr lang="id-ID" sz="2600" b="1" dirty="0" smtClean="0"/>
              <a:t> yang secara sadar dapat dirasakan. </a:t>
            </a:r>
          </a:p>
          <a:p>
            <a:r>
              <a:rPr lang="id-ID" sz="2600" b="1" dirty="0" smtClean="0"/>
              <a:t>Jika kita mengejan (kontraksi), dinding perut dan otot bagian dalam secara refleks mengendur pula. Ini mengakibatkan berkontraksinya otot kolon dan rektum sehingga feses terdorong keluar.</a:t>
            </a:r>
            <a:endParaRPr lang="id-ID" sz="2600" b="1" dirty="0"/>
          </a:p>
        </p:txBody>
      </p:sp>
    </p:spTree>
    <p:extLst>
      <p:ext uri="{BB962C8B-B14F-4D97-AF65-F5344CB8AC3E}">
        <p14:creationId xmlns:p14="http://schemas.microsoft.com/office/powerpoint/2010/main" val="24175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Gambar alat-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88424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G20_2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6869"/>
            <a:ext cx="7620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28091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3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964488" cy="1025798"/>
          </a:xfrm>
        </p:spPr>
        <p:txBody>
          <a:bodyPr/>
          <a:lstStyle/>
          <a:p>
            <a:pPr algn="l"/>
            <a:r>
              <a:rPr lang="id-ID" sz="5400" b="1" dirty="0" smtClean="0">
                <a:solidFill>
                  <a:srgbClr val="00B050"/>
                </a:solidFill>
              </a:rPr>
              <a:t>A. MULUT</a:t>
            </a:r>
            <a:endParaRPr lang="id-ID" sz="5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9512" y="1214438"/>
                <a:ext cx="8208912" cy="5000625"/>
              </a:xfrm>
            </p:spPr>
            <p:txBody>
              <a:bodyPr>
                <a:noAutofit/>
              </a:bodyPr>
              <a:lstStyle/>
              <a:p>
                <a:r>
                  <a:rPr lang="id-ID" sz="2800" dirty="0" smtClean="0"/>
                  <a:t>Terjadi pencernaan makanan secara mekanis oleh gigi dan kimiawi oleh enzim </a:t>
                </a:r>
                <a14:m>
                  <m:oMath xmlns:m="http://schemas.openxmlformats.org/officeDocument/2006/math">
                    <m:r>
                      <a:rPr lang="id-ID" sz="28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d-ID" sz="28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id-ID" sz="2800" dirty="0" smtClean="0"/>
                  <a:t> amilase (ptyalin)</a:t>
                </a:r>
                <a:r>
                  <a:rPr lang="en-US" sz="2800" dirty="0" smtClean="0"/>
                  <a:t>. </a:t>
                </a:r>
                <a:endParaRPr lang="id-ID" sz="2800" dirty="0" smtClean="0"/>
              </a:p>
              <a:p>
                <a:r>
                  <a:rPr lang="id-ID" sz="2800" dirty="0" smtClean="0"/>
                  <a:t>Bagian –bagian mulut: bibir,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lidah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kelenjar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ludah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gigi</a:t>
                </a:r>
                <a:r>
                  <a:rPr lang="en-US" sz="2800" dirty="0" smtClean="0"/>
                  <a:t>.</a:t>
                </a:r>
                <a:endParaRPr lang="id-ID" sz="2800" dirty="0" smtClean="0"/>
              </a:p>
              <a:p>
                <a:pPr indent="-342900">
                  <a:buAutoNum type="arabicPeriod"/>
                </a:pPr>
                <a:r>
                  <a:rPr lang="id-ID" sz="2800" b="1" u="sng" dirty="0"/>
                  <a:t>Bibir</a:t>
                </a:r>
              </a:p>
              <a:p>
                <a:pPr marL="285750" indent="-285750"/>
                <a:r>
                  <a:rPr lang="id-ID" sz="2800" dirty="0"/>
                  <a:t>Berfungsi menerima makanan dan membantu menghasilkan suara.</a:t>
                </a:r>
              </a:p>
              <a:p>
                <a:pPr marL="285750" indent="-285750"/>
                <a:r>
                  <a:rPr lang="id-ID" sz="2800" dirty="0"/>
                  <a:t>Tersusun dari otot rangka dan jaringan ikat.</a:t>
                </a:r>
              </a:p>
              <a:p>
                <a:pPr marL="285750" indent="-285750"/>
                <a:r>
                  <a:rPr lang="id-ID" sz="2800" dirty="0"/>
                  <a:t>Tampak berwarna merah karena mengandung banyak pembuluh kapiler.</a:t>
                </a:r>
              </a:p>
              <a:p>
                <a:pPr marL="114300" indent="0">
                  <a:buNone/>
                </a:pPr>
                <a:endParaRPr lang="id-ID" sz="2800" dirty="0" smtClean="0"/>
              </a:p>
              <a:p>
                <a:pPr>
                  <a:buNone/>
                </a:pPr>
                <a:endParaRPr lang="id-ID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9512" y="1214438"/>
                <a:ext cx="8208912" cy="5000625"/>
              </a:xfrm>
              <a:blipFill rotWithShape="1">
                <a:blip r:embed="rId2"/>
                <a:stretch>
                  <a:fillRect l="-1485" t="-109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7895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d-ID" sz="3600" b="1" i="1" dirty="0" smtClean="0"/>
              <a:t>2. LIDAH</a:t>
            </a:r>
            <a:endParaRPr lang="id-ID" sz="3600" b="1" i="1" dirty="0"/>
          </a:p>
          <a:p>
            <a:pPr marL="442913" indent="-442913">
              <a:buFont typeface="Arial" pitchFamily="34" charset="0"/>
              <a:buChar char="•"/>
            </a:pPr>
            <a:r>
              <a:rPr lang="en-US" sz="3600" dirty="0" err="1" smtClean="0"/>
              <a:t>Berfungsi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id-ID" sz="3600" dirty="0" smtClean="0"/>
              <a:t>menggerakkan makanan saat dikunyah atau ditelan, mengecap rasa, dan membantu produksi suara untuk berbicara, </a:t>
            </a:r>
            <a:r>
              <a:rPr lang="en-US" sz="3600" dirty="0" err="1" smtClean="0"/>
              <a:t>membantu</a:t>
            </a:r>
            <a:r>
              <a:rPr lang="en-US" sz="3600" dirty="0" smtClean="0"/>
              <a:t> </a:t>
            </a:r>
            <a:r>
              <a:rPr lang="en-US" sz="3600" dirty="0" err="1"/>
              <a:t>mencampur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cairan</a:t>
            </a:r>
            <a:r>
              <a:rPr lang="en-US" sz="3600" i="1" dirty="0">
                <a:solidFill>
                  <a:srgbClr val="FF0000"/>
                </a:solidFill>
              </a:rPr>
              <a:t> saliva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(</a:t>
            </a:r>
            <a:r>
              <a:rPr lang="en-US" sz="3600" dirty="0" err="1"/>
              <a:t>ludah</a:t>
            </a:r>
            <a:r>
              <a:rPr lang="en-US" sz="3600" dirty="0"/>
              <a:t>)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mendorong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masuk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esofagus</a:t>
            </a:r>
            <a:r>
              <a:rPr lang="en-US" sz="3600" dirty="0"/>
              <a:t>. </a:t>
            </a:r>
            <a:r>
              <a:rPr lang="en-US" sz="3600" dirty="0" err="1"/>
              <a:t>Cairan</a:t>
            </a:r>
            <a:r>
              <a:rPr lang="en-US" sz="3600" dirty="0"/>
              <a:t> saliva </a:t>
            </a:r>
            <a:r>
              <a:rPr lang="en-US" sz="3600" dirty="0" err="1"/>
              <a:t>dihasilkan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kelenjar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</a:rPr>
              <a:t>saliva</a:t>
            </a:r>
            <a:r>
              <a:rPr lang="id-ID" sz="3600" i="1" dirty="0" smtClean="0">
                <a:solidFill>
                  <a:srgbClr val="FF0000"/>
                </a:solidFill>
              </a:rPr>
              <a:t>.</a:t>
            </a:r>
            <a:endParaRPr lang="id-ID" sz="3600" dirty="0" smtClean="0"/>
          </a:p>
          <a:p>
            <a:pPr marL="285750" indent="-285750">
              <a:buFont typeface="Arial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95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280920" cy="57406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800" b="1" i="1" dirty="0" smtClean="0"/>
              <a:t>3. KELENJAR SALIVA</a:t>
            </a:r>
          </a:p>
          <a:p>
            <a:pPr marL="93663" indent="25400">
              <a:buNone/>
            </a:pPr>
            <a:r>
              <a:rPr lang="en-US" sz="2800" dirty="0" err="1" smtClean="0"/>
              <a:t>Kelenjar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pasang</a:t>
            </a:r>
            <a:r>
              <a:rPr lang="en-US" sz="2800" dirty="0" smtClean="0"/>
              <a:t> </a:t>
            </a:r>
            <a:r>
              <a:rPr lang="en-US" sz="2800" dirty="0" err="1" smtClean="0"/>
              <a:t>kelenjar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id-ID" sz="2800" dirty="0" smtClean="0"/>
              <a:t>:</a:t>
            </a:r>
          </a:p>
          <a:p>
            <a:pPr marL="93663" indent="25400">
              <a:buAutoNum type="arabicPeriod"/>
            </a:pPr>
            <a:r>
              <a:rPr lang="en-US" sz="2800" i="1" dirty="0" err="1" smtClean="0"/>
              <a:t>Glandula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parotis</a:t>
            </a:r>
            <a:r>
              <a:rPr lang="id-ID" sz="2800" i="1" dirty="0" smtClean="0"/>
              <a:t> </a:t>
            </a:r>
            <a:r>
              <a:rPr lang="id-ID" sz="2800" dirty="0" smtClean="0"/>
              <a:t>(terletak agak ke bawah di depan telinga)</a:t>
            </a:r>
          </a:p>
          <a:p>
            <a:pPr marL="93663" indent="25400">
              <a:buAutoNum type="arabicPeriod"/>
            </a:pPr>
            <a:r>
              <a:rPr lang="en-US" sz="2800" i="1" dirty="0" err="1" smtClean="0"/>
              <a:t>Glandula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submandibularis</a:t>
            </a:r>
            <a:r>
              <a:rPr lang="id-ID" sz="2800" dirty="0"/>
              <a:t> </a:t>
            </a:r>
            <a:r>
              <a:rPr lang="id-ID" sz="2800" dirty="0" smtClean="0"/>
              <a:t>(terletak di rahang bawah)</a:t>
            </a:r>
          </a:p>
          <a:p>
            <a:pPr marL="93663" indent="25400">
              <a:buAutoNum type="arabicPeriod"/>
            </a:pPr>
            <a:r>
              <a:rPr lang="en-US" sz="2800" i="1" dirty="0" err="1" smtClean="0"/>
              <a:t>Glandula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sublingualis</a:t>
            </a:r>
            <a:r>
              <a:rPr lang="id-ID" sz="2800" dirty="0"/>
              <a:t> </a:t>
            </a:r>
            <a:r>
              <a:rPr lang="id-ID" sz="2800" dirty="0" smtClean="0"/>
              <a:t>(terletak di bawah lidah)</a:t>
            </a:r>
          </a:p>
          <a:p>
            <a:pPr marL="93663" indent="25400">
              <a:buNone/>
            </a:pPr>
            <a:endParaRPr lang="id-ID" sz="2800" dirty="0" smtClean="0"/>
          </a:p>
          <a:p>
            <a:pPr marL="93663" indent="25400">
              <a:buNone/>
            </a:pPr>
            <a:r>
              <a:rPr lang="en-US" sz="2800" dirty="0" err="1" smtClean="0"/>
              <a:t>Cairan</a:t>
            </a:r>
            <a:r>
              <a:rPr lang="en-US" sz="2800" dirty="0" smtClean="0"/>
              <a:t> saliva </a:t>
            </a:r>
            <a:r>
              <a:rPr lang="en-US" sz="2800" dirty="0" err="1" smtClean="0"/>
              <a:t>mengandung</a:t>
            </a:r>
            <a:r>
              <a:rPr lang="en-US" sz="2800" dirty="0" smtClean="0"/>
              <a:t> </a:t>
            </a:r>
            <a:r>
              <a:rPr lang="en-US" sz="2800" dirty="0" err="1" smtClean="0"/>
              <a:t>enzim</a:t>
            </a:r>
            <a:r>
              <a:rPr lang="en-US" sz="2800" dirty="0" smtClean="0"/>
              <a:t> </a:t>
            </a:r>
            <a:r>
              <a:rPr lang="en-US" sz="2800" dirty="0" err="1" smtClean="0"/>
              <a:t>ptialin</a:t>
            </a:r>
            <a:r>
              <a:rPr lang="en-US" sz="2800" dirty="0" smtClean="0"/>
              <a:t> (</a:t>
            </a:r>
            <a:r>
              <a:rPr lang="en-US" sz="2800" dirty="0" err="1" smtClean="0"/>
              <a:t>amilase</a:t>
            </a:r>
            <a:r>
              <a:rPr lang="en-US" sz="2800" dirty="0" smtClean="0"/>
              <a:t>) yang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suasana</a:t>
            </a:r>
            <a:r>
              <a:rPr lang="en-US" sz="2800" dirty="0" smtClean="0"/>
              <a:t> </a:t>
            </a:r>
            <a:r>
              <a:rPr lang="en-US" sz="2800" dirty="0" err="1" smtClean="0"/>
              <a:t>netral</a:t>
            </a:r>
            <a:r>
              <a:rPr lang="en-US" sz="2800" dirty="0" smtClean="0"/>
              <a:t>. </a:t>
            </a:r>
            <a:r>
              <a:rPr lang="en-US" sz="2800" dirty="0" err="1" smtClean="0"/>
              <a:t>Enzim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mengubah</a:t>
            </a:r>
            <a:r>
              <a:rPr lang="en-US" sz="2800" dirty="0" smtClean="0"/>
              <a:t> </a:t>
            </a:r>
            <a:r>
              <a:rPr lang="en-US" sz="2800" dirty="0" err="1" smtClean="0"/>
              <a:t>amilum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maltosa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4040781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6" y="188640"/>
            <a:ext cx="81658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1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964488" cy="2240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4000" b="1" i="1" dirty="0" smtClean="0"/>
              <a:t>4. GIGI</a:t>
            </a:r>
          </a:p>
          <a:p>
            <a:pPr marL="93663" indent="25400">
              <a:buNone/>
            </a:pPr>
            <a:r>
              <a:rPr lang="en-US" sz="4000" dirty="0" err="1" smtClean="0"/>
              <a:t>Susunan</a:t>
            </a:r>
            <a:r>
              <a:rPr lang="en-US" sz="4000" dirty="0" smtClean="0"/>
              <a:t> </a:t>
            </a:r>
            <a:r>
              <a:rPr lang="en-US" sz="4000" dirty="0" err="1" smtClean="0"/>
              <a:t>gigi</a:t>
            </a:r>
            <a:r>
              <a:rPr lang="en-US" sz="4000" dirty="0" smtClean="0"/>
              <a:t> </a:t>
            </a:r>
            <a:r>
              <a:rPr lang="en-US" sz="4000" dirty="0" err="1" smtClean="0"/>
              <a:t>manusia</a:t>
            </a:r>
            <a:r>
              <a:rPr lang="en-US" sz="4000" dirty="0" smtClean="0"/>
              <a:t> </a:t>
            </a:r>
            <a:r>
              <a:rPr lang="en-US" sz="4000" dirty="0" err="1" smtClean="0"/>
              <a:t>digambarkan</a:t>
            </a:r>
            <a:r>
              <a:rPr lang="en-US" sz="4000" dirty="0" smtClean="0"/>
              <a:t> </a:t>
            </a:r>
            <a:r>
              <a:rPr lang="en-US" sz="4000" dirty="0" err="1" smtClean="0"/>
              <a:t>melalui</a:t>
            </a:r>
            <a:r>
              <a:rPr lang="en-US" sz="4000" dirty="0" smtClean="0"/>
              <a:t> </a:t>
            </a:r>
            <a:r>
              <a:rPr lang="en-US" sz="4000" dirty="0" err="1" smtClean="0"/>
              <a:t>rumus</a:t>
            </a:r>
            <a:r>
              <a:rPr lang="en-US" sz="4000" dirty="0" smtClean="0"/>
              <a:t> </a:t>
            </a:r>
            <a:r>
              <a:rPr lang="en-US" sz="4000" dirty="0" err="1" smtClean="0"/>
              <a:t>gigi</a:t>
            </a:r>
            <a:r>
              <a:rPr lang="en-US" sz="4000" dirty="0" smtClean="0"/>
              <a:t>.</a:t>
            </a:r>
            <a:endParaRPr lang="id-ID" sz="4000" dirty="0"/>
          </a:p>
        </p:txBody>
      </p:sp>
      <p:graphicFrame>
        <p:nvGraphicFramePr>
          <p:cNvPr id="4" name="Group 1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331842"/>
              </p:ext>
            </p:extLst>
          </p:nvPr>
        </p:nvGraphicFramePr>
        <p:xfrm>
          <a:off x="467544" y="2564904"/>
          <a:ext cx="7429522" cy="3659362"/>
        </p:xfrm>
        <a:graphic>
          <a:graphicData uri="http://schemas.openxmlformats.org/drawingml/2006/table">
            <a:tbl>
              <a:tblPr/>
              <a:tblGrid>
                <a:gridCol w="1313051"/>
                <a:gridCol w="460364"/>
                <a:gridCol w="703575"/>
                <a:gridCol w="825181"/>
                <a:gridCol w="825181"/>
                <a:gridCol w="825181"/>
                <a:gridCol w="826628"/>
                <a:gridCol w="823733"/>
                <a:gridCol w="826628"/>
              </a:tblGrid>
              <a:tr h="5396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Gigi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umur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tahun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gigi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Orang dewasa (gigi permanen)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6978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io 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1308</Words>
  <Application>Microsoft Office PowerPoint</Application>
  <PresentationFormat>On-screen Show (4:3)</PresentationFormat>
  <Paragraphs>174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bio orange</vt:lpstr>
      <vt:lpstr>Adjacency</vt:lpstr>
      <vt:lpstr>PROSES PENCERNAAN MANUSIA</vt:lpstr>
      <vt:lpstr>Tujuan utama sistem pencernaan makanan adalah memecah bahan makanan menjadi ukuran yang lebih kecil sehingga bisa diserap &amp; menembus dinding usus masuk kedalam pembuluh darah untuk diedarkan ke seluruh tubuh.</vt:lpstr>
      <vt:lpstr>ORGAN PENCERNAAN MANUSIA</vt:lpstr>
      <vt:lpstr>PowerPoint Presentation</vt:lpstr>
      <vt:lpstr>A. MULUT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Gigi berlubang tidak akan terasa sakit sampai lubang tersebut mencapai pulpa gigi, karena di bagian ini terdapat saraf &amp; pembuluh darah</vt:lpstr>
      <vt:lpstr>B. FARING</vt:lpstr>
      <vt:lpstr>PowerPoint Presentation</vt:lpstr>
      <vt:lpstr>C. ESOFAGUS (KERONGKONGAN)</vt:lpstr>
      <vt:lpstr>D. Lambung</vt:lpstr>
      <vt:lpstr>PowerPoint Presentation</vt:lpstr>
      <vt:lpstr>PowerPoint Presentation</vt:lpstr>
      <vt:lpstr>PowerPoint Presentation</vt:lpstr>
      <vt:lpstr>PowerPoint Presentation</vt:lpstr>
      <vt:lpstr>E. Usus Halus</vt:lpstr>
      <vt:lpstr>PowerPoint Presentation</vt:lpstr>
      <vt:lpstr>Permukaan dinding usus halus membentuk pili-pili, yang bertujuan untuk memperluas permukaan usus, sehingga penyerapan sari makanan bisa optimal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Hati menghasilkan empedu, yang kemudian disimpan di kantung empedu, kemudian jika ada makanan yang masuk duodenum, empedu ini akan dituangkan ke duodenum dan digunakan untuk membantu pencernaan lemak.</vt:lpstr>
      <vt:lpstr>PowerPoint Presentation</vt:lpstr>
      <vt:lpstr>PowerPoint Presentation</vt:lpstr>
      <vt:lpstr>PowerPoint Presentation</vt:lpstr>
      <vt:lpstr>PowerPoint Presentation</vt:lpstr>
      <vt:lpstr>F. USUS BESAR</vt:lpstr>
      <vt:lpstr>PowerPoint Presentation</vt:lpstr>
      <vt:lpstr>PERAN USUS BESAR</vt:lpstr>
      <vt:lpstr>PowerPoint Presentation</vt:lpstr>
      <vt:lpstr>G. ANUS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37</cp:revision>
  <dcterms:created xsi:type="dcterms:W3CDTF">2020-11-22T08:47:39Z</dcterms:created>
  <dcterms:modified xsi:type="dcterms:W3CDTF">2022-01-15T04:05:12Z</dcterms:modified>
</cp:coreProperties>
</file>