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9" r:id="rId10"/>
    <p:sldId id="270" r:id="rId11"/>
    <p:sldId id="263" r:id="rId12"/>
    <p:sldId id="264" r:id="rId13"/>
    <p:sldId id="265" r:id="rId14"/>
    <p:sldId id="267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09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7497" y="5167312"/>
            <a:ext cx="2743200" cy="365125"/>
          </a:xfrm>
          <a:prstGeom prst="rect">
            <a:avLst/>
          </a:prstGeom>
        </p:spPr>
        <p:txBody>
          <a:bodyPr/>
          <a:lstStyle/>
          <a:p>
            <a:fld id="{6F57E1FB-D15A-4C0A-970B-4CD73947444B}" type="datetimeFigureOut">
              <a:rPr lang="en-US" smtClean="0"/>
              <a:t>8/10/2021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E1E1DA-5C63-48C0-9FD0-D1711EF0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671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57E1FB-D15A-4C0A-970B-4CD73947444B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E1E1DA-5C63-48C0-9FD0-D1711EF0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2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57E1FB-D15A-4C0A-970B-4CD73947444B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E1E1DA-5C63-48C0-9FD0-D1711EF0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38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57E1FB-D15A-4C0A-970B-4CD73947444B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E1E1DA-5C63-48C0-9FD0-D1711EF0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9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57E1FB-D15A-4C0A-970B-4CD73947444B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E1E1DA-5C63-48C0-9FD0-D1711EF0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69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57E1FB-D15A-4C0A-970B-4CD73947444B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E1E1DA-5C63-48C0-9FD0-D1711EF0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60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57E1FB-D15A-4C0A-970B-4CD73947444B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E1E1DA-5C63-48C0-9FD0-D1711EF0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59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57E1FB-D15A-4C0A-970B-4CD73947444B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E1E1DA-5C63-48C0-9FD0-D1711EF0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4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57E1FB-D15A-4C0A-970B-4CD73947444B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E1E1DA-5C63-48C0-9FD0-D1711EF0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21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57E1FB-D15A-4C0A-970B-4CD73947444B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E1E1DA-5C63-48C0-9FD0-D1711EF0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85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57E1FB-D15A-4C0A-970B-4CD73947444B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E1E1DA-5C63-48C0-9FD0-D1711EF08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5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59000">
              <a:srgbClr val="92D050"/>
            </a:gs>
            <a:gs pos="81000">
              <a:srgbClr val="FF0000"/>
            </a:gs>
            <a:gs pos="12000">
              <a:schemeClr val="accent2">
                <a:lumMod val="75000"/>
              </a:schemeClr>
            </a:gs>
            <a:gs pos="86000">
              <a:srgbClr val="FFFF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0089"/>
            <a:ext cx="12192000" cy="102620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9524"/>
            <a:ext cx="12192000" cy="95147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118" y="6113750"/>
            <a:ext cx="849528" cy="56532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479" y="6071179"/>
            <a:ext cx="831507" cy="55333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861" y="6155268"/>
            <a:ext cx="901045" cy="57656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1319" y="6184362"/>
            <a:ext cx="849528" cy="565323"/>
          </a:xfrm>
          <a:prstGeom prst="rect">
            <a:avLst/>
          </a:prstGeom>
        </p:spPr>
      </p:pic>
      <p:grpSp>
        <p:nvGrpSpPr>
          <p:cNvPr id="30" name="Group 29"/>
          <p:cNvGrpSpPr/>
          <p:nvPr userDrawn="1"/>
        </p:nvGrpSpPr>
        <p:grpSpPr>
          <a:xfrm>
            <a:off x="11312505" y="-159881"/>
            <a:ext cx="862801" cy="825792"/>
            <a:chOff x="10526492" y="1922566"/>
            <a:chExt cx="1020427" cy="825792"/>
          </a:xfrm>
        </p:grpSpPr>
        <p:grpSp>
          <p:nvGrpSpPr>
            <p:cNvPr id="31" name="Group 30"/>
            <p:cNvGrpSpPr/>
            <p:nvPr/>
          </p:nvGrpSpPr>
          <p:grpSpPr>
            <a:xfrm>
              <a:off x="10526492" y="2042618"/>
              <a:ext cx="782609" cy="705740"/>
              <a:chOff x="10264016" y="1436210"/>
              <a:chExt cx="1090844" cy="1161757"/>
            </a:xfrm>
          </p:grpSpPr>
          <p:pic>
            <p:nvPicPr>
              <p:cNvPr id="35" name="Picture 34"/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0513119" y="1592770"/>
                <a:ext cx="998301" cy="685181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498520">
                <a:off x="10107456" y="1756226"/>
                <a:ext cx="998301" cy="685181"/>
              </a:xfrm>
              <a:prstGeom prst="rect">
                <a:avLst/>
              </a:prstGeom>
            </p:spPr>
          </p:pic>
        </p:grpSp>
        <p:grpSp>
          <p:nvGrpSpPr>
            <p:cNvPr id="32" name="Group 31"/>
            <p:cNvGrpSpPr/>
            <p:nvPr/>
          </p:nvGrpSpPr>
          <p:grpSpPr>
            <a:xfrm>
              <a:off x="10789682" y="1922566"/>
              <a:ext cx="757237" cy="723936"/>
              <a:chOff x="10264016" y="1436210"/>
              <a:chExt cx="1090844" cy="1161757"/>
            </a:xfrm>
          </p:grpSpPr>
          <p:pic>
            <p:nvPicPr>
              <p:cNvPr id="33" name="Picture 32"/>
              <p:cNvPicPr>
                <a:picLocks noChangeAspect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0513119" y="1592770"/>
                <a:ext cx="998301" cy="685181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498520">
                <a:off x="10107456" y="1756226"/>
                <a:ext cx="998301" cy="685181"/>
              </a:xfrm>
              <a:prstGeom prst="rect">
                <a:avLst/>
              </a:prstGeom>
            </p:spPr>
          </p:pic>
        </p:grpSp>
      </p:grpSp>
      <p:grpSp>
        <p:nvGrpSpPr>
          <p:cNvPr id="37" name="Group 36"/>
          <p:cNvGrpSpPr/>
          <p:nvPr userDrawn="1"/>
        </p:nvGrpSpPr>
        <p:grpSpPr>
          <a:xfrm>
            <a:off x="-94094" y="-269326"/>
            <a:ext cx="862801" cy="825792"/>
            <a:chOff x="10526492" y="1922566"/>
            <a:chExt cx="1020427" cy="825792"/>
          </a:xfrm>
        </p:grpSpPr>
        <p:grpSp>
          <p:nvGrpSpPr>
            <p:cNvPr id="38" name="Group 37"/>
            <p:cNvGrpSpPr/>
            <p:nvPr/>
          </p:nvGrpSpPr>
          <p:grpSpPr>
            <a:xfrm>
              <a:off x="10526492" y="2042618"/>
              <a:ext cx="782609" cy="705740"/>
              <a:chOff x="10264016" y="1436210"/>
              <a:chExt cx="1090844" cy="1161757"/>
            </a:xfrm>
          </p:grpSpPr>
          <p:pic>
            <p:nvPicPr>
              <p:cNvPr id="42" name="Picture 41"/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0513119" y="1592770"/>
                <a:ext cx="998301" cy="685181"/>
              </a:xfrm>
              <a:prstGeom prst="rect">
                <a:avLst/>
              </a:prstGeom>
            </p:spPr>
          </p:pic>
          <p:pic>
            <p:nvPicPr>
              <p:cNvPr id="43" name="Picture 42"/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498520">
                <a:off x="10107456" y="1756226"/>
                <a:ext cx="998301" cy="685181"/>
              </a:xfrm>
              <a:prstGeom prst="rect">
                <a:avLst/>
              </a:prstGeom>
            </p:spPr>
          </p:pic>
        </p:grpSp>
        <p:grpSp>
          <p:nvGrpSpPr>
            <p:cNvPr id="39" name="Group 38"/>
            <p:cNvGrpSpPr/>
            <p:nvPr/>
          </p:nvGrpSpPr>
          <p:grpSpPr>
            <a:xfrm>
              <a:off x="10789682" y="1922566"/>
              <a:ext cx="757237" cy="723936"/>
              <a:chOff x="10264016" y="1436210"/>
              <a:chExt cx="1090844" cy="1161757"/>
            </a:xfrm>
          </p:grpSpPr>
          <p:pic>
            <p:nvPicPr>
              <p:cNvPr id="40" name="Picture 39"/>
              <p:cNvPicPr>
                <a:picLocks noChangeAspect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0513119" y="1592770"/>
                <a:ext cx="998301" cy="685181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498520">
                <a:off x="10107456" y="1756226"/>
                <a:ext cx="998301" cy="685181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742404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5C84F47-C54C-4D77-AE9F-C69A654F790D}"/>
              </a:ext>
            </a:extLst>
          </p:cNvPr>
          <p:cNvSpPr/>
          <p:nvPr/>
        </p:nvSpPr>
        <p:spPr>
          <a:xfrm>
            <a:off x="2536531" y="510614"/>
            <a:ext cx="67310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PROGRAM KOMPUTER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CDF89C5-A642-4E75-AB26-18959B2955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556" y="1714722"/>
            <a:ext cx="8134336" cy="38543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829336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5209900-E6EF-42D2-8A9C-978F126C09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186" t="17761" r="68534" b="66383"/>
          <a:stretch/>
        </p:blipFill>
        <p:spPr>
          <a:xfrm>
            <a:off x="1593272" y="762000"/>
            <a:ext cx="5680364" cy="21751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B17FD4B-0CBA-453D-A408-C7FE8A949E2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659" t="24639" r="57159" b="56022"/>
          <a:stretch/>
        </p:blipFill>
        <p:spPr>
          <a:xfrm>
            <a:off x="1593272" y="3096706"/>
            <a:ext cx="5680364" cy="206389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2E45045-F0D3-48E8-AD52-FAF661A15150}"/>
              </a:ext>
            </a:extLst>
          </p:cNvPr>
          <p:cNvSpPr txBox="1"/>
          <p:nvPr/>
        </p:nvSpPr>
        <p:spPr>
          <a:xfrm>
            <a:off x="3325091" y="5320144"/>
            <a:ext cx="2618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Hasil Program</a:t>
            </a:r>
          </a:p>
        </p:txBody>
      </p:sp>
    </p:spTree>
    <p:extLst>
      <p:ext uri="{BB962C8B-B14F-4D97-AF65-F5344CB8AC3E}">
        <p14:creationId xmlns:p14="http://schemas.microsoft.com/office/powerpoint/2010/main" val="171910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2188"/>
          </a:xfrm>
        </p:spPr>
        <p:txBody>
          <a:bodyPr/>
          <a:lstStyle/>
          <a:p>
            <a:pPr algn="ctr"/>
            <a:r>
              <a:rPr lang="en-US" sz="3200" dirty="0"/>
              <a:t>Test Case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Pengujian</a:t>
            </a:r>
            <a:r>
              <a:rPr lang="en-US" sz="3200" dirty="0"/>
              <a:t> Program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357314"/>
            <a:ext cx="9237518" cy="4351338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en-US" dirty="0"/>
              <a:t>Test Case</a:t>
            </a:r>
          </a:p>
          <a:p>
            <a:pPr marL="0" indent="0" algn="just">
              <a:buNone/>
            </a:pPr>
            <a:r>
              <a:rPr lang="en-US" dirty="0"/>
              <a:t>Test case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serangkaian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yang </a:t>
            </a:r>
            <a:r>
              <a:rPr lang="en-US" dirty="0" err="1"/>
              <a:t>dieksekusi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memverifikasi</a:t>
            </a:r>
            <a:r>
              <a:rPr lang="en-US" dirty="0"/>
              <a:t> </a:t>
            </a:r>
            <a:r>
              <a:rPr lang="en-US" dirty="0" err="1"/>
              <a:t>fungsionalitas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. Test case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proses program.</a:t>
            </a:r>
          </a:p>
          <a:p>
            <a:pPr marL="0" indent="0" algn="just">
              <a:buNone/>
            </a:pPr>
            <a:r>
              <a:rPr lang="en-US" dirty="0"/>
              <a:t>  Test case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penguji</a:t>
            </a:r>
            <a:r>
              <a:rPr lang="en-US" dirty="0"/>
              <a:t>,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aktualnya</a:t>
            </a:r>
            <a:r>
              <a:rPr lang="en-US" dirty="0"/>
              <a:t>. Hasil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 </a:t>
            </a:r>
            <a:r>
              <a:rPr lang="en-US" dirty="0" err="1"/>
              <a:t>klien</a:t>
            </a:r>
            <a:r>
              <a:rPr lang="en-US" dirty="0"/>
              <a:t> (customer).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17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8309" y="0"/>
            <a:ext cx="9400309" cy="563130"/>
          </a:xfrm>
        </p:spPr>
        <p:txBody>
          <a:bodyPr/>
          <a:lstStyle/>
          <a:p>
            <a:pPr algn="ctr"/>
            <a:r>
              <a:rPr lang="en-US" sz="3600" dirty="0" err="1"/>
              <a:t>Tipe-tipe</a:t>
            </a:r>
            <a:r>
              <a:rPr lang="en-US" sz="3600" dirty="0"/>
              <a:t> case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4168"/>
            <a:ext cx="859674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Ada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test case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program.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diantaranya</a:t>
            </a:r>
            <a:r>
              <a:rPr lang="en-US" dirty="0"/>
              <a:t> 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Functionality test case (uji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fungsionalitas</a:t>
            </a:r>
            <a:r>
              <a:rPr lang="en-US" dirty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User interface Test case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err="1"/>
              <a:t>Perfomance</a:t>
            </a:r>
            <a:r>
              <a:rPr lang="en-US" dirty="0"/>
              <a:t> Test case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 Integration Test case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 Database Test case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 Security Test case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 User Acceptance Test case</a:t>
            </a:r>
          </a:p>
        </p:txBody>
      </p:sp>
    </p:spTree>
    <p:extLst>
      <p:ext uri="{BB962C8B-B14F-4D97-AF65-F5344CB8AC3E}">
        <p14:creationId xmlns:p14="http://schemas.microsoft.com/office/powerpoint/2010/main" val="2810422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3843"/>
          </a:xfrm>
        </p:spPr>
        <p:txBody>
          <a:bodyPr/>
          <a:lstStyle/>
          <a:p>
            <a:r>
              <a:rPr lang="en-US" sz="3200" dirty="0"/>
              <a:t>2. </a:t>
            </a:r>
            <a:r>
              <a:rPr lang="en-US" sz="3200" dirty="0" err="1"/>
              <a:t>Pengujian</a:t>
            </a:r>
            <a:r>
              <a:rPr lang="en-US" sz="3200" dirty="0"/>
              <a:t>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149914"/>
            <a:ext cx="9026236" cy="4959941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/>
              <a:t>Sebelum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pengujian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baiknya</a:t>
            </a:r>
            <a:r>
              <a:rPr lang="en-US" sz="2000" dirty="0"/>
              <a:t> </a:t>
            </a:r>
            <a:r>
              <a:rPr lang="en-US" sz="2000" dirty="0" err="1"/>
              <a:t>kita</a:t>
            </a:r>
            <a:r>
              <a:rPr lang="en-US" sz="2000" dirty="0"/>
              <a:t> </a:t>
            </a:r>
            <a:r>
              <a:rPr lang="en-US" sz="2000" dirty="0" err="1"/>
              <a:t>ketahui</a:t>
            </a:r>
            <a:r>
              <a:rPr lang="en-US" sz="2000" dirty="0"/>
              <a:t> </a:t>
            </a:r>
            <a:r>
              <a:rPr lang="en-US" sz="2000" dirty="0" err="1"/>
              <a:t>dulu</a:t>
            </a:r>
            <a:r>
              <a:rPr lang="en-US" sz="2000" dirty="0"/>
              <a:t> </a:t>
            </a:r>
            <a:r>
              <a:rPr lang="en-US" sz="2000" dirty="0" err="1"/>
              <a:t>tipe-tipe</a:t>
            </a:r>
            <a:r>
              <a:rPr lang="en-US" sz="2000" dirty="0"/>
              <a:t> </a:t>
            </a:r>
            <a:r>
              <a:rPr lang="en-US" sz="2000" dirty="0" err="1"/>
              <a:t>pengujian</a:t>
            </a:r>
            <a:r>
              <a:rPr lang="en-US" sz="2000" dirty="0"/>
              <a:t> </a:t>
            </a:r>
            <a:r>
              <a:rPr lang="en-US" sz="2000" dirty="0" err="1"/>
              <a:t>perangkat</a:t>
            </a:r>
            <a:r>
              <a:rPr lang="en-US" sz="2000" dirty="0"/>
              <a:t> </a:t>
            </a:r>
            <a:r>
              <a:rPr lang="en-US" sz="2000" dirty="0" err="1"/>
              <a:t>lunak</a:t>
            </a:r>
            <a:r>
              <a:rPr lang="en-US" sz="2000" dirty="0"/>
              <a:t> </a:t>
            </a:r>
            <a:r>
              <a:rPr lang="en-US" sz="2000" dirty="0" err="1"/>
              <a:t>komputer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err="1"/>
              <a:t>Tipe-Tipe</a:t>
            </a:r>
            <a:r>
              <a:rPr lang="en-US" sz="2000" dirty="0"/>
              <a:t> </a:t>
            </a:r>
            <a:r>
              <a:rPr lang="en-US" sz="2000" dirty="0" err="1"/>
              <a:t>pengujian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Ada </a:t>
            </a:r>
            <a:r>
              <a:rPr lang="en-US" sz="2000" dirty="0" err="1"/>
              <a:t>banyak</a:t>
            </a:r>
            <a:r>
              <a:rPr lang="en-US" sz="2000" dirty="0"/>
              <a:t> </a:t>
            </a:r>
            <a:r>
              <a:rPr lang="en-US" sz="2000" dirty="0" err="1"/>
              <a:t>tipe</a:t>
            </a:r>
            <a:r>
              <a:rPr lang="en-US" sz="2000" dirty="0"/>
              <a:t> </a:t>
            </a:r>
            <a:r>
              <a:rPr lang="en-US" sz="2000" dirty="0" err="1"/>
              <a:t>pengujian</a:t>
            </a:r>
            <a:r>
              <a:rPr lang="en-US" sz="2000" dirty="0"/>
              <a:t> Program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perangkat</a:t>
            </a:r>
            <a:r>
              <a:rPr lang="en-US" sz="2000" dirty="0"/>
              <a:t> </a:t>
            </a:r>
            <a:r>
              <a:rPr lang="en-US" sz="2000" dirty="0" err="1"/>
              <a:t>lunak</a:t>
            </a:r>
            <a:r>
              <a:rPr lang="en-US" sz="2000" dirty="0"/>
              <a:t> </a:t>
            </a:r>
            <a:r>
              <a:rPr lang="en-US" sz="2000" dirty="0" err="1"/>
              <a:t>komputer</a:t>
            </a:r>
            <a:r>
              <a:rPr lang="en-US" sz="2000" dirty="0"/>
              <a:t>, </a:t>
            </a:r>
            <a:r>
              <a:rPr lang="en-US" sz="2000" dirty="0" err="1"/>
              <a:t>berikut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diantaranya</a:t>
            </a:r>
            <a:r>
              <a:rPr lang="en-US" sz="2000" dirty="0"/>
              <a:t>.</a:t>
            </a:r>
          </a:p>
          <a:p>
            <a:r>
              <a:rPr lang="en-US" sz="2000" dirty="0"/>
              <a:t>Unit testing (</a:t>
            </a:r>
            <a:r>
              <a:rPr lang="en-US" sz="2000" dirty="0" err="1"/>
              <a:t>Pengujian</a:t>
            </a:r>
            <a:r>
              <a:rPr lang="en-US" sz="2000" dirty="0"/>
              <a:t> Unit)</a:t>
            </a:r>
          </a:p>
          <a:p>
            <a:r>
              <a:rPr lang="en-US" sz="2000" dirty="0"/>
              <a:t>Integration Testing (</a:t>
            </a:r>
            <a:r>
              <a:rPr lang="en-US" sz="2000" dirty="0" err="1"/>
              <a:t>Pengujian</a:t>
            </a:r>
            <a:r>
              <a:rPr lang="en-US" sz="2000" dirty="0"/>
              <a:t> </a:t>
            </a:r>
            <a:r>
              <a:rPr lang="en-US" sz="2000" dirty="0" err="1"/>
              <a:t>integrasi</a:t>
            </a:r>
            <a:endParaRPr lang="en-US" sz="2000" dirty="0"/>
          </a:p>
          <a:p>
            <a:r>
              <a:rPr lang="en-US" sz="2000" dirty="0"/>
              <a:t> End-to-end Testing (</a:t>
            </a:r>
            <a:r>
              <a:rPr lang="en-US" sz="2000" dirty="0" err="1"/>
              <a:t>Pengujian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ujung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ujung</a:t>
            </a:r>
            <a:r>
              <a:rPr lang="en-US" sz="2000" dirty="0"/>
              <a:t>)</a:t>
            </a:r>
          </a:p>
          <a:p>
            <a:r>
              <a:rPr lang="en-US" sz="2000" dirty="0"/>
              <a:t> User Interface Testing (</a:t>
            </a:r>
            <a:r>
              <a:rPr lang="en-US" sz="2000" dirty="0" err="1"/>
              <a:t>Pengujian</a:t>
            </a:r>
            <a:r>
              <a:rPr lang="en-US" sz="2000" dirty="0"/>
              <a:t> </a:t>
            </a:r>
            <a:r>
              <a:rPr lang="en-US" sz="2000" dirty="0" err="1"/>
              <a:t>antarmuka</a:t>
            </a:r>
            <a:r>
              <a:rPr lang="en-US" sz="2000" dirty="0"/>
              <a:t> </a:t>
            </a:r>
            <a:r>
              <a:rPr lang="en-US" sz="2000" dirty="0" err="1"/>
              <a:t>pengguna</a:t>
            </a:r>
            <a:endParaRPr lang="en-US" sz="2000" dirty="0"/>
          </a:p>
          <a:p>
            <a:r>
              <a:rPr lang="en-US" sz="2000" dirty="0"/>
              <a:t> Accessibility Testing</a:t>
            </a:r>
          </a:p>
          <a:p>
            <a:r>
              <a:rPr lang="en-US" sz="2000" dirty="0"/>
              <a:t> Alpha Testing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342900" indent="-342900">
              <a:buAutoNum type="arabicPeriod" startAt="2"/>
            </a:pPr>
            <a:endParaRPr lang="en-US" sz="1600" dirty="0"/>
          </a:p>
          <a:p>
            <a:pPr marL="342900" indent="-342900">
              <a:buAutoNum type="arabicPeriod" startAt="2"/>
            </a:pPr>
            <a:endParaRPr lang="en-US" sz="1600" dirty="0"/>
          </a:p>
          <a:p>
            <a:pPr marL="342900" indent="-342900">
              <a:buAutoNum type="arabicPeriod" startAt="2"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        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4233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4AD85-AA67-4529-A2BA-A48DEDCDE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4291"/>
            <a:ext cx="7959436" cy="4475018"/>
          </a:xfrm>
        </p:spPr>
        <p:txBody>
          <a:bodyPr/>
          <a:lstStyle/>
          <a:p>
            <a:r>
              <a:rPr lang="en-GB" sz="2000" dirty="0"/>
              <a:t>Beta Testing</a:t>
            </a:r>
          </a:p>
          <a:p>
            <a:r>
              <a:rPr lang="en-GB" sz="2000" dirty="0"/>
              <a:t>Compatibility Testing</a:t>
            </a:r>
          </a:p>
          <a:p>
            <a:r>
              <a:rPr lang="en-GB" sz="2000" dirty="0"/>
              <a:t>Backward Compatibility Testing</a:t>
            </a:r>
          </a:p>
          <a:p>
            <a:r>
              <a:rPr lang="en-GB" sz="2000" dirty="0"/>
              <a:t>Browser Compatibility Testing</a:t>
            </a:r>
          </a:p>
          <a:p>
            <a:r>
              <a:rPr lang="en-GB" sz="2000" dirty="0" err="1"/>
              <a:t>Perfomance</a:t>
            </a:r>
            <a:r>
              <a:rPr lang="en-GB" sz="2000" dirty="0"/>
              <a:t> Testing</a:t>
            </a:r>
          </a:p>
          <a:p>
            <a:r>
              <a:rPr lang="en-GB" sz="2000" dirty="0"/>
              <a:t>Load Testing (Uji Beban)</a:t>
            </a:r>
          </a:p>
          <a:p>
            <a:r>
              <a:rPr lang="en-GB" sz="2000" dirty="0"/>
              <a:t>Regression Testing ( Uji </a:t>
            </a:r>
            <a:r>
              <a:rPr lang="en-GB" sz="2000" dirty="0" err="1"/>
              <a:t>Regresi</a:t>
            </a:r>
            <a:r>
              <a:rPr lang="en-GB" sz="2000" dirty="0"/>
              <a:t> )</a:t>
            </a:r>
          </a:p>
          <a:p>
            <a:r>
              <a:rPr lang="en-GB" sz="2000" dirty="0"/>
              <a:t>Agile Testing</a:t>
            </a:r>
          </a:p>
          <a:p>
            <a:r>
              <a:rPr lang="en-GB" sz="2000" dirty="0"/>
              <a:t>API Testing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190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8932"/>
            <a:ext cx="10515600" cy="5488031"/>
          </a:xfrm>
        </p:spPr>
        <p:txBody>
          <a:bodyPr/>
          <a:lstStyle/>
          <a:p>
            <a:r>
              <a:rPr lang="en-US" dirty="0"/>
              <a:t> Black Box Testing</a:t>
            </a:r>
          </a:p>
          <a:p>
            <a:r>
              <a:rPr lang="en-US" dirty="0"/>
              <a:t> White Box Testing</a:t>
            </a:r>
          </a:p>
          <a:p>
            <a:r>
              <a:rPr lang="en-US" dirty="0"/>
              <a:t> Security Testing</a:t>
            </a:r>
          </a:p>
          <a:p>
            <a:r>
              <a:rPr lang="en-US" dirty="0"/>
              <a:t> Scalability Testing</a:t>
            </a:r>
          </a:p>
          <a:p>
            <a:r>
              <a:rPr lang="en-US" dirty="0"/>
              <a:t> Reliability Testing</a:t>
            </a:r>
          </a:p>
          <a:p>
            <a:r>
              <a:rPr lang="en-US" dirty="0"/>
              <a:t> Acceptance Testing</a:t>
            </a:r>
          </a:p>
        </p:txBody>
      </p:sp>
    </p:spTree>
    <p:extLst>
      <p:ext uri="{BB962C8B-B14F-4D97-AF65-F5344CB8AC3E}">
        <p14:creationId xmlns:p14="http://schemas.microsoft.com/office/powerpoint/2010/main" val="3450254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59000">
              <a:srgbClr val="92D050"/>
            </a:gs>
            <a:gs pos="81000">
              <a:schemeClr val="accent2">
                <a:lumMod val="60000"/>
                <a:lumOff val="40000"/>
              </a:schemeClr>
            </a:gs>
            <a:gs pos="12000">
              <a:schemeClr val="accent2">
                <a:lumMod val="75000"/>
              </a:schemeClr>
            </a:gs>
            <a:gs pos="96000">
              <a:srgbClr val="FFFF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8301" y="6144687"/>
            <a:ext cx="1023699" cy="6812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8018" y="6075455"/>
            <a:ext cx="1023699" cy="681225"/>
          </a:xfrm>
          <a:prstGeom prst="rect">
            <a:avLst/>
          </a:prstGeom>
        </p:spPr>
      </p:pic>
      <p:grpSp>
        <p:nvGrpSpPr>
          <p:cNvPr id="32" name="Group 31"/>
          <p:cNvGrpSpPr/>
          <p:nvPr/>
        </p:nvGrpSpPr>
        <p:grpSpPr>
          <a:xfrm>
            <a:off x="2526" y="-206402"/>
            <a:ext cx="782609" cy="705740"/>
            <a:chOff x="10264016" y="1436210"/>
            <a:chExt cx="1090844" cy="1161757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513119" y="1592770"/>
              <a:ext cx="998301" cy="685181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498520">
              <a:off x="10107456" y="1756226"/>
              <a:ext cx="998301" cy="68518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0042"/>
            <a:ext cx="10515600" cy="844841"/>
          </a:xfrm>
        </p:spPr>
        <p:txBody>
          <a:bodyPr/>
          <a:lstStyle/>
          <a:p>
            <a:pPr algn="ctr"/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PROGRAM KOMPUTER </a:t>
            </a:r>
            <a:b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682" y="1724117"/>
            <a:ext cx="8709374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dirty="0"/>
              <a:t>Program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serangkaian</a:t>
            </a:r>
            <a:r>
              <a:rPr lang="en-US" sz="2400" dirty="0"/>
              <a:t> </a:t>
            </a:r>
            <a:r>
              <a:rPr lang="en-US" sz="2400" dirty="0" err="1"/>
              <a:t>instruksi</a:t>
            </a:r>
            <a:r>
              <a:rPr lang="en-US" sz="2400" dirty="0"/>
              <a:t> yang </a:t>
            </a:r>
            <a:r>
              <a:rPr lang="en-US" sz="2400" dirty="0" err="1"/>
              <a:t>ditulis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spesifik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komputer</a:t>
            </a:r>
            <a:r>
              <a:rPr lang="en-US" sz="2400" dirty="0"/>
              <a:t>. </a:t>
            </a:r>
            <a:r>
              <a:rPr lang="en-US" sz="2400" dirty="0" err="1"/>
              <a:t>Komputer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dasarnya</a:t>
            </a:r>
            <a:r>
              <a:rPr lang="en-US" sz="2400" dirty="0"/>
              <a:t> </a:t>
            </a:r>
            <a:r>
              <a:rPr lang="en-US" sz="2400" dirty="0" err="1"/>
              <a:t>membutuhkan</a:t>
            </a:r>
            <a:r>
              <a:rPr lang="en-US" sz="2400" dirty="0"/>
              <a:t> </a:t>
            </a:r>
            <a:r>
              <a:rPr lang="en-US" sz="2400" dirty="0" err="1"/>
              <a:t>keberadaan</a:t>
            </a:r>
            <a:r>
              <a:rPr lang="en-US" sz="2400" dirty="0"/>
              <a:t> program agar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menjalankan</a:t>
            </a:r>
            <a:r>
              <a:rPr lang="en-US" sz="2400" dirty="0"/>
              <a:t> </a:t>
            </a:r>
            <a:r>
              <a:rPr lang="en-US" sz="2400" dirty="0" err="1"/>
              <a:t>fungsinya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komputer</a:t>
            </a:r>
            <a:r>
              <a:rPr lang="en-US" sz="2400" dirty="0"/>
              <a:t>, </a:t>
            </a:r>
            <a:r>
              <a:rPr lang="en-US" sz="2400" dirty="0" err="1"/>
              <a:t>biasanya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mengeksekusi</a:t>
            </a:r>
            <a:r>
              <a:rPr lang="en-US" sz="2400" dirty="0"/>
              <a:t> </a:t>
            </a:r>
            <a:r>
              <a:rPr lang="en-US" sz="2400" dirty="0" err="1"/>
              <a:t>serangkaian</a:t>
            </a:r>
            <a:r>
              <a:rPr lang="en-US" sz="2400" dirty="0"/>
              <a:t> </a:t>
            </a:r>
            <a:r>
              <a:rPr lang="en-US" sz="2400" dirty="0" err="1"/>
              <a:t>instruksi</a:t>
            </a:r>
            <a:r>
              <a:rPr lang="en-US" sz="2400" dirty="0"/>
              <a:t> program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prosesor</a:t>
            </a:r>
            <a:r>
              <a:rPr lang="en-US" sz="2400" dirty="0"/>
              <a:t>. </a:t>
            </a:r>
            <a:r>
              <a:rPr lang="en-US" sz="2400" dirty="0" err="1"/>
              <a:t>Sebuah</a:t>
            </a:r>
            <a:r>
              <a:rPr lang="en-US" sz="2400" dirty="0"/>
              <a:t> program </a:t>
            </a:r>
            <a:r>
              <a:rPr lang="en-US" sz="2400" dirty="0" err="1"/>
              <a:t>biasanya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model </a:t>
            </a:r>
            <a:r>
              <a:rPr lang="en-US" sz="2400" dirty="0" err="1"/>
              <a:t>pengeksekusian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 agar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 </a:t>
            </a:r>
            <a:r>
              <a:rPr lang="en-US" sz="2400" dirty="0" err="1"/>
              <a:t>dieksekusi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komputer</a:t>
            </a:r>
            <a:r>
              <a:rPr lang="en-US" sz="2400" dirty="0"/>
              <a:t>. </a:t>
            </a:r>
            <a:r>
              <a:rPr lang="en-US" sz="2400" dirty="0" err="1"/>
              <a:t>Beberapa</a:t>
            </a:r>
            <a:r>
              <a:rPr lang="en-US" sz="2400" dirty="0"/>
              <a:t> program </a:t>
            </a:r>
            <a:r>
              <a:rPr lang="en-US" sz="2400" dirty="0" err="1"/>
              <a:t>komputer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dijalankan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komputer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bersamaan</a:t>
            </a:r>
            <a:r>
              <a:rPr lang="en-US" sz="2400" dirty="0"/>
              <a:t>, </a:t>
            </a: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komputer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menjalankan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program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bersamaan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u="sng" dirty="0"/>
              <a:t>multitasking.</a:t>
            </a:r>
          </a:p>
        </p:txBody>
      </p:sp>
    </p:spTree>
    <p:extLst>
      <p:ext uri="{BB962C8B-B14F-4D97-AF65-F5344CB8AC3E}">
        <p14:creationId xmlns:p14="http://schemas.microsoft.com/office/powerpoint/2010/main" val="3276745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72943"/>
            <a:ext cx="8929255" cy="1103457"/>
          </a:xfrm>
        </p:spPr>
        <p:txBody>
          <a:bodyPr/>
          <a:lstStyle/>
          <a:p>
            <a:pPr algn="ctr"/>
            <a:r>
              <a:rPr lang="en-US" dirty="0" err="1"/>
              <a:t>Kualitas</a:t>
            </a:r>
            <a:r>
              <a:rPr lang="en-US" dirty="0"/>
              <a:t> Program </a:t>
            </a:r>
            <a:r>
              <a:rPr lang="en-US" dirty="0" err="1"/>
              <a:t>Komputer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0315"/>
            <a:ext cx="8929255" cy="2569394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program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penggunanya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pandang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pemrogramannya</a:t>
            </a:r>
            <a:r>
              <a:rPr lang="en-US" dirty="0"/>
              <a:t>. </a:t>
            </a:r>
            <a:r>
              <a:rPr lang="en-US" dirty="0" err="1"/>
              <a:t>Kualitas</a:t>
            </a:r>
            <a:r>
              <a:rPr lang="en-US" dirty="0"/>
              <a:t> program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Program  </a:t>
            </a:r>
            <a:r>
              <a:rPr lang="en-US" dirty="0" err="1"/>
              <a:t>atau</a:t>
            </a:r>
            <a:r>
              <a:rPr lang="en-US" dirty="0"/>
              <a:t> source code-</a:t>
            </a:r>
            <a:r>
              <a:rPr lang="en-US" dirty="0" err="1"/>
              <a:t>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943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846127" cy="1325563"/>
          </a:xfrm>
        </p:spPr>
        <p:txBody>
          <a:bodyPr/>
          <a:lstStyle/>
          <a:p>
            <a:pPr algn="ctr"/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981" y="1764867"/>
            <a:ext cx="9081655" cy="3328266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program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dinilai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disamping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pengujian</a:t>
            </a:r>
            <a:r>
              <a:rPr lang="en-US" dirty="0"/>
              <a:t>  program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Kriteria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program </a:t>
            </a:r>
            <a:r>
              <a:rPr lang="en-US" dirty="0" err="1"/>
              <a:t>komputer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intinya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3 </a:t>
            </a:r>
            <a:r>
              <a:rPr lang="en-US" dirty="0" err="1"/>
              <a:t>aspek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keterbacaan</a:t>
            </a:r>
            <a:r>
              <a:rPr lang="en-US" dirty="0"/>
              <a:t>  </a:t>
            </a:r>
            <a:r>
              <a:rPr lang="en-US" dirty="0" err="1"/>
              <a:t>atau</a:t>
            </a:r>
            <a:r>
              <a:rPr lang="en-US" dirty="0"/>
              <a:t> readability, </a:t>
            </a:r>
            <a:r>
              <a:rPr lang="en-US" dirty="0" err="1"/>
              <a:t>keandalan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robustness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Performance.</a:t>
            </a:r>
          </a:p>
        </p:txBody>
      </p:sp>
    </p:spTree>
    <p:extLst>
      <p:ext uri="{BB962C8B-B14F-4D97-AF65-F5344CB8AC3E}">
        <p14:creationId xmlns:p14="http://schemas.microsoft.com/office/powerpoint/2010/main" val="355147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899"/>
            <a:ext cx="8873836" cy="617653"/>
          </a:xfrm>
        </p:spPr>
        <p:txBody>
          <a:bodyPr/>
          <a:lstStyle/>
          <a:p>
            <a:r>
              <a:rPr lang="en-US" dirty="0"/>
              <a:t>a.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Keterbacaan</a:t>
            </a:r>
            <a:r>
              <a:rPr lang="en-US" dirty="0"/>
              <a:t>  (Readability)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4449"/>
            <a:ext cx="8361218" cy="492910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/>
              <a:t>Kode</a:t>
            </a:r>
            <a:r>
              <a:rPr lang="en-US" sz="2400" dirty="0"/>
              <a:t> program  yang </a:t>
            </a:r>
            <a:r>
              <a:rPr lang="en-US" sz="2400" dirty="0" err="1"/>
              <a:t>mudah</a:t>
            </a:r>
            <a:r>
              <a:rPr lang="en-US" sz="2400" dirty="0"/>
              <a:t> </a:t>
            </a:r>
            <a:r>
              <a:rPr lang="en-US" sz="2400" dirty="0" err="1"/>
              <a:t>dibaca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memudahkan</a:t>
            </a:r>
            <a:r>
              <a:rPr lang="en-US" sz="2400" dirty="0"/>
              <a:t> </a:t>
            </a:r>
            <a:r>
              <a:rPr lang="en-US" sz="2400" dirty="0" err="1"/>
              <a:t>pemrogram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 debug.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kode</a:t>
            </a:r>
            <a:r>
              <a:rPr lang="en-US" sz="2400" dirty="0"/>
              <a:t> program yang </a:t>
            </a:r>
            <a:r>
              <a:rPr lang="en-US" sz="2400" dirty="0" err="1"/>
              <a:t>bagus</a:t>
            </a:r>
            <a:r>
              <a:rPr lang="en-US" sz="2400" dirty="0"/>
              <a:t> </a:t>
            </a:r>
            <a:r>
              <a:rPr lang="en-US" sz="2400" dirty="0" err="1"/>
              <a:t>aspek</a:t>
            </a:r>
            <a:r>
              <a:rPr lang="en-US" sz="2400" dirty="0"/>
              <a:t> </a:t>
            </a:r>
            <a:r>
              <a:rPr lang="en-US" sz="2400" dirty="0" err="1"/>
              <a:t>keterbacaanya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memudahkan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mengoreksi</a:t>
            </a:r>
            <a:r>
              <a:rPr lang="en-US" sz="2400" dirty="0"/>
              <a:t> </a:t>
            </a:r>
            <a:r>
              <a:rPr lang="en-US" sz="2400" dirty="0" err="1"/>
              <a:t>kesalahannya</a:t>
            </a:r>
            <a:r>
              <a:rPr lang="en-US" sz="2400" dirty="0"/>
              <a:t>. </a:t>
            </a:r>
            <a:r>
              <a:rPr lang="en-US" sz="2400" dirty="0" err="1"/>
              <a:t>Berikut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kode</a:t>
            </a:r>
            <a:r>
              <a:rPr lang="en-US" sz="2400" dirty="0"/>
              <a:t> program yang </a:t>
            </a:r>
            <a:r>
              <a:rPr lang="en-US" sz="2400" dirty="0" err="1"/>
              <a:t>terjaga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bagus</a:t>
            </a:r>
            <a:r>
              <a:rPr lang="en-US" sz="2400" dirty="0"/>
              <a:t> </a:t>
            </a:r>
            <a:r>
              <a:rPr lang="en-US" sz="2400" dirty="0" err="1"/>
              <a:t>keterbacaanya</a:t>
            </a:r>
            <a:r>
              <a:rPr lang="en-US" sz="2400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 </a:t>
            </a:r>
            <a:r>
              <a:rPr lang="en-US" sz="2400" dirty="0" err="1"/>
              <a:t>Komentar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dokumentasi</a:t>
            </a: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 </a:t>
            </a:r>
            <a:r>
              <a:rPr lang="en-US" sz="2400" dirty="0" err="1"/>
              <a:t>Indentasi</a:t>
            </a:r>
            <a:r>
              <a:rPr lang="en-US" sz="2400" dirty="0"/>
              <a:t> yang </a:t>
            </a:r>
            <a:r>
              <a:rPr lang="en-US" sz="2400" dirty="0" err="1"/>
              <a:t>konsisten</a:t>
            </a: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 </a:t>
            </a:r>
            <a:r>
              <a:rPr lang="en-US" sz="2400" dirty="0" err="1"/>
              <a:t>Hindari</a:t>
            </a:r>
            <a:r>
              <a:rPr lang="en-US" sz="2400" dirty="0"/>
              <a:t> </a:t>
            </a:r>
            <a:r>
              <a:rPr lang="en-US" sz="2400" dirty="0" err="1"/>
              <a:t>komentar</a:t>
            </a:r>
            <a:r>
              <a:rPr lang="en-US" sz="2400" dirty="0"/>
              <a:t> yang </a:t>
            </a:r>
            <a:r>
              <a:rPr lang="en-US" sz="2400" dirty="0" err="1"/>
              <a:t>berlebihan</a:t>
            </a:r>
            <a:r>
              <a:rPr lang="en-US" sz="2400" dirty="0"/>
              <a:t>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 </a:t>
            </a:r>
            <a:r>
              <a:rPr lang="en-US" sz="2400" dirty="0" err="1"/>
              <a:t>Pengelompokkan</a:t>
            </a:r>
            <a:r>
              <a:rPr lang="en-US" sz="2400" dirty="0"/>
              <a:t> </a:t>
            </a:r>
            <a:r>
              <a:rPr lang="en-US" sz="2400" dirty="0" err="1"/>
              <a:t>kode</a:t>
            </a: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 </a:t>
            </a:r>
            <a:r>
              <a:rPr lang="en-US" sz="2400" dirty="0" err="1"/>
              <a:t>Konsisten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Penamaan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56073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254" y="3075710"/>
            <a:ext cx="8915400" cy="27432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 b.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keandalan</a:t>
            </a:r>
            <a:r>
              <a:rPr lang="en-US" dirty="0"/>
              <a:t> (Robustness)</a:t>
            </a:r>
          </a:p>
          <a:p>
            <a:pPr marL="0" indent="0" algn="just">
              <a:buNone/>
            </a:pP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keandalan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(robustness) </a:t>
            </a:r>
            <a:r>
              <a:rPr lang="en-US" dirty="0" err="1"/>
              <a:t>sebuah</a:t>
            </a:r>
            <a:r>
              <a:rPr lang="en-US" dirty="0"/>
              <a:t> program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style </a:t>
            </a:r>
            <a:r>
              <a:rPr lang="en-US" dirty="0" err="1"/>
              <a:t>pemrograman</a:t>
            </a:r>
            <a:r>
              <a:rPr lang="en-US" dirty="0"/>
              <a:t> </a:t>
            </a:r>
            <a:r>
              <a:rPr lang="en-US" dirty="0" err="1"/>
              <a:t>andal</a:t>
            </a:r>
            <a:r>
              <a:rPr lang="en-US" dirty="0"/>
              <a:t> </a:t>
            </a:r>
          </a:p>
          <a:p>
            <a:pPr marL="0" indent="0" algn="just">
              <a:buNone/>
            </a:pPr>
            <a:r>
              <a:rPr lang="en-US" dirty="0"/>
              <a:t>( Robust programming).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B9821B-ABD4-444A-BF99-4534A5B0F0C3}"/>
              </a:ext>
            </a:extLst>
          </p:cNvPr>
          <p:cNvSpPr txBox="1"/>
          <p:nvPr/>
        </p:nvSpPr>
        <p:spPr>
          <a:xfrm>
            <a:off x="734291" y="762000"/>
            <a:ext cx="814647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/>
              <a:t>  </a:t>
            </a:r>
            <a:r>
              <a:rPr lang="en-GB" sz="2400" dirty="0" err="1"/>
              <a:t>Prinsip</a:t>
            </a:r>
            <a:r>
              <a:rPr lang="en-GB" sz="2400" dirty="0"/>
              <a:t> DRY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400" dirty="0"/>
              <a:t> </a:t>
            </a:r>
            <a:r>
              <a:rPr lang="en-GB" sz="2400" dirty="0" err="1"/>
              <a:t>Hindari</a:t>
            </a:r>
            <a:r>
              <a:rPr lang="en-GB" sz="2400" dirty="0"/>
              <a:t> </a:t>
            </a:r>
            <a:r>
              <a:rPr lang="en-GB" sz="2400" dirty="0" err="1"/>
              <a:t>perintah</a:t>
            </a:r>
            <a:r>
              <a:rPr lang="en-GB" sz="2400" dirty="0"/>
              <a:t> </a:t>
            </a:r>
            <a:r>
              <a:rPr lang="en-GB" sz="2400" dirty="0" err="1"/>
              <a:t>bersarang</a:t>
            </a:r>
            <a:r>
              <a:rPr lang="en-GB" sz="2400" dirty="0"/>
              <a:t>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400" dirty="0"/>
              <a:t> </a:t>
            </a:r>
            <a:r>
              <a:rPr lang="en-GB" sz="2400" dirty="0" err="1"/>
              <a:t>Batasi</a:t>
            </a:r>
            <a:r>
              <a:rPr lang="en-GB" sz="2400" dirty="0"/>
              <a:t> </a:t>
            </a:r>
            <a:r>
              <a:rPr lang="en-GB" sz="2400" dirty="0" err="1"/>
              <a:t>panjang</a:t>
            </a:r>
            <a:r>
              <a:rPr lang="en-GB" sz="2400" dirty="0"/>
              <a:t> baris program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400" dirty="0"/>
              <a:t> </a:t>
            </a:r>
            <a:r>
              <a:rPr lang="en-GB" sz="2400" dirty="0" err="1"/>
              <a:t>Pengaturan</a:t>
            </a:r>
            <a:r>
              <a:rPr lang="en-GB" sz="2400" dirty="0"/>
              <a:t> File dan Folder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400" dirty="0"/>
              <a:t> </a:t>
            </a:r>
            <a:r>
              <a:rPr lang="en-GB" sz="2400" dirty="0" err="1"/>
              <a:t>Konsisten</a:t>
            </a:r>
            <a:r>
              <a:rPr lang="en-GB" sz="2400" dirty="0"/>
              <a:t> </a:t>
            </a:r>
            <a:r>
              <a:rPr lang="en-GB" sz="2400" dirty="0" err="1"/>
              <a:t>dalam</a:t>
            </a:r>
            <a:r>
              <a:rPr lang="en-GB" sz="2400" dirty="0"/>
              <a:t> </a:t>
            </a:r>
            <a:r>
              <a:rPr lang="en-GB" sz="2400" dirty="0" err="1"/>
              <a:t>penamaan</a:t>
            </a:r>
            <a:r>
              <a:rPr lang="en-GB" sz="2400" dirty="0"/>
              <a:t> </a:t>
            </a:r>
            <a:r>
              <a:rPr lang="en-GB" sz="2400" dirty="0" err="1"/>
              <a:t>variabel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16972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8776855" cy="829494"/>
          </a:xfrm>
        </p:spPr>
        <p:txBody>
          <a:bodyPr/>
          <a:lstStyle/>
          <a:p>
            <a:r>
              <a:rPr lang="en-US" dirty="0"/>
              <a:t>c.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( </a:t>
            </a:r>
            <a:r>
              <a:rPr lang="en-US" dirty="0" err="1"/>
              <a:t>Perfomance</a:t>
            </a:r>
            <a:r>
              <a:rPr lang="en-US" dirty="0"/>
              <a:t> 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90" y="1473439"/>
            <a:ext cx="9289473" cy="2585943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 Cara 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yang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performa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kinerjanya</a:t>
            </a:r>
            <a:r>
              <a:rPr lang="en-US" dirty="0"/>
              <a:t>. </a:t>
            </a:r>
            <a:r>
              <a:rPr lang="en-US" dirty="0" err="1"/>
              <a:t>Efisiensi</a:t>
            </a:r>
            <a:r>
              <a:rPr lang="en-US" dirty="0"/>
              <a:t> 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( Power), </a:t>
            </a:r>
            <a:r>
              <a:rPr lang="en-US" dirty="0" err="1"/>
              <a:t>memori</a:t>
            </a:r>
            <a:r>
              <a:rPr lang="en-US" dirty="0"/>
              <a:t>, </a:t>
            </a:r>
            <a:r>
              <a:rPr lang="en-US" dirty="0" err="1"/>
              <a:t>kapasitas</a:t>
            </a:r>
            <a:r>
              <a:rPr lang="en-US" dirty="0"/>
              <a:t> </a:t>
            </a:r>
            <a:r>
              <a:rPr lang="en-US" dirty="0" err="1"/>
              <a:t>penyimpanan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buruknya</a:t>
            </a:r>
            <a:r>
              <a:rPr lang="en-US" dirty="0"/>
              <a:t> </a:t>
            </a:r>
            <a:r>
              <a:rPr lang="en-US" dirty="0" err="1"/>
              <a:t>performa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979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8776855" cy="1012738"/>
          </a:xfrm>
        </p:spPr>
        <p:txBody>
          <a:bodyPr/>
          <a:lstStyle/>
          <a:p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709" y="1811772"/>
            <a:ext cx="9040091" cy="3757756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program  (source code)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kriteria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. </a:t>
            </a:r>
            <a:r>
              <a:rPr lang="en-US" dirty="0" err="1"/>
              <a:t>Kualitas</a:t>
            </a:r>
            <a:r>
              <a:rPr lang="en-US" dirty="0"/>
              <a:t> program </a:t>
            </a:r>
            <a:r>
              <a:rPr lang="en-US" dirty="0" err="1"/>
              <a:t>berdasarkan</a:t>
            </a:r>
            <a:r>
              <a:rPr lang="en-US" dirty="0"/>
              <a:t> 3 </a:t>
            </a:r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keterbacaan</a:t>
            </a:r>
            <a:r>
              <a:rPr lang="en-US" dirty="0"/>
              <a:t>, </a:t>
            </a:r>
            <a:r>
              <a:rPr lang="en-US" dirty="0" err="1"/>
              <a:t>keandalan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.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keterbacaan</a:t>
            </a:r>
            <a:r>
              <a:rPr lang="en-US" dirty="0"/>
              <a:t> 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diamati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source code,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keandalan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dinilai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program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mengamati</a:t>
            </a:r>
            <a:r>
              <a:rPr lang="en-US" dirty="0"/>
              <a:t> </a:t>
            </a:r>
            <a:r>
              <a:rPr lang="en-US" dirty="0" err="1"/>
              <a:t>kinerjanya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31260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A4E8AA-F383-48AF-83A1-3DB8DDF602EC}"/>
              </a:ext>
            </a:extLst>
          </p:cNvPr>
          <p:cNvSpPr txBox="1"/>
          <p:nvPr/>
        </p:nvSpPr>
        <p:spPr>
          <a:xfrm>
            <a:off x="4856018" y="5429195"/>
            <a:ext cx="2479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Contoh</a:t>
            </a:r>
            <a:r>
              <a:rPr lang="en-GB" dirty="0"/>
              <a:t> Program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0D3E71E-92BB-4F2B-9769-B07FF95EDB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71" t="9878" r="70031" b="44010"/>
          <a:stretch/>
        </p:blipFill>
        <p:spPr>
          <a:xfrm>
            <a:off x="374072" y="851654"/>
            <a:ext cx="5083753" cy="442692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B8770D-CBC8-401F-8BB4-02B4BFF6713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21" t="30698" r="56839" b="13114"/>
          <a:stretch/>
        </p:blipFill>
        <p:spPr>
          <a:xfrm>
            <a:off x="5745307" y="900546"/>
            <a:ext cx="5784706" cy="4378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94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1278</TotalTime>
  <Words>649</Words>
  <Application>Microsoft Office PowerPoint</Application>
  <PresentationFormat>Widescreen</PresentationFormat>
  <Paragraphs>74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Theme</vt:lpstr>
      <vt:lpstr>PowerPoint Presentation</vt:lpstr>
      <vt:lpstr>PROGRAM KOMPUTER  </vt:lpstr>
      <vt:lpstr>Kualitas Program Komputer</vt:lpstr>
      <vt:lpstr>Kriteria Kualitas Program</vt:lpstr>
      <vt:lpstr>a. Aspek Keterbacaan  (Readability)</vt:lpstr>
      <vt:lpstr>PowerPoint Presentation</vt:lpstr>
      <vt:lpstr>c. Aspek Kinerja ( Perfomance ) </vt:lpstr>
      <vt:lpstr>Identifikasi Kualitas Program</vt:lpstr>
      <vt:lpstr>PowerPoint Presentation</vt:lpstr>
      <vt:lpstr>PowerPoint Presentation</vt:lpstr>
      <vt:lpstr>Test Case dan Pengujian Program </vt:lpstr>
      <vt:lpstr>Tipe-tipe case test</vt:lpstr>
      <vt:lpstr>2. Pengujian Program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Happy</dc:creator>
  <cp:lastModifiedBy>Windows User</cp:lastModifiedBy>
  <cp:revision>109</cp:revision>
  <dcterms:created xsi:type="dcterms:W3CDTF">2020-08-03T05:11:15Z</dcterms:created>
  <dcterms:modified xsi:type="dcterms:W3CDTF">2021-08-10T01:47:18Z</dcterms:modified>
</cp:coreProperties>
</file>