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2" r:id="rId12"/>
    <p:sldId id="273" r:id="rId13"/>
    <p:sldId id="274" r:id="rId14"/>
    <p:sldId id="275" r:id="rId15"/>
    <p:sldId id="27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FA644C6-6F1B-482E-9EA5-FCE5573492F4}"/>
              </a:ext>
            </a:extLst>
          </p:cNvPr>
          <p:cNvSpPr/>
          <p:nvPr/>
        </p:nvSpPr>
        <p:spPr>
          <a:xfrm>
            <a:off x="1215966" y="1880656"/>
            <a:ext cx="827259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D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Procedure, Function dan Module</a:t>
            </a:r>
          </a:p>
        </p:txBody>
      </p:sp>
    </p:spTree>
    <p:extLst>
      <p:ext uri="{BB962C8B-B14F-4D97-AF65-F5344CB8AC3E}">
        <p14:creationId xmlns:p14="http://schemas.microsoft.com/office/powerpoint/2010/main" val="3397721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256C4C7-618C-4F90-8E84-1CE99F7B48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804" t="21049" r="14239" b="30425"/>
          <a:stretch/>
        </p:blipFill>
        <p:spPr>
          <a:xfrm>
            <a:off x="543340" y="567614"/>
            <a:ext cx="6374295" cy="498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971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9CDFFAA-7201-4205-A453-BB6598833E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12" t="28009" r="42066" b="17666"/>
          <a:stretch/>
        </p:blipFill>
        <p:spPr>
          <a:xfrm>
            <a:off x="675861" y="699051"/>
            <a:ext cx="6135756" cy="497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1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0A7E20A-8DEC-454B-B1CE-7A8CE40130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09" t="20469" r="9457" b="17085"/>
          <a:stretch/>
        </p:blipFill>
        <p:spPr>
          <a:xfrm>
            <a:off x="768627" y="615935"/>
            <a:ext cx="7209182" cy="49897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33B637-8C0D-4D53-92E1-FD823F5E0591}"/>
              </a:ext>
            </a:extLst>
          </p:cNvPr>
          <p:cNvSpPr txBox="1"/>
          <p:nvPr/>
        </p:nvSpPr>
        <p:spPr>
          <a:xfrm>
            <a:off x="2673714" y="5764695"/>
            <a:ext cx="16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Hasil Program</a:t>
            </a:r>
            <a:endParaRPr lang="en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106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2ABE17-BB2B-4287-80FE-BD30BFCD21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35" t="21242" r="11521" b="16312"/>
          <a:stretch/>
        </p:blipFill>
        <p:spPr>
          <a:xfrm>
            <a:off x="689114" y="782758"/>
            <a:ext cx="7182678" cy="48966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0DF358-BC75-42BD-A4E6-67BFE48C3736}"/>
              </a:ext>
            </a:extLst>
          </p:cNvPr>
          <p:cNvSpPr txBox="1"/>
          <p:nvPr/>
        </p:nvSpPr>
        <p:spPr>
          <a:xfrm>
            <a:off x="2796209" y="5679406"/>
            <a:ext cx="16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Hasil Program</a:t>
            </a:r>
            <a:endParaRPr lang="en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181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FC8A1C-FBE6-4434-BE15-55657FC759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13" t="11188" r="36413" b="54785"/>
          <a:stretch/>
        </p:blipFill>
        <p:spPr>
          <a:xfrm>
            <a:off x="781878" y="805067"/>
            <a:ext cx="6387548" cy="42572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CF5E30-2260-4E99-BBA0-026AD29A142A}"/>
              </a:ext>
            </a:extLst>
          </p:cNvPr>
          <p:cNvSpPr txBox="1"/>
          <p:nvPr/>
        </p:nvSpPr>
        <p:spPr>
          <a:xfrm>
            <a:off x="2054087" y="5062330"/>
            <a:ext cx="16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Hasil Program</a:t>
            </a:r>
            <a:endParaRPr lang="en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55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DF5552-C809-47BD-A30D-476BEE87FD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39" t="18341" r="32282" b="38352"/>
          <a:stretch/>
        </p:blipFill>
        <p:spPr>
          <a:xfrm>
            <a:off x="834886" y="1046921"/>
            <a:ext cx="6281532" cy="40949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098AAA-5927-45EB-98F0-FAE10EFDD1A0}"/>
              </a:ext>
            </a:extLst>
          </p:cNvPr>
          <p:cNvSpPr txBox="1"/>
          <p:nvPr/>
        </p:nvSpPr>
        <p:spPr>
          <a:xfrm>
            <a:off x="2368914" y="5141843"/>
            <a:ext cx="16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Hasil Program</a:t>
            </a:r>
            <a:endParaRPr lang="en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80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483907-4AD2-4773-8D48-374B5AF36565}"/>
              </a:ext>
            </a:extLst>
          </p:cNvPr>
          <p:cNvSpPr txBox="1"/>
          <p:nvPr/>
        </p:nvSpPr>
        <p:spPr>
          <a:xfrm>
            <a:off x="901149" y="1074509"/>
            <a:ext cx="772601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sz="2800" dirty="0">
                <a:solidFill>
                  <a:schemeClr val="bg1"/>
                </a:solidFill>
                <a:effectLst/>
                <a:latin typeface="inherit"/>
              </a:rPr>
              <a:t>Procedure </a:t>
            </a:r>
            <a:r>
              <a:rPr lang="en-ID" sz="2800" dirty="0" err="1">
                <a:solidFill>
                  <a:schemeClr val="bg1"/>
                </a:solidFill>
                <a:effectLst/>
                <a:latin typeface="inherit"/>
              </a:rPr>
              <a:t>adalah</a:t>
            </a:r>
            <a:r>
              <a:rPr lang="en-ID" sz="2800" dirty="0">
                <a:solidFill>
                  <a:schemeClr val="bg1"/>
                </a:solidFill>
                <a:effectLst/>
                <a:latin typeface="inherit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inherit"/>
              </a:rPr>
              <a:t>Sebuah</a:t>
            </a:r>
            <a:r>
              <a:rPr lang="en-ID" sz="2800" dirty="0">
                <a:solidFill>
                  <a:schemeClr val="bg1"/>
                </a:solidFill>
                <a:effectLst/>
                <a:latin typeface="inherit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inherit"/>
              </a:rPr>
              <a:t>kumpulan</a:t>
            </a:r>
            <a:r>
              <a:rPr lang="en-ID" sz="2800" dirty="0">
                <a:solidFill>
                  <a:schemeClr val="bg1"/>
                </a:solidFill>
                <a:effectLst/>
                <a:latin typeface="inherit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inherit"/>
              </a:rPr>
              <a:t>perintah</a:t>
            </a:r>
            <a:r>
              <a:rPr lang="en-ID" sz="2800" dirty="0">
                <a:solidFill>
                  <a:schemeClr val="bg1"/>
                </a:solidFill>
                <a:effectLst/>
                <a:latin typeface="inherit"/>
              </a:rPr>
              <a:t> (Statement) yang </a:t>
            </a:r>
            <a:r>
              <a:rPr lang="en-ID" sz="2800" dirty="0" err="1">
                <a:solidFill>
                  <a:schemeClr val="bg1"/>
                </a:solidFill>
                <a:effectLst/>
                <a:latin typeface="inherit"/>
              </a:rPr>
              <a:t>tidak</a:t>
            </a:r>
            <a:r>
              <a:rPr lang="en-ID" sz="2800" dirty="0">
                <a:solidFill>
                  <a:schemeClr val="bg1"/>
                </a:solidFill>
                <a:effectLst/>
                <a:latin typeface="inherit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inherit"/>
              </a:rPr>
              <a:t>mengembalikan</a:t>
            </a:r>
            <a:r>
              <a:rPr lang="en-ID" sz="2800" dirty="0">
                <a:solidFill>
                  <a:schemeClr val="bg1"/>
                </a:solidFill>
                <a:effectLst/>
                <a:latin typeface="inherit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inherit"/>
              </a:rPr>
              <a:t>nilai</a:t>
            </a:r>
            <a:r>
              <a:rPr lang="en-ID" sz="2800" dirty="0">
                <a:solidFill>
                  <a:schemeClr val="bg1"/>
                </a:solidFill>
                <a:effectLst/>
                <a:latin typeface="inherit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inherit"/>
              </a:rPr>
              <a:t>balik</a:t>
            </a:r>
            <a:r>
              <a:rPr lang="en-ID" sz="2800" dirty="0">
                <a:solidFill>
                  <a:schemeClr val="bg1"/>
                </a:solidFill>
                <a:effectLst/>
                <a:latin typeface="inherit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inherit"/>
              </a:rPr>
              <a:t>terhadap</a:t>
            </a:r>
            <a:r>
              <a:rPr lang="en-ID" sz="2800" dirty="0">
                <a:solidFill>
                  <a:schemeClr val="bg1"/>
                </a:solidFill>
                <a:effectLst/>
                <a:latin typeface="inherit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inherit"/>
              </a:rPr>
              <a:t>pemanggilnya</a:t>
            </a:r>
            <a:r>
              <a:rPr lang="en-ID" sz="2800" dirty="0">
                <a:solidFill>
                  <a:schemeClr val="bg1"/>
                </a:solidFill>
                <a:effectLst/>
                <a:latin typeface="inherit"/>
              </a:rPr>
              <a:t>.</a:t>
            </a:r>
          </a:p>
          <a:p>
            <a:pPr algn="just"/>
            <a:endParaRPr lang="en-ID" sz="2800" dirty="0">
              <a:solidFill>
                <a:schemeClr val="bg1"/>
              </a:solidFill>
              <a:latin typeface="inherit"/>
            </a:endParaRPr>
          </a:p>
          <a:p>
            <a:r>
              <a:rPr lang="en-ID" sz="2000" dirty="0" err="1">
                <a:solidFill>
                  <a:schemeClr val="bg1"/>
                </a:solidFill>
              </a:rPr>
              <a:t>Keuntungan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menggunakan</a:t>
            </a:r>
            <a:r>
              <a:rPr lang="en-ID" sz="2000" dirty="0">
                <a:solidFill>
                  <a:schemeClr val="bg1"/>
                </a:solidFill>
              </a:rPr>
              <a:t> procedure dan function </a:t>
            </a:r>
            <a:r>
              <a:rPr lang="en-ID" sz="2000" dirty="0" err="1">
                <a:solidFill>
                  <a:schemeClr val="bg1"/>
                </a:solidFill>
              </a:rPr>
              <a:t>adalah</a:t>
            </a:r>
            <a:r>
              <a:rPr lang="en-ID" sz="2000" dirty="0">
                <a:solidFill>
                  <a:schemeClr val="bg1"/>
                </a:solidFill>
              </a:rPr>
              <a:t>:</a:t>
            </a:r>
          </a:p>
          <a:p>
            <a:pPr>
              <a:buFont typeface="+mj-lt"/>
              <a:buAutoNum type="arabicPeriod"/>
            </a:pP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Mengurangi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duplikasi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kode</a:t>
            </a:r>
            <a:r>
              <a:rPr lang="en-ID" sz="2000" dirty="0">
                <a:solidFill>
                  <a:schemeClr val="bg1"/>
                </a:solidFill>
              </a:rPr>
              <a:t> program.</a:t>
            </a:r>
          </a:p>
          <a:p>
            <a:pPr>
              <a:buFont typeface="+mj-lt"/>
              <a:buAutoNum type="arabicPeriod"/>
            </a:pP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Mengatasi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masalah</a:t>
            </a:r>
            <a:r>
              <a:rPr lang="en-ID" sz="2000" dirty="0">
                <a:solidFill>
                  <a:schemeClr val="bg1"/>
                </a:solidFill>
              </a:rPr>
              <a:t> yang </a:t>
            </a:r>
            <a:r>
              <a:rPr lang="en-ID" sz="2000" dirty="0" err="1">
                <a:solidFill>
                  <a:schemeClr val="bg1"/>
                </a:solidFill>
              </a:rPr>
              <a:t>kompleks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menjadi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potongan-potongan</a:t>
            </a:r>
            <a:r>
              <a:rPr lang="en-ID" sz="2000" dirty="0">
                <a:solidFill>
                  <a:schemeClr val="bg1"/>
                </a:solidFill>
              </a:rPr>
              <a:t> yang </a:t>
            </a:r>
            <a:r>
              <a:rPr lang="en-ID" sz="2000" dirty="0" err="1">
                <a:solidFill>
                  <a:schemeClr val="bg1"/>
                </a:solidFill>
              </a:rPr>
              <a:t>lebih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sederhana</a:t>
            </a:r>
            <a:r>
              <a:rPr lang="en-ID" sz="2000" dirty="0">
                <a:solidFill>
                  <a:schemeClr val="bg1"/>
                </a:solidFill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Meningkatkan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kejelasan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kode</a:t>
            </a:r>
            <a:r>
              <a:rPr lang="en-ID" sz="2000" dirty="0">
                <a:solidFill>
                  <a:schemeClr val="bg1"/>
                </a:solidFill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ID" sz="2000" dirty="0">
                <a:solidFill>
                  <a:schemeClr val="bg1"/>
                </a:solidFill>
              </a:rPr>
              <a:t> Kode yang </a:t>
            </a:r>
            <a:r>
              <a:rPr lang="en-ID" sz="2000" dirty="0" err="1">
                <a:solidFill>
                  <a:schemeClr val="bg1"/>
                </a:solidFill>
              </a:rPr>
              <a:t>mudah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dibaca</a:t>
            </a:r>
            <a:r>
              <a:rPr lang="en-ID" sz="2000" dirty="0">
                <a:solidFill>
                  <a:schemeClr val="bg1"/>
                </a:solidFill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Informasi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kode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bersembunyi</a:t>
            </a:r>
            <a:r>
              <a:rPr lang="en-ID" sz="2000" dirty="0">
                <a:solidFill>
                  <a:schemeClr val="bg1"/>
                </a:solidFill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Dapat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dipakai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berulang</a:t>
            </a:r>
            <a:r>
              <a:rPr lang="en-ID" sz="2000" dirty="0">
                <a:solidFill>
                  <a:schemeClr val="bg1"/>
                </a:solidFill>
              </a:rPr>
              <a:t> kali.</a:t>
            </a:r>
          </a:p>
          <a:p>
            <a:pPr algn="just"/>
            <a:endParaRPr lang="en-ID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691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D714839-DF79-408F-A560-D73CC5CD8BEA}"/>
              </a:ext>
            </a:extLst>
          </p:cNvPr>
          <p:cNvSpPr txBox="1"/>
          <p:nvPr/>
        </p:nvSpPr>
        <p:spPr>
          <a:xfrm>
            <a:off x="993914" y="1049731"/>
            <a:ext cx="63080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 err="1">
                <a:solidFill>
                  <a:schemeClr val="bg1"/>
                </a:solidFill>
              </a:rPr>
              <a:t>Secara</a:t>
            </a:r>
            <a:r>
              <a:rPr lang="en-ID" sz="2000" dirty="0">
                <a:solidFill>
                  <a:schemeClr val="bg1"/>
                </a:solidFill>
              </a:rPr>
              <a:t> default, argument </a:t>
            </a:r>
            <a:r>
              <a:rPr lang="en-ID" sz="2000" dirty="0" err="1">
                <a:solidFill>
                  <a:schemeClr val="bg1"/>
                </a:solidFill>
              </a:rPr>
              <a:t>dimasukkan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melalui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nilai</a:t>
            </a:r>
            <a:r>
              <a:rPr lang="en-ID" sz="2000" dirty="0">
                <a:solidFill>
                  <a:schemeClr val="bg1"/>
                </a:solidFill>
              </a:rPr>
              <a:t> (by value) </a:t>
            </a:r>
            <a:r>
              <a:rPr lang="en-ID" sz="2000" dirty="0" err="1">
                <a:solidFill>
                  <a:schemeClr val="bg1"/>
                </a:solidFill>
              </a:rPr>
              <a:t>dapat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menggunakan</a:t>
            </a:r>
            <a:r>
              <a:rPr lang="en-ID" sz="2000" dirty="0">
                <a:solidFill>
                  <a:schemeClr val="bg1"/>
                </a:solidFill>
              </a:rPr>
              <a:t> kata </a:t>
            </a:r>
            <a:r>
              <a:rPr lang="en-ID" sz="2000" dirty="0" err="1">
                <a:solidFill>
                  <a:schemeClr val="bg1"/>
                </a:solidFill>
              </a:rPr>
              <a:t>kunci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ByVal</a:t>
            </a:r>
            <a:r>
              <a:rPr lang="en-ID" sz="2000" dirty="0">
                <a:solidFill>
                  <a:schemeClr val="bg1"/>
                </a:solidFill>
              </a:rPr>
              <a:t> dan </a:t>
            </a:r>
            <a:r>
              <a:rPr lang="en-ID" sz="2000" dirty="0" err="1">
                <a:solidFill>
                  <a:schemeClr val="bg1"/>
                </a:solidFill>
              </a:rPr>
              <a:t>ByRef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untuk</a:t>
            </a:r>
            <a:r>
              <a:rPr lang="en-ID" sz="2000" dirty="0">
                <a:solidFill>
                  <a:schemeClr val="bg1"/>
                </a:solidFill>
              </a:rPr>
              <a:t> By Reference. </a:t>
            </a:r>
          </a:p>
          <a:p>
            <a:r>
              <a:rPr lang="en-ID" sz="2000" dirty="0" err="1">
                <a:solidFill>
                  <a:schemeClr val="bg1"/>
                </a:solidFill>
              </a:rPr>
              <a:t>Syntaks</a:t>
            </a:r>
            <a:r>
              <a:rPr lang="en-ID" sz="2000" dirty="0">
                <a:solidFill>
                  <a:schemeClr val="bg1"/>
                </a:solidFill>
              </a:rPr>
              <a:t> argument :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6DF402-5665-4101-A56A-422A213F4E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57" t="39802" r="27174" b="55751"/>
          <a:stretch/>
        </p:blipFill>
        <p:spPr>
          <a:xfrm>
            <a:off x="993914" y="2690190"/>
            <a:ext cx="5883965" cy="86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62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D95A3A2-289C-4987-ADFA-790EF3C1FD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52" t="23948" r="38913" b="30426"/>
          <a:stretch/>
        </p:blipFill>
        <p:spPr>
          <a:xfrm>
            <a:off x="967409" y="1156252"/>
            <a:ext cx="6721940" cy="454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597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B8474D4-BEB8-440D-972E-3AA09CD24F1F}"/>
              </a:ext>
            </a:extLst>
          </p:cNvPr>
          <p:cNvSpPr txBox="1"/>
          <p:nvPr/>
        </p:nvSpPr>
        <p:spPr>
          <a:xfrm>
            <a:off x="1272208" y="683352"/>
            <a:ext cx="48237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800" dirty="0">
                <a:solidFill>
                  <a:schemeClr val="bg1"/>
                </a:solidFill>
              </a:rPr>
              <a:t>Function (</a:t>
            </a:r>
            <a:r>
              <a:rPr lang="en-ID" sz="2800" dirty="0" err="1">
                <a:solidFill>
                  <a:schemeClr val="bg1"/>
                </a:solidFill>
              </a:rPr>
              <a:t>Fungsi</a:t>
            </a:r>
            <a:r>
              <a:rPr lang="en-ID" sz="2800" dirty="0">
                <a:solidFill>
                  <a:schemeClr val="bg1"/>
                </a:solidFill>
              </a:rPr>
              <a:t>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11098D-CD8A-49CC-9F1B-C5BBE5205AFD}"/>
              </a:ext>
            </a:extLst>
          </p:cNvPr>
          <p:cNvSpPr txBox="1"/>
          <p:nvPr/>
        </p:nvSpPr>
        <p:spPr>
          <a:xfrm>
            <a:off x="1007166" y="1206572"/>
            <a:ext cx="784528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D" dirty="0">
              <a:solidFill>
                <a:schemeClr val="bg1"/>
              </a:solidFill>
            </a:endParaRPr>
          </a:p>
          <a:p>
            <a:r>
              <a:rPr lang="en-ID" dirty="0">
                <a:solidFill>
                  <a:schemeClr val="bg1"/>
                </a:solidFill>
              </a:rPr>
              <a:t>Function </a:t>
            </a:r>
            <a:r>
              <a:rPr lang="en-ID" dirty="0" err="1">
                <a:solidFill>
                  <a:schemeClr val="bg1"/>
                </a:solidFill>
              </a:rPr>
              <a:t>yaitu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Sebuah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kumpulan</a:t>
            </a:r>
            <a:r>
              <a:rPr lang="en-ID" dirty="0">
                <a:solidFill>
                  <a:schemeClr val="bg1"/>
                </a:solidFill>
              </a:rPr>
              <a:t> Statement yang </a:t>
            </a:r>
            <a:r>
              <a:rPr lang="en-ID" dirty="0" err="1">
                <a:solidFill>
                  <a:schemeClr val="bg1"/>
                </a:solidFill>
              </a:rPr>
              <a:t>akan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mengembalikan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sebuah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nilai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balik</a:t>
            </a:r>
            <a:r>
              <a:rPr lang="en-ID" dirty="0">
                <a:solidFill>
                  <a:schemeClr val="bg1"/>
                </a:solidFill>
              </a:rPr>
              <a:t> pada </a:t>
            </a:r>
            <a:r>
              <a:rPr lang="en-ID" dirty="0" err="1">
                <a:solidFill>
                  <a:schemeClr val="bg1"/>
                </a:solidFill>
              </a:rPr>
              <a:t>pemanggilnya</a:t>
            </a:r>
            <a:r>
              <a:rPr lang="en-ID" dirty="0">
                <a:solidFill>
                  <a:schemeClr val="bg1"/>
                </a:solidFill>
              </a:rPr>
              <a:t>. Nilai yang </a:t>
            </a:r>
            <a:r>
              <a:rPr lang="en-ID" dirty="0" err="1">
                <a:solidFill>
                  <a:schemeClr val="bg1"/>
                </a:solidFill>
              </a:rPr>
              <a:t>dihasilkan</a:t>
            </a:r>
            <a:r>
              <a:rPr lang="en-ID" dirty="0">
                <a:solidFill>
                  <a:schemeClr val="bg1"/>
                </a:solidFill>
              </a:rPr>
              <a:t> Function </a:t>
            </a:r>
            <a:r>
              <a:rPr lang="en-ID" dirty="0" err="1">
                <a:solidFill>
                  <a:schemeClr val="bg1"/>
                </a:solidFill>
              </a:rPr>
              <a:t>harus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ditampung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kedalam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sebuah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variabel</a:t>
            </a:r>
            <a:r>
              <a:rPr lang="en-ID" dirty="0">
                <a:solidFill>
                  <a:schemeClr val="bg1"/>
                </a:solidFill>
              </a:rPr>
              <a:t>.</a:t>
            </a:r>
          </a:p>
          <a:p>
            <a:endParaRPr lang="en-ID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Sintaks fungsi dituliskan sebagai berikut : </a:t>
            </a:r>
          </a:p>
          <a:p>
            <a:endParaRPr lang="en-ID" dirty="0">
              <a:solidFill>
                <a:schemeClr val="bg1"/>
              </a:solidFill>
            </a:endParaRPr>
          </a:p>
          <a:p>
            <a:r>
              <a:rPr lang="en-ID" dirty="0">
                <a:solidFill>
                  <a:schemeClr val="bg1"/>
                </a:solidFill>
              </a:rPr>
              <a:t>[</a:t>
            </a:r>
            <a:r>
              <a:rPr lang="en-ID" dirty="0" err="1">
                <a:solidFill>
                  <a:schemeClr val="bg1"/>
                </a:solidFill>
              </a:rPr>
              <a:t>Private|Public</a:t>
            </a:r>
            <a:r>
              <a:rPr lang="en-ID" dirty="0">
                <a:solidFill>
                  <a:schemeClr val="bg1"/>
                </a:solidFill>
              </a:rPr>
              <a:t>] function </a:t>
            </a:r>
            <a:r>
              <a:rPr lang="en-ID" dirty="0" err="1">
                <a:solidFill>
                  <a:schemeClr val="bg1"/>
                </a:solidFill>
              </a:rPr>
              <a:t>functionname</a:t>
            </a:r>
            <a:r>
              <a:rPr lang="en-ID" dirty="0">
                <a:solidFill>
                  <a:schemeClr val="bg1"/>
                </a:solidFill>
              </a:rPr>
              <a:t>[(</a:t>
            </a:r>
            <a:r>
              <a:rPr lang="en-ID" dirty="0" err="1">
                <a:solidFill>
                  <a:schemeClr val="bg1"/>
                </a:solidFill>
              </a:rPr>
              <a:t>argumentlist</a:t>
            </a:r>
            <a:r>
              <a:rPr lang="en-ID" dirty="0">
                <a:solidFill>
                  <a:schemeClr val="bg1"/>
                </a:solidFill>
              </a:rPr>
              <a:t>)] [As type] </a:t>
            </a:r>
          </a:p>
          <a:p>
            <a:r>
              <a:rPr lang="en-ID" dirty="0">
                <a:solidFill>
                  <a:schemeClr val="bg1"/>
                </a:solidFill>
              </a:rPr>
              <a:t>Statements{ </a:t>
            </a:r>
          </a:p>
          <a:p>
            <a:r>
              <a:rPr lang="en-ID" dirty="0">
                <a:solidFill>
                  <a:schemeClr val="bg1"/>
                </a:solidFill>
              </a:rPr>
              <a:t>Function name=expression | {return expression}</a:t>
            </a:r>
          </a:p>
          <a:p>
            <a:r>
              <a:rPr lang="en-ID" dirty="0">
                <a:solidFill>
                  <a:schemeClr val="bg1"/>
                </a:solidFill>
              </a:rPr>
              <a:t>End function  </a:t>
            </a:r>
          </a:p>
          <a:p>
            <a:endParaRPr lang="en-ID" dirty="0">
              <a:solidFill>
                <a:schemeClr val="bg1"/>
              </a:solidFill>
            </a:endParaRPr>
          </a:p>
          <a:p>
            <a:endParaRPr lang="en-ID" dirty="0">
              <a:solidFill>
                <a:schemeClr val="bg1"/>
              </a:solidFill>
            </a:endParaRPr>
          </a:p>
          <a:p>
            <a:endParaRPr lang="en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663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B404585-C12C-4EB8-B148-762C0322A747}"/>
              </a:ext>
            </a:extLst>
          </p:cNvPr>
          <p:cNvSpPr txBox="1"/>
          <p:nvPr/>
        </p:nvSpPr>
        <p:spPr>
          <a:xfrm>
            <a:off x="914399" y="1078829"/>
            <a:ext cx="7527235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 err="1">
                <a:solidFill>
                  <a:schemeClr val="bg1"/>
                </a:solidFill>
              </a:rPr>
              <a:t>Keterangan</a:t>
            </a:r>
            <a:r>
              <a:rPr lang="en-ID" sz="2000" dirty="0">
                <a:solidFill>
                  <a:schemeClr val="bg1"/>
                </a:solidFill>
              </a:rPr>
              <a:t> : </a:t>
            </a:r>
          </a:p>
          <a:p>
            <a:endParaRPr lang="en-ID" sz="2000" dirty="0">
              <a:solidFill>
                <a:schemeClr val="bg1"/>
              </a:solidFill>
            </a:endParaRPr>
          </a:p>
          <a:p>
            <a:r>
              <a:rPr lang="en-ID" sz="2400" dirty="0">
                <a:solidFill>
                  <a:schemeClr val="bg1"/>
                </a:solidFill>
              </a:rPr>
              <a:t>- </a:t>
            </a:r>
            <a:r>
              <a:rPr lang="en-ID" sz="2400" dirty="0" err="1">
                <a:solidFill>
                  <a:schemeClr val="bg1"/>
                </a:solidFill>
              </a:rPr>
              <a:t>Perbedaan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antara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fungsi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dengan</a:t>
            </a:r>
            <a:r>
              <a:rPr lang="en-ID" sz="2400" dirty="0">
                <a:solidFill>
                  <a:schemeClr val="bg1"/>
                </a:solidFill>
              </a:rPr>
              <a:t> procedure </a:t>
            </a:r>
            <a:r>
              <a:rPr lang="en-ID" sz="2400" dirty="0" err="1">
                <a:solidFill>
                  <a:schemeClr val="bg1"/>
                </a:solidFill>
              </a:rPr>
              <a:t>hanyalah</a:t>
            </a:r>
            <a:r>
              <a:rPr lang="en-ID" sz="2400" dirty="0">
                <a:solidFill>
                  <a:schemeClr val="bg1"/>
                </a:solidFill>
              </a:rPr>
              <a:t> pada </a:t>
            </a:r>
            <a:r>
              <a:rPr lang="en-ID" sz="2400" dirty="0" err="1">
                <a:solidFill>
                  <a:schemeClr val="bg1"/>
                </a:solidFill>
              </a:rPr>
              <a:t>pengembalian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nilai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saja</a:t>
            </a:r>
            <a:r>
              <a:rPr lang="en-ID" sz="2400" dirty="0">
                <a:solidFill>
                  <a:schemeClr val="bg1"/>
                </a:solidFill>
              </a:rPr>
              <a:t> (return value). </a:t>
            </a:r>
            <a:r>
              <a:rPr lang="en-ID" sz="2400" dirty="0" err="1">
                <a:solidFill>
                  <a:schemeClr val="bg1"/>
                </a:solidFill>
              </a:rPr>
              <a:t>Sebagai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contoh</a:t>
            </a:r>
            <a:r>
              <a:rPr lang="en-ID" sz="2400" dirty="0">
                <a:solidFill>
                  <a:schemeClr val="bg1"/>
                </a:solidFill>
              </a:rPr>
              <a:t> : </a:t>
            </a:r>
            <a:r>
              <a:rPr lang="en-ID" sz="2400" dirty="0" err="1">
                <a:solidFill>
                  <a:schemeClr val="bg1"/>
                </a:solidFill>
              </a:rPr>
              <a:t>Menggunakan</a:t>
            </a:r>
            <a:r>
              <a:rPr lang="en-ID" sz="2400" dirty="0">
                <a:solidFill>
                  <a:schemeClr val="bg1"/>
                </a:solidFill>
              </a:rPr>
              <a:t> argument </a:t>
            </a:r>
            <a:r>
              <a:rPr lang="en-ID" sz="2400" dirty="0" err="1">
                <a:solidFill>
                  <a:schemeClr val="bg1"/>
                </a:solidFill>
              </a:rPr>
              <a:t>berupa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nilai</a:t>
            </a:r>
            <a:r>
              <a:rPr lang="en-ID" sz="2400" dirty="0">
                <a:solidFill>
                  <a:schemeClr val="bg1"/>
                </a:solidFill>
              </a:rPr>
              <a:t> (by value) dan reference (by reference) - </a:t>
            </a:r>
            <a:r>
              <a:rPr lang="en-ID" sz="2400" dirty="0" err="1">
                <a:solidFill>
                  <a:schemeClr val="bg1"/>
                </a:solidFill>
              </a:rPr>
              <a:t>Pengembalian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nilai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dapat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dilakukan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dengan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menggunakan</a:t>
            </a:r>
            <a:r>
              <a:rPr lang="en-ID" sz="2400" dirty="0">
                <a:solidFill>
                  <a:schemeClr val="bg1"/>
                </a:solidFill>
              </a:rPr>
              <a:t> operator assignment “=” pada </a:t>
            </a:r>
            <a:r>
              <a:rPr lang="en-ID" sz="2400" dirty="0" err="1">
                <a:solidFill>
                  <a:schemeClr val="bg1"/>
                </a:solidFill>
              </a:rPr>
              <a:t>fungsi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atau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biasanya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dengan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perintah</a:t>
            </a:r>
            <a:r>
              <a:rPr lang="en-ID" sz="2400" dirty="0">
                <a:solidFill>
                  <a:schemeClr val="bg1"/>
                </a:solidFill>
              </a:rPr>
              <a:t> return. </a:t>
            </a:r>
          </a:p>
        </p:txBody>
      </p:sp>
    </p:spTree>
    <p:extLst>
      <p:ext uri="{BB962C8B-B14F-4D97-AF65-F5344CB8AC3E}">
        <p14:creationId xmlns:p14="http://schemas.microsoft.com/office/powerpoint/2010/main" val="3172704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DEAC48A-FA72-4CDA-9CB6-FD7EA7C95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60" t="39415" r="31306" b="19986"/>
          <a:stretch/>
        </p:blipFill>
        <p:spPr>
          <a:xfrm>
            <a:off x="874643" y="1205947"/>
            <a:ext cx="6771862" cy="406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291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D2CE637-F316-4A89-805B-7C487974F330}"/>
              </a:ext>
            </a:extLst>
          </p:cNvPr>
          <p:cNvSpPr txBox="1"/>
          <p:nvPr/>
        </p:nvSpPr>
        <p:spPr>
          <a:xfrm>
            <a:off x="848139" y="815874"/>
            <a:ext cx="7699513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800" dirty="0">
                <a:solidFill>
                  <a:schemeClr val="bg1"/>
                </a:solidFill>
              </a:rPr>
              <a:t>Modul (Module)</a:t>
            </a:r>
          </a:p>
          <a:p>
            <a:endParaRPr lang="en-ID" sz="2000" dirty="0">
              <a:solidFill>
                <a:schemeClr val="bg1"/>
              </a:solidFill>
            </a:endParaRPr>
          </a:p>
          <a:p>
            <a:pPr algn="just"/>
            <a:r>
              <a:rPr lang="en-ID" sz="2000" dirty="0">
                <a:solidFill>
                  <a:schemeClr val="bg1"/>
                </a:solidFill>
              </a:rPr>
              <a:t>Modul </a:t>
            </a:r>
            <a:r>
              <a:rPr lang="en-ID" sz="2000" dirty="0" err="1">
                <a:solidFill>
                  <a:schemeClr val="bg1"/>
                </a:solidFill>
              </a:rPr>
              <a:t>merupakan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bagian</a:t>
            </a:r>
            <a:r>
              <a:rPr lang="en-ID" sz="2000" dirty="0">
                <a:solidFill>
                  <a:schemeClr val="bg1"/>
                </a:solidFill>
              </a:rPr>
              <a:t> yang </a:t>
            </a:r>
            <a:r>
              <a:rPr lang="en-ID" sz="2000" dirty="0" err="1">
                <a:solidFill>
                  <a:schemeClr val="bg1"/>
                </a:solidFill>
              </a:rPr>
              <a:t>sengaja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dipisahkan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untuk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memudahkan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pemrograman</a:t>
            </a:r>
            <a:r>
              <a:rPr lang="en-ID" sz="2000" dirty="0">
                <a:solidFill>
                  <a:schemeClr val="bg1"/>
                </a:solidFill>
              </a:rPr>
              <a:t>. </a:t>
            </a:r>
            <a:r>
              <a:rPr lang="en-ID" sz="2000" dirty="0" err="1">
                <a:solidFill>
                  <a:schemeClr val="bg1"/>
                </a:solidFill>
              </a:rPr>
              <a:t>Dalam</a:t>
            </a:r>
            <a:r>
              <a:rPr lang="en-ID" sz="2000" dirty="0">
                <a:solidFill>
                  <a:schemeClr val="bg1"/>
                </a:solidFill>
              </a:rPr>
              <a:t> module </a:t>
            </a:r>
            <a:r>
              <a:rPr lang="en-ID" sz="2000" dirty="0" err="1">
                <a:solidFill>
                  <a:schemeClr val="bg1"/>
                </a:solidFill>
              </a:rPr>
              <a:t>dapat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dimasukkan</a:t>
            </a:r>
            <a:r>
              <a:rPr lang="en-ID" sz="2000" dirty="0">
                <a:solidFill>
                  <a:schemeClr val="bg1"/>
                </a:solidFill>
              </a:rPr>
              <a:t> procedure dan </a:t>
            </a:r>
            <a:r>
              <a:rPr lang="en-ID" sz="2000" dirty="0" err="1">
                <a:solidFill>
                  <a:schemeClr val="bg1"/>
                </a:solidFill>
              </a:rPr>
              <a:t>fungsi</a:t>
            </a:r>
            <a:r>
              <a:rPr lang="en-ID" sz="2000" dirty="0">
                <a:solidFill>
                  <a:schemeClr val="bg1"/>
                </a:solidFill>
              </a:rPr>
              <a:t> dan </a:t>
            </a:r>
            <a:r>
              <a:rPr lang="en-ID" sz="2000" dirty="0" err="1">
                <a:solidFill>
                  <a:schemeClr val="bg1"/>
                </a:solidFill>
              </a:rPr>
              <a:t>kemudian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digunakan</a:t>
            </a:r>
            <a:r>
              <a:rPr lang="en-ID" sz="2000" dirty="0">
                <a:solidFill>
                  <a:schemeClr val="bg1"/>
                </a:solidFill>
              </a:rPr>
              <a:t> oleh </a:t>
            </a:r>
            <a:r>
              <a:rPr lang="en-ID" sz="2000" dirty="0" err="1">
                <a:solidFill>
                  <a:schemeClr val="bg1"/>
                </a:solidFill>
              </a:rPr>
              <a:t>beberapa</a:t>
            </a:r>
            <a:r>
              <a:rPr lang="en-ID" sz="2000" dirty="0">
                <a:solidFill>
                  <a:schemeClr val="bg1"/>
                </a:solidFill>
              </a:rPr>
              <a:t> form. </a:t>
            </a:r>
          </a:p>
          <a:p>
            <a:pPr marL="342900" indent="-342900" algn="just">
              <a:buFontTx/>
              <a:buChar char="-"/>
            </a:pPr>
            <a:r>
              <a:rPr lang="en-ID" sz="2000" dirty="0" err="1">
                <a:solidFill>
                  <a:schemeClr val="bg1"/>
                </a:solidFill>
              </a:rPr>
              <a:t>Umumnya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modul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dideklarasikan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secara</a:t>
            </a:r>
            <a:r>
              <a:rPr lang="en-ID" sz="2000" dirty="0">
                <a:solidFill>
                  <a:schemeClr val="bg1"/>
                </a:solidFill>
              </a:rPr>
              <a:t> public (public) agar </a:t>
            </a:r>
            <a:r>
              <a:rPr lang="en-ID" sz="2000" dirty="0" err="1">
                <a:solidFill>
                  <a:schemeClr val="bg1"/>
                </a:solidFill>
              </a:rPr>
              <a:t>dapat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digunakan</a:t>
            </a:r>
            <a:r>
              <a:rPr lang="en-ID" sz="2000" dirty="0">
                <a:solidFill>
                  <a:schemeClr val="bg1"/>
                </a:solidFill>
              </a:rPr>
              <a:t> di </a:t>
            </a:r>
            <a:r>
              <a:rPr lang="en-ID" sz="2000" dirty="0" err="1">
                <a:solidFill>
                  <a:schemeClr val="bg1"/>
                </a:solidFill>
              </a:rPr>
              <a:t>dalam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kode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dimanapun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</a:p>
          <a:p>
            <a:pPr marL="342900" indent="-342900" algn="just">
              <a:buFontTx/>
              <a:buChar char="-"/>
            </a:pPr>
            <a:r>
              <a:rPr lang="en-ID" sz="2000" dirty="0">
                <a:solidFill>
                  <a:schemeClr val="bg1"/>
                </a:solidFill>
              </a:rPr>
              <a:t>Modul </a:t>
            </a:r>
            <a:r>
              <a:rPr lang="en-ID" sz="2000" dirty="0" err="1">
                <a:solidFill>
                  <a:schemeClr val="bg1"/>
                </a:solidFill>
              </a:rPr>
              <a:t>dapat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diisi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dengan</a:t>
            </a:r>
            <a:r>
              <a:rPr lang="en-ID" sz="2000" dirty="0">
                <a:solidFill>
                  <a:schemeClr val="bg1"/>
                </a:solidFill>
              </a:rPr>
              <a:t> main procedure yang </a:t>
            </a:r>
            <a:r>
              <a:rPr lang="en-ID" sz="2000" dirty="0" err="1">
                <a:solidFill>
                  <a:schemeClr val="bg1"/>
                </a:solidFill>
              </a:rPr>
              <a:t>akan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dijalankan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pertama</a:t>
            </a:r>
            <a:r>
              <a:rPr lang="en-ID" sz="2000" dirty="0">
                <a:solidFill>
                  <a:schemeClr val="bg1"/>
                </a:solidFill>
              </a:rPr>
              <a:t> kali </a:t>
            </a:r>
            <a:r>
              <a:rPr lang="en-ID" sz="2000" dirty="0" err="1">
                <a:solidFill>
                  <a:schemeClr val="bg1"/>
                </a:solidFill>
              </a:rPr>
              <a:t>saat</a:t>
            </a:r>
            <a:r>
              <a:rPr lang="en-ID" sz="2000" dirty="0">
                <a:solidFill>
                  <a:schemeClr val="bg1"/>
                </a:solidFill>
              </a:rPr>
              <a:t> program </a:t>
            </a:r>
            <a:r>
              <a:rPr lang="en-ID" sz="2000" dirty="0" err="1">
                <a:solidFill>
                  <a:schemeClr val="bg1"/>
                </a:solidFill>
              </a:rPr>
              <a:t>dimulai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en-ID" sz="2000" dirty="0">
                <a:solidFill>
                  <a:schemeClr val="bg1"/>
                </a:solidFill>
              </a:rPr>
              <a:t>- Modul </a:t>
            </a:r>
            <a:r>
              <a:rPr lang="en-ID" sz="2000" dirty="0" err="1">
                <a:solidFill>
                  <a:schemeClr val="bg1"/>
                </a:solidFill>
              </a:rPr>
              <a:t>merupakan</a:t>
            </a:r>
            <a:r>
              <a:rPr lang="en-ID" sz="2000" dirty="0">
                <a:solidFill>
                  <a:schemeClr val="bg1"/>
                </a:solidFill>
              </a:rPr>
              <a:t> salah </a:t>
            </a:r>
            <a:r>
              <a:rPr lang="en-ID" sz="2000" dirty="0" err="1">
                <a:solidFill>
                  <a:schemeClr val="bg1"/>
                </a:solidFill>
              </a:rPr>
              <a:t>satu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argumentasi</a:t>
            </a:r>
            <a:r>
              <a:rPr lang="en-ID" sz="2000" dirty="0">
                <a:solidFill>
                  <a:schemeClr val="bg1"/>
                </a:solidFill>
              </a:rPr>
              <a:t> code  reuse   yang </a:t>
            </a:r>
            <a:r>
              <a:rPr lang="en-ID" sz="2000" dirty="0" err="1">
                <a:solidFill>
                  <a:schemeClr val="bg1"/>
                </a:solidFill>
              </a:rPr>
              <a:t>bertujuan</a:t>
            </a:r>
            <a:r>
              <a:rPr lang="en-ID" sz="2000" dirty="0">
                <a:solidFill>
                  <a:schemeClr val="bg1"/>
                </a:solidFill>
              </a:rPr>
              <a:t> agar program </a:t>
            </a:r>
            <a:r>
              <a:rPr lang="en-ID" sz="2000" dirty="0" err="1">
                <a:solidFill>
                  <a:schemeClr val="bg1"/>
                </a:solidFill>
              </a:rPr>
              <a:t>lebih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efesien</a:t>
            </a:r>
            <a:r>
              <a:rPr lang="en-ID" sz="2000" dirty="0">
                <a:solidFill>
                  <a:schemeClr val="bg1"/>
                </a:solidFill>
              </a:rPr>
              <a:t>. </a:t>
            </a:r>
          </a:p>
          <a:p>
            <a:endParaRPr lang="en-ID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181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12953C5-A1E9-4EC9-B4DC-271E1CB67CC6}"/>
              </a:ext>
            </a:extLst>
          </p:cNvPr>
          <p:cNvSpPr txBox="1"/>
          <p:nvPr/>
        </p:nvSpPr>
        <p:spPr>
          <a:xfrm>
            <a:off x="914400" y="89538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 err="1">
                <a:solidFill>
                  <a:schemeClr val="bg1"/>
                </a:solidFill>
              </a:rPr>
              <a:t>Sintaks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pembuatan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modul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sebagai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berikut</a:t>
            </a:r>
            <a:r>
              <a:rPr lang="en-ID" dirty="0">
                <a:solidFill>
                  <a:schemeClr val="bg1"/>
                </a:solidFill>
              </a:rPr>
              <a:t> :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E03A34-47B8-4236-AE5D-190765F3C0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04" t="31488" r="26848" b="27526"/>
          <a:stretch/>
        </p:blipFill>
        <p:spPr>
          <a:xfrm>
            <a:off x="1007165" y="1470991"/>
            <a:ext cx="5711687" cy="280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728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514</TotalTime>
  <Words>291</Words>
  <Application>Microsoft Office PowerPoint</Application>
  <PresentationFormat>Widescreen</PresentationFormat>
  <Paragraphs>37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inherit</vt:lpstr>
      <vt:lpstr>Wingdings 3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31</cp:revision>
  <dcterms:created xsi:type="dcterms:W3CDTF">2021-03-20T02:37:10Z</dcterms:created>
  <dcterms:modified xsi:type="dcterms:W3CDTF">2021-03-22T04:01:16Z</dcterms:modified>
</cp:coreProperties>
</file>