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CB049-3E9A-4704-9AB8-33B75C4F6817}" type="datetimeFigureOut">
              <a:rPr lang="id-ID" smtClean="0"/>
              <a:t>26/02/2021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E58D8-A3D6-4C3C-9FA9-158C3EE6D379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CB049-3E9A-4704-9AB8-33B75C4F6817}" type="datetimeFigureOut">
              <a:rPr lang="id-ID" smtClean="0"/>
              <a:t>26/02/2021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E58D8-A3D6-4C3C-9FA9-158C3EE6D379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CB049-3E9A-4704-9AB8-33B75C4F6817}" type="datetimeFigureOut">
              <a:rPr lang="id-ID" smtClean="0"/>
              <a:t>26/02/2021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E58D8-A3D6-4C3C-9FA9-158C3EE6D379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CB049-3E9A-4704-9AB8-33B75C4F6817}" type="datetimeFigureOut">
              <a:rPr lang="id-ID" smtClean="0"/>
              <a:t>26/02/2021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E58D8-A3D6-4C3C-9FA9-158C3EE6D379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CB049-3E9A-4704-9AB8-33B75C4F6817}" type="datetimeFigureOut">
              <a:rPr lang="id-ID" smtClean="0"/>
              <a:t>26/02/2021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E58D8-A3D6-4C3C-9FA9-158C3EE6D379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CB049-3E9A-4704-9AB8-33B75C4F6817}" type="datetimeFigureOut">
              <a:rPr lang="id-ID" smtClean="0"/>
              <a:t>26/02/2021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E58D8-A3D6-4C3C-9FA9-158C3EE6D379}" type="slidenum">
              <a:rPr lang="id-ID" smtClean="0"/>
              <a:t>‹#›</a:t>
            </a:fld>
            <a:endParaRPr lang="id-ID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CB049-3E9A-4704-9AB8-33B75C4F6817}" type="datetimeFigureOut">
              <a:rPr lang="id-ID" smtClean="0"/>
              <a:t>26/02/2021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E58D8-A3D6-4C3C-9FA9-158C3EE6D379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CB049-3E9A-4704-9AB8-33B75C4F6817}" type="datetimeFigureOut">
              <a:rPr lang="id-ID" smtClean="0"/>
              <a:t>26/02/2021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E58D8-A3D6-4C3C-9FA9-158C3EE6D379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CB049-3E9A-4704-9AB8-33B75C4F6817}" type="datetimeFigureOut">
              <a:rPr lang="id-ID" smtClean="0"/>
              <a:t>26/02/2021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E58D8-A3D6-4C3C-9FA9-158C3EE6D379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CB049-3E9A-4704-9AB8-33B75C4F6817}" type="datetimeFigureOut">
              <a:rPr lang="id-ID" smtClean="0"/>
              <a:t>26/02/2021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74E58D8-A3D6-4C3C-9FA9-158C3EE6D379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CB049-3E9A-4704-9AB8-33B75C4F6817}" type="datetimeFigureOut">
              <a:rPr lang="id-ID" smtClean="0"/>
              <a:t>26/02/2021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E58D8-A3D6-4C3C-9FA9-158C3EE6D379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D7ECB049-3E9A-4704-9AB8-33B75C4F6817}" type="datetimeFigureOut">
              <a:rPr lang="id-ID" smtClean="0"/>
              <a:t>26/02/2021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C74E58D8-A3D6-4C3C-9FA9-158C3EE6D379}" type="slidenum">
              <a:rPr lang="id-ID" smtClean="0"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erdeka.com/artis/tribute-to-ibu-sud-gelaran-bangkitkan-lagu-anak-negeri.html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1628800"/>
            <a:ext cx="7772400" cy="2664295"/>
          </a:xfrm>
        </p:spPr>
        <p:txBody>
          <a:bodyPr>
            <a:normAutofit/>
          </a:bodyPr>
          <a:lstStyle/>
          <a:p>
            <a:r>
              <a:rPr lang="id-ID" sz="2400" dirty="0" smtClean="0">
                <a:latin typeface="Arial" pitchFamily="34" charset="0"/>
                <a:cs typeface="Arial" pitchFamily="34" charset="0"/>
              </a:rPr>
              <a:t>PRILAKU YANG MENUNJUKKAN SIKAP MENJAGA KEUTUHAN NEGARA KESATUAN REPUBLIK INDONESIA </a:t>
            </a:r>
            <a:endParaRPr lang="id-ID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581128"/>
            <a:ext cx="6400800" cy="1057672"/>
          </a:xfrm>
        </p:spPr>
        <p:txBody>
          <a:bodyPr/>
          <a:lstStyle/>
          <a:p>
            <a:endParaRPr lang="id-ID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2293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sz="2000" dirty="0" smtClean="0">
                <a:latin typeface="Arial" pitchFamily="34" charset="0"/>
                <a:cs typeface="Arial" pitchFamily="34" charset="0"/>
              </a:rPr>
              <a:t>SATU NUSA SATU BANGSA </a:t>
            </a:r>
            <a:br>
              <a:rPr lang="id-ID" sz="2000" dirty="0" smtClean="0">
                <a:latin typeface="Arial" pitchFamily="34" charset="0"/>
                <a:cs typeface="Arial" pitchFamily="34" charset="0"/>
              </a:rPr>
            </a:br>
            <a:r>
              <a:rPr lang="id-ID" sz="2000" dirty="0" smtClean="0">
                <a:latin typeface="Arial" pitchFamily="34" charset="0"/>
                <a:cs typeface="Arial" pitchFamily="34" charset="0"/>
              </a:rPr>
              <a:t>CIPTAAN  : L.MANIK</a:t>
            </a:r>
            <a:endParaRPr lang="id-ID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96855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d-ID" dirty="0"/>
              <a:t>Satu nusa</a:t>
            </a:r>
            <a:br>
              <a:rPr lang="id-ID" dirty="0"/>
            </a:br>
            <a:r>
              <a:rPr lang="id-ID" dirty="0"/>
              <a:t>Satu bangsa</a:t>
            </a:r>
            <a:br>
              <a:rPr lang="id-ID" dirty="0"/>
            </a:br>
            <a:r>
              <a:rPr lang="id-ID" dirty="0"/>
              <a:t>Satu bahasa kita</a:t>
            </a:r>
          </a:p>
          <a:p>
            <a:pPr marL="0" indent="0">
              <a:buNone/>
            </a:pPr>
            <a:endParaRPr lang="id-ID" dirty="0" smtClean="0"/>
          </a:p>
          <a:p>
            <a:pPr marL="0" indent="0">
              <a:buNone/>
            </a:pPr>
            <a:r>
              <a:rPr lang="id-ID" dirty="0" smtClean="0"/>
              <a:t>Tanah </a:t>
            </a:r>
            <a:r>
              <a:rPr lang="id-ID" dirty="0"/>
              <a:t>air</a:t>
            </a:r>
            <a:br>
              <a:rPr lang="id-ID" dirty="0"/>
            </a:br>
            <a:r>
              <a:rPr lang="id-ID" dirty="0"/>
              <a:t>Pasti jaya</a:t>
            </a:r>
            <a:br>
              <a:rPr lang="id-ID" dirty="0"/>
            </a:br>
            <a:r>
              <a:rPr lang="id-ID" dirty="0"/>
              <a:t>Untuk s'lama-lamanya</a:t>
            </a:r>
          </a:p>
          <a:p>
            <a:pPr marL="0" indent="0">
              <a:buNone/>
            </a:pPr>
            <a:r>
              <a:rPr lang="id-ID" dirty="0"/>
              <a:t/>
            </a:r>
            <a:br>
              <a:rPr lang="id-ID" dirty="0"/>
            </a:br>
            <a:r>
              <a:rPr lang="id-ID" dirty="0"/>
              <a:t>Indonesia pusaka</a:t>
            </a:r>
            <a:br>
              <a:rPr lang="id-ID" dirty="0"/>
            </a:br>
            <a:r>
              <a:rPr lang="id-ID" dirty="0"/>
              <a:t>Indonesia tercinta</a:t>
            </a:r>
            <a:br>
              <a:rPr lang="id-ID" dirty="0"/>
            </a:br>
            <a:r>
              <a:rPr lang="id-ID" dirty="0"/>
              <a:t>Nusa bangsa</a:t>
            </a:r>
            <a:br>
              <a:rPr lang="id-ID" dirty="0"/>
            </a:br>
            <a:r>
              <a:rPr lang="id-ID" dirty="0"/>
              <a:t>Dan Bahasa</a:t>
            </a:r>
            <a:br>
              <a:rPr lang="id-ID" dirty="0"/>
            </a:br>
            <a:r>
              <a:rPr lang="id-ID" dirty="0"/>
              <a:t>Kita bela bersama</a:t>
            </a:r>
          </a:p>
          <a:p>
            <a:pPr marL="0" indent="0">
              <a:buNone/>
            </a:pPr>
            <a:r>
              <a:rPr lang="id-ID" dirty="0" smtClean="0"/>
              <a:t>		</a:t>
            </a:r>
            <a:r>
              <a:rPr lang="id-ID" dirty="0"/>
              <a:t/>
            </a:r>
            <a:br>
              <a:rPr lang="id-ID" dirty="0"/>
            </a:br>
            <a:r>
              <a:rPr lang="id-ID" dirty="0"/>
              <a:t/>
            </a:r>
            <a:br>
              <a:rPr lang="id-ID" dirty="0"/>
            </a:b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4209268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42194"/>
          </a:xfrm>
        </p:spPr>
        <p:txBody>
          <a:bodyPr>
            <a:normAutofit/>
          </a:bodyPr>
          <a:lstStyle/>
          <a:p>
            <a:r>
              <a:rPr lang="id-ID" sz="2200" dirty="0" smtClean="0">
                <a:latin typeface="Arial" pitchFamily="34" charset="0"/>
                <a:cs typeface="Arial" pitchFamily="34" charset="0"/>
              </a:rPr>
              <a:t>Menjaga keutuhan NKRI di perlukan sikap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68052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d-ID" sz="1800" dirty="0" smtClean="0">
                <a:latin typeface="Arial" pitchFamily="34" charset="0"/>
                <a:cs typeface="Arial" pitchFamily="34" charset="0"/>
              </a:rPr>
              <a:t>Nilai –nilai Pancasila  harus kita amalkan dalam kehidupan sehari – hari sebagai upaya menjaga keutuhan negara. Kerukunan merupakan modal utama dalam menjaga Keutuhan negara.</a:t>
            </a:r>
          </a:p>
          <a:p>
            <a:pPr marL="0" indent="0">
              <a:buNone/>
            </a:pPr>
            <a:r>
              <a:rPr lang="id-ID" sz="1800" dirty="0" smtClean="0">
                <a:latin typeface="Arial" pitchFamily="34" charset="0"/>
                <a:cs typeface="Arial" pitchFamily="34" charset="0"/>
              </a:rPr>
              <a:t>Sikap tersebut dapat kita tampilkan dalam kehidupan sehari-hari  di rumah ,di sekolah.dan di masyarakat.</a:t>
            </a:r>
          </a:p>
          <a:p>
            <a:pPr marL="0" indent="0">
              <a:buNone/>
            </a:pPr>
            <a:endParaRPr lang="id-ID" sz="18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id-ID" sz="1800" dirty="0" smtClean="0">
                <a:latin typeface="Arial" pitchFamily="34" charset="0"/>
                <a:cs typeface="Arial" pitchFamily="34" charset="0"/>
              </a:rPr>
              <a:t>Ketika berada di rumah  :</a:t>
            </a:r>
            <a:endParaRPr lang="id-ID" sz="18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id-ID" sz="1800" dirty="0" smtClean="0">
                <a:effectLst/>
                <a:latin typeface="Arial" pitchFamily="34" charset="0"/>
                <a:cs typeface="Arial" pitchFamily="34" charset="0"/>
              </a:rPr>
              <a:t>Saling mencintai sesama anggota keluarga </a:t>
            </a:r>
          </a:p>
          <a:p>
            <a:pPr marL="0" indent="0">
              <a:buNone/>
            </a:pPr>
            <a:r>
              <a:rPr lang="id-ID" sz="1800" dirty="0" smtClean="0">
                <a:effectLst/>
                <a:latin typeface="Arial" pitchFamily="34" charset="0"/>
                <a:cs typeface="Arial" pitchFamily="34" charset="0"/>
              </a:rPr>
              <a:t>Mengakui keberadaan dan fungsi tiap-tiap anggota keluarga</a:t>
            </a:r>
          </a:p>
          <a:p>
            <a:pPr marL="0" indent="0">
              <a:buNone/>
            </a:pPr>
            <a:r>
              <a:rPr lang="id-ID" sz="1800" dirty="0" smtClean="0">
                <a:effectLst/>
                <a:latin typeface="Arial" pitchFamily="34" charset="0"/>
                <a:cs typeface="Arial" pitchFamily="34" charset="0"/>
              </a:rPr>
              <a:t> Adanya keterbukaan antar anggota keluarga </a:t>
            </a:r>
          </a:p>
          <a:p>
            <a:pPr marL="0" indent="0">
              <a:buNone/>
            </a:pPr>
            <a:r>
              <a:rPr lang="id-ID" sz="1800" dirty="0" smtClean="0">
                <a:effectLst/>
                <a:latin typeface="Arial" pitchFamily="34" charset="0"/>
                <a:cs typeface="Arial" pitchFamily="34" charset="0"/>
              </a:rPr>
              <a:t>Mengembangkan sikap tenggang rasa.</a:t>
            </a:r>
          </a:p>
          <a:p>
            <a:pPr marL="0" indent="0">
              <a:buNone/>
            </a:pPr>
            <a:r>
              <a:rPr lang="id-ID" sz="1800" dirty="0" smtClean="0">
                <a:latin typeface="Arial" pitchFamily="34" charset="0"/>
                <a:cs typeface="Arial" pitchFamily="34" charset="0"/>
              </a:rPr>
              <a:t>Menjaga nama baik keluarga ketika bergaul dengan orang lain.</a:t>
            </a:r>
            <a:r>
              <a:rPr lang="id-ID" sz="1800" dirty="0" smtClean="0">
                <a:effectLst/>
                <a:latin typeface="Arial" pitchFamily="34" charset="0"/>
                <a:cs typeface="Arial" pitchFamily="34" charset="0"/>
              </a:rPr>
              <a:t/>
            </a:r>
            <a:br>
              <a:rPr lang="id-ID" sz="1800" dirty="0" smtClean="0">
                <a:effectLst/>
                <a:latin typeface="Arial" pitchFamily="34" charset="0"/>
                <a:cs typeface="Arial" pitchFamily="34" charset="0"/>
              </a:rPr>
            </a:br>
            <a:r>
              <a:rPr lang="id-ID" sz="1800" dirty="0" smtClean="0">
                <a:effectLst/>
              </a:rPr>
              <a:t/>
            </a:r>
            <a:br>
              <a:rPr lang="id-ID" sz="1800" dirty="0" smtClean="0">
                <a:effectLst/>
              </a:rPr>
            </a:br>
            <a:endParaRPr lang="id-ID" sz="1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760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d-ID" sz="2400" dirty="0">
                <a:latin typeface="Arial" pitchFamily="34" charset="0"/>
                <a:cs typeface="Arial" pitchFamily="34" charset="0"/>
              </a:rPr>
              <a:t>D</a:t>
            </a:r>
            <a:r>
              <a:rPr lang="id-ID" sz="2400" dirty="0" smtClean="0">
                <a:latin typeface="Arial" pitchFamily="34" charset="0"/>
                <a:cs typeface="Arial" pitchFamily="34" charset="0"/>
              </a:rPr>
              <a:t>alam kehidupan di  sekolah </a:t>
            </a:r>
            <a:endParaRPr lang="id-ID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d-ID" dirty="0" smtClean="0">
                <a:effectLst/>
              </a:rPr>
              <a:t>Menjenguk teman yang sedang sakit Membersihkan lingkungan sekolah</a:t>
            </a:r>
          </a:p>
          <a:p>
            <a:r>
              <a:rPr lang="id-ID" dirty="0" smtClean="0">
                <a:effectLst/>
              </a:rPr>
              <a:t> bersama-sama Belajar yang giat dan tidak bolos sekolah </a:t>
            </a:r>
          </a:p>
          <a:p>
            <a:r>
              <a:rPr lang="id-ID" dirty="0" smtClean="0">
                <a:effectLst/>
              </a:rPr>
              <a:t>Saling menghormati teman yang berbeda agama atau suku dan tidak membeda-bedakannya </a:t>
            </a:r>
          </a:p>
          <a:p>
            <a:r>
              <a:rPr lang="id-ID" dirty="0" smtClean="0">
                <a:effectLst/>
              </a:rPr>
              <a:t>Tidak menyontek.</a:t>
            </a:r>
            <a:br>
              <a:rPr lang="id-ID" dirty="0" smtClean="0">
                <a:effectLst/>
              </a:rPr>
            </a:br>
            <a:r>
              <a:rPr lang="id-ID" dirty="0" smtClean="0">
                <a:effectLst/>
              </a:rPr>
              <a:t/>
            </a:r>
            <a:br>
              <a:rPr lang="id-ID" dirty="0" smtClean="0">
                <a:effectLst/>
              </a:rPr>
            </a:b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979092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sz="3100" dirty="0" smtClean="0">
                <a:latin typeface="Arial" pitchFamily="34" charset="0"/>
                <a:cs typeface="Arial" pitchFamily="34" charset="0"/>
              </a:rPr>
              <a:t>Dalam kehidupan di  masyarakat</a:t>
            </a:r>
            <a:r>
              <a:rPr lang="id-ID" dirty="0" smtClean="0"/>
              <a:t> 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d-ID" dirty="0" smtClean="0">
                <a:effectLst/>
              </a:rPr>
              <a:t>Ikut kerja bakti atau gotong royong membersihkan lingkungan</a:t>
            </a:r>
          </a:p>
          <a:p>
            <a:r>
              <a:rPr lang="id-ID" dirty="0" smtClean="0">
                <a:effectLst/>
              </a:rPr>
              <a:t> Hidup rukun dengan semangat kekeluargaan dengan tetangga</a:t>
            </a:r>
          </a:p>
          <a:p>
            <a:r>
              <a:rPr lang="id-ID" dirty="0" smtClean="0">
                <a:effectLst/>
              </a:rPr>
              <a:t> Menyelesaikan masalah sosial bersama-sama tidak diselesaikan sendiri</a:t>
            </a:r>
          </a:p>
          <a:p>
            <a:r>
              <a:rPr lang="id-ID" dirty="0" smtClean="0">
                <a:effectLst/>
              </a:rPr>
              <a:t> Bergaul sesama warga dengan tidak membedakan agama, suku, atau ras</a:t>
            </a:r>
          </a:p>
          <a:p>
            <a:r>
              <a:rPr lang="id-ID" dirty="0" smtClean="0">
                <a:effectLst/>
              </a:rPr>
              <a:t> Bersikap ramah kepada semua orang.</a:t>
            </a:r>
            <a:br>
              <a:rPr lang="id-ID" dirty="0" smtClean="0">
                <a:effectLst/>
              </a:rPr>
            </a:br>
            <a:r>
              <a:rPr lang="id-ID" dirty="0" smtClean="0">
                <a:effectLst/>
              </a:rPr>
              <a:t/>
            </a:r>
            <a:br>
              <a:rPr lang="id-ID" dirty="0" smtClean="0">
                <a:effectLst/>
              </a:rPr>
            </a:b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947178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b="1" dirty="0" smtClean="0"/>
              <a:t>Tanah Airku - Karya Ibu Sud</a:t>
            </a:r>
            <a:br>
              <a:rPr lang="id-ID" b="1" dirty="0" smtClean="0"/>
            </a:b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400600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id-ID" sz="6400" i="1" dirty="0" smtClean="0">
                <a:latin typeface="Arial" pitchFamily="34" charset="0"/>
                <a:cs typeface="Arial" pitchFamily="34" charset="0"/>
              </a:rPr>
              <a:t>Tanah airku tidak kulupakan</a:t>
            </a:r>
            <a:endParaRPr lang="id-ID" sz="64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id-ID" sz="6400" i="1" dirty="0" smtClean="0">
                <a:latin typeface="Arial" pitchFamily="34" charset="0"/>
                <a:cs typeface="Arial" pitchFamily="34" charset="0"/>
              </a:rPr>
              <a:t>Kan terkenang selama hidupku</a:t>
            </a:r>
            <a:endParaRPr lang="id-ID" sz="64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id-ID" sz="6400" i="1" dirty="0" smtClean="0">
                <a:latin typeface="Arial" pitchFamily="34" charset="0"/>
                <a:cs typeface="Arial" pitchFamily="34" charset="0"/>
              </a:rPr>
              <a:t>Biarpun saya pergi jauh</a:t>
            </a:r>
            <a:endParaRPr lang="id-ID" sz="64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id-ID" sz="6400" i="1" dirty="0" smtClean="0">
                <a:latin typeface="Arial" pitchFamily="34" charset="0"/>
                <a:cs typeface="Arial" pitchFamily="34" charset="0"/>
              </a:rPr>
              <a:t>Tidak kan hilang dari kalbu</a:t>
            </a:r>
            <a:endParaRPr lang="id-ID" sz="64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id-ID" sz="6400" i="1" dirty="0" smtClean="0">
                <a:latin typeface="Arial" pitchFamily="34" charset="0"/>
                <a:cs typeface="Arial" pitchFamily="34" charset="0"/>
              </a:rPr>
              <a:t>Tanah ku yang kucintai</a:t>
            </a:r>
            <a:endParaRPr lang="id-ID" sz="64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id-ID" sz="6400" i="1" dirty="0" smtClean="0">
                <a:latin typeface="Arial" pitchFamily="34" charset="0"/>
                <a:cs typeface="Arial" pitchFamily="34" charset="0"/>
              </a:rPr>
              <a:t>Engkau kuhargai</a:t>
            </a:r>
            <a:endParaRPr lang="id-ID" sz="6400" dirty="0" smtClean="0">
              <a:latin typeface="Arial" pitchFamily="34" charset="0"/>
              <a:cs typeface="Arial" pitchFamily="34" charset="0"/>
            </a:endParaRPr>
          </a:p>
          <a:p>
            <a:endParaRPr lang="id-ID" sz="6400" i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id-ID" sz="6400" i="1" dirty="0" smtClean="0">
                <a:latin typeface="Arial" pitchFamily="34" charset="0"/>
                <a:cs typeface="Arial" pitchFamily="34" charset="0"/>
              </a:rPr>
              <a:t>Walaupun banyak negri kujalani</a:t>
            </a:r>
            <a:endParaRPr lang="id-ID" sz="64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id-ID" sz="6400" i="1" dirty="0" smtClean="0">
                <a:latin typeface="Arial" pitchFamily="34" charset="0"/>
                <a:cs typeface="Arial" pitchFamily="34" charset="0"/>
              </a:rPr>
              <a:t>Yang masyhur permai dikata orang</a:t>
            </a:r>
            <a:endParaRPr lang="id-ID" sz="64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id-ID" sz="6400" i="1" dirty="0" smtClean="0">
                <a:latin typeface="Arial" pitchFamily="34" charset="0"/>
                <a:cs typeface="Arial" pitchFamily="34" charset="0"/>
              </a:rPr>
              <a:t>Tetapi kampung dan rumahku</a:t>
            </a:r>
            <a:endParaRPr lang="id-ID" sz="64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id-ID" sz="6400" i="1" dirty="0" smtClean="0">
                <a:latin typeface="Arial" pitchFamily="34" charset="0"/>
                <a:cs typeface="Arial" pitchFamily="34" charset="0"/>
              </a:rPr>
              <a:t>Di sanalah kurasa senang</a:t>
            </a:r>
            <a:endParaRPr lang="id-ID" sz="64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id-ID" sz="6400" i="1" dirty="0" smtClean="0">
                <a:latin typeface="Arial" pitchFamily="34" charset="0"/>
                <a:cs typeface="Arial" pitchFamily="34" charset="0"/>
              </a:rPr>
              <a:t>Tanahku tak kulupakan</a:t>
            </a:r>
            <a:endParaRPr lang="id-ID" sz="64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id-ID" sz="6400" i="1" dirty="0" smtClean="0">
                <a:latin typeface="Arial" pitchFamily="34" charset="0"/>
                <a:cs typeface="Arial" pitchFamily="34" charset="0"/>
              </a:rPr>
              <a:t>Engkau kubanggakan</a:t>
            </a:r>
            <a:endParaRPr lang="id-ID" sz="6400" dirty="0" smtClean="0">
              <a:latin typeface="Arial" pitchFamily="34" charset="0"/>
              <a:cs typeface="Arial" pitchFamily="34" charset="0"/>
            </a:endParaRPr>
          </a:p>
          <a:p>
            <a:endParaRPr lang="id-ID" sz="6400" i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id-ID" sz="6400" i="1" dirty="0" smtClean="0">
                <a:latin typeface="Arial" pitchFamily="34" charset="0"/>
                <a:cs typeface="Arial" pitchFamily="34" charset="0"/>
              </a:rPr>
              <a:t>Tanah airku tidak kulupakan</a:t>
            </a:r>
            <a:endParaRPr lang="id-ID" sz="64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id-ID" sz="6400" i="1" dirty="0" smtClean="0">
                <a:latin typeface="Arial" pitchFamily="34" charset="0"/>
                <a:cs typeface="Arial" pitchFamily="34" charset="0"/>
              </a:rPr>
              <a:t>Kan terkenang selama hidupku</a:t>
            </a:r>
            <a:endParaRPr lang="id-ID" sz="64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id-ID" sz="6400" i="1" dirty="0" smtClean="0">
                <a:latin typeface="Arial" pitchFamily="34" charset="0"/>
                <a:cs typeface="Arial" pitchFamily="34" charset="0"/>
              </a:rPr>
              <a:t>Biarpun saya pergi jauh</a:t>
            </a:r>
            <a:endParaRPr lang="id-ID" sz="64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id-ID" sz="6400" i="1" dirty="0" smtClean="0">
                <a:latin typeface="Arial" pitchFamily="34" charset="0"/>
                <a:cs typeface="Arial" pitchFamily="34" charset="0"/>
              </a:rPr>
              <a:t>Tidak kan hilang dari kalbu</a:t>
            </a:r>
            <a:endParaRPr lang="id-ID" sz="64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id-ID" sz="6400" i="1" dirty="0" smtClean="0">
                <a:latin typeface="Arial" pitchFamily="34" charset="0"/>
                <a:cs typeface="Arial" pitchFamily="34" charset="0"/>
              </a:rPr>
              <a:t>Tanah ku yang kucintai</a:t>
            </a:r>
            <a:endParaRPr lang="id-ID" sz="64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id-ID" sz="6400" i="1" dirty="0" smtClean="0">
                <a:latin typeface="Arial" pitchFamily="34" charset="0"/>
                <a:cs typeface="Arial" pitchFamily="34" charset="0"/>
                <a:hlinkClick r:id="rId2"/>
              </a:rPr>
              <a:t>Engkau kuhargai</a:t>
            </a:r>
            <a:r>
              <a:rPr lang="id-ID" dirty="0" smtClean="0"/>
              <a:t> </a:t>
            </a: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979845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1191032"/>
          </a:xfrm>
        </p:spPr>
        <p:txBody>
          <a:bodyPr/>
          <a:lstStyle/>
          <a:p>
            <a:r>
              <a:rPr lang="id-ID" dirty="0" smtClean="0"/>
              <a:t>Jadi prilaku yang menunjukkan sikap menjaga keutuhan nkri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1700808"/>
            <a:ext cx="7520940" cy="3168352"/>
          </a:xfrm>
        </p:spPr>
        <p:txBody>
          <a:bodyPr/>
          <a:lstStyle/>
          <a:p>
            <a:r>
              <a:rPr lang="id-ID" dirty="0" smtClean="0"/>
              <a:t>1.Nasionalisme </a:t>
            </a:r>
          </a:p>
          <a:p>
            <a:r>
              <a:rPr lang="id-ID" dirty="0" smtClean="0"/>
              <a:t>Prilaku mencintai  tanah air sangat penting  dalam penghayatan  wawasan berbangsa</a:t>
            </a:r>
          </a:p>
          <a:p>
            <a:r>
              <a:rPr lang="id-ID" dirty="0" smtClean="0"/>
              <a:t>Dan bernegara.</a:t>
            </a:r>
          </a:p>
          <a:p>
            <a:r>
              <a:rPr lang="id-ID" dirty="0" smtClean="0"/>
              <a:t>2. Toleransi </a:t>
            </a:r>
          </a:p>
          <a:p>
            <a:r>
              <a:rPr lang="id-ID" dirty="0" smtClean="0"/>
              <a:t>Sikap toleransi terhadap penduduk dengan agama yang berbeda  menjadi penting</a:t>
            </a:r>
          </a:p>
          <a:p>
            <a:r>
              <a:rPr lang="id-ID" dirty="0" smtClean="0"/>
              <a:t>Dalam kehidupan bersama.</a:t>
            </a:r>
          </a:p>
          <a:p>
            <a:r>
              <a:rPr lang="id-ID" dirty="0" smtClean="0"/>
              <a:t>3.Kesadaran sosial</a:t>
            </a:r>
          </a:p>
          <a:p>
            <a:r>
              <a:rPr lang="id-ID" dirty="0" smtClean="0"/>
              <a:t>Nilai-nilai kearifan lokal seperti tepa selira,gotong royong, musyawarah mufakat  dan</a:t>
            </a:r>
          </a:p>
          <a:p>
            <a:r>
              <a:rPr lang="id-ID" dirty="0" smtClean="0"/>
              <a:t>Tenggang rasa harus  tetap dilaksanakan dan di pertahan kan.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271258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1047016"/>
          </a:xfrm>
        </p:spPr>
        <p:txBody>
          <a:bodyPr/>
          <a:lstStyle/>
          <a:p>
            <a:r>
              <a:rPr lang="id-ID" dirty="0" smtClean="0"/>
              <a:t>Menyelesaikan konflik dengan akomodatif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584" y="1772816"/>
            <a:ext cx="7520940" cy="3579849"/>
          </a:xfrm>
        </p:spPr>
        <p:txBody>
          <a:bodyPr/>
          <a:lstStyle/>
          <a:p>
            <a:r>
              <a:rPr lang="id-ID" dirty="0" smtClean="0"/>
              <a:t>Cara menyelesaikan konflik tidak boleh dengan cara- cara kekerasan .Konflik dapat </a:t>
            </a:r>
          </a:p>
          <a:p>
            <a:r>
              <a:rPr lang="id-ID" dirty="0" smtClean="0"/>
              <a:t>Diselesaikan dengan cara akomodatif melalui  : Mediasi , kompromi, dan ajudikasi </a:t>
            </a:r>
          </a:p>
          <a:p>
            <a:pPr>
              <a:buAutoNum type="alphaLcPeriod"/>
            </a:pPr>
            <a:r>
              <a:rPr lang="id-ID" dirty="0" smtClean="0"/>
              <a:t>Akomodatif  adalah sifat dapat menyesuaikan diri</a:t>
            </a:r>
          </a:p>
          <a:p>
            <a:pPr>
              <a:buAutoNum type="alphaLcPeriod"/>
            </a:pPr>
            <a:r>
              <a:rPr lang="id-ID" dirty="0" smtClean="0"/>
              <a:t>Mediasi adalah upaya penyelesaian konflik dengan melibatkan pihak ketiga</a:t>
            </a:r>
          </a:p>
          <a:p>
            <a:pPr>
              <a:buAutoNum type="alphaLcPeriod"/>
            </a:pPr>
            <a:r>
              <a:rPr lang="id-ID" dirty="0" smtClean="0"/>
              <a:t>Kompromi adalah setuju dengan jalan damai </a:t>
            </a:r>
          </a:p>
          <a:p>
            <a:pPr>
              <a:buAutoNum type="alphaLcPeriod"/>
            </a:pPr>
            <a:r>
              <a:rPr lang="id-ID" dirty="0" smtClean="0"/>
              <a:t>Ajudikasi adalah upaya penyelesaian  konflik perkara atau sengketa yang dapat diselesikan pengadilan .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490282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138</TotalTime>
  <Words>385</Words>
  <Application>Microsoft Office PowerPoint</Application>
  <PresentationFormat>On-screen Show (4:3)</PresentationFormat>
  <Paragraphs>66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Angles</vt:lpstr>
      <vt:lpstr>PRILAKU YANG MENUNJUKKAN SIKAP MENJAGA KEUTUHAN NEGARA KESATUAN REPUBLIK INDONESIA </vt:lpstr>
      <vt:lpstr>SATU NUSA SATU BANGSA  CIPTAAN  : L.MANIK</vt:lpstr>
      <vt:lpstr>Menjaga keutuhan NKRI di perlukan sikap</vt:lpstr>
      <vt:lpstr> Dalam kehidupan di  sekolah </vt:lpstr>
      <vt:lpstr>Dalam kehidupan di  masyarakat </vt:lpstr>
      <vt:lpstr>Tanah Airku - Karya Ibu Sud </vt:lpstr>
      <vt:lpstr>Jadi prilaku yang menunjukkan sikap menjaga keutuhan nkri</vt:lpstr>
      <vt:lpstr>Menyelesaikan konflik dengan akomodatif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PRILAKU YANG MENUNJUKKAN SIKAP MENJAGA KEUTUHAN NEGARA KESATUAN REPUBLIK INDONESIA </dc:title>
  <dc:creator>windows 8.1</dc:creator>
  <cp:lastModifiedBy>windows 8.1</cp:lastModifiedBy>
  <cp:revision>12</cp:revision>
  <dcterms:created xsi:type="dcterms:W3CDTF">2021-02-26T12:05:17Z</dcterms:created>
  <dcterms:modified xsi:type="dcterms:W3CDTF">2021-02-26T14:24:08Z</dcterms:modified>
</cp:coreProperties>
</file>