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9" r:id="rId5"/>
    <p:sldId id="271" r:id="rId6"/>
    <p:sldId id="272" r:id="rId7"/>
    <p:sldId id="273" r:id="rId8"/>
    <p:sldId id="274" r:id="rId9"/>
    <p:sldId id="275" r:id="rId10"/>
    <p:sldId id="277" r:id="rId11"/>
    <p:sldId id="276" r:id="rId12"/>
    <p:sldId id="278" r:id="rId13"/>
    <p:sldId id="280" r:id="rId14"/>
    <p:sldId id="281" r:id="rId15"/>
    <p:sldId id="282" r:id="rId16"/>
    <p:sldId id="283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203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688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682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136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937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153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964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78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0932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245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569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C58B3-7AB4-4305-8FAA-6675616DF492}" type="datetimeFigureOut">
              <a:rPr lang="id-ID" smtClean="0"/>
              <a:t>11/10/2020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B83AD-D6F0-4718-A9CF-3CB2F8F74C3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2552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ounded Rectangle 5"/>
          <p:cNvSpPr/>
          <p:nvPr/>
        </p:nvSpPr>
        <p:spPr>
          <a:xfrm>
            <a:off x="107504" y="0"/>
            <a:ext cx="9036496" cy="6957392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000" b="1" dirty="0" smtClean="0">
                <a:solidFill>
                  <a:schemeClr val="tx1"/>
                </a:solidFill>
              </a:rPr>
              <a:t>TATA NAMA SENYAWA-2</a:t>
            </a:r>
            <a:endParaRPr lang="id-ID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19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b="1" dirty="0" smtClean="0"/>
              <a:t>Tata nama senyawa senyawa asam </a:t>
            </a:r>
            <a:r>
              <a:rPr lang="id-ID" b="1" dirty="0" smtClean="0"/>
              <a:t>:</a:t>
            </a:r>
          </a:p>
          <a:p>
            <a:endParaRPr lang="id-ID" b="1" dirty="0"/>
          </a:p>
        </p:txBody>
      </p:sp>
      <p:sp>
        <p:nvSpPr>
          <p:cNvPr id="3" name="Horizontal Scroll 2"/>
          <p:cNvSpPr/>
          <p:nvPr/>
        </p:nvSpPr>
        <p:spPr>
          <a:xfrm>
            <a:off x="394467" y="1412776"/>
            <a:ext cx="7992888" cy="175780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600" dirty="0" smtClean="0">
                <a:solidFill>
                  <a:schemeClr val="tx1"/>
                </a:solidFill>
              </a:rPr>
              <a:t>Rumus :</a:t>
            </a:r>
          </a:p>
          <a:p>
            <a:r>
              <a:rPr lang="id-ID" sz="3600" dirty="0" smtClean="0">
                <a:solidFill>
                  <a:schemeClr val="tx1"/>
                </a:solidFill>
              </a:rPr>
              <a:t>Asam/ Hidrogen + anion + ida</a:t>
            </a:r>
          </a:p>
          <a:p>
            <a:pPr algn="ctr"/>
            <a:endParaRPr lang="id-ID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94467" y="3501008"/>
            <a:ext cx="835399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 smtClean="0"/>
              <a:t>HNO</a:t>
            </a:r>
            <a:r>
              <a:rPr lang="id-ID" sz="2800" b="1" baseline="-25000" dirty="0" smtClean="0"/>
              <a:t>3</a:t>
            </a:r>
            <a:r>
              <a:rPr lang="id-ID" sz="2800" b="1" dirty="0" smtClean="0"/>
              <a:t>  =  asam nitrat</a:t>
            </a:r>
          </a:p>
          <a:p>
            <a:r>
              <a:rPr lang="id-ID" sz="2800" b="1" dirty="0" smtClean="0"/>
              <a:t>HNO</a:t>
            </a:r>
            <a:r>
              <a:rPr lang="id-ID" sz="2800" b="1" baseline="-25000" dirty="0" smtClean="0"/>
              <a:t>2</a:t>
            </a:r>
            <a:r>
              <a:rPr lang="id-ID" sz="2800" b="1" dirty="0" smtClean="0"/>
              <a:t>   = asam nitrit</a:t>
            </a:r>
          </a:p>
          <a:p>
            <a:r>
              <a:rPr lang="id-ID" sz="2800" b="1" dirty="0" smtClean="0"/>
              <a:t>HF        = asam fluorida</a:t>
            </a:r>
          </a:p>
          <a:p>
            <a:r>
              <a:rPr lang="id-ID" sz="2800" b="1" dirty="0" smtClean="0"/>
              <a:t>H</a:t>
            </a:r>
            <a:r>
              <a:rPr lang="id-ID" sz="2800" b="1" baseline="-25000" dirty="0" smtClean="0"/>
              <a:t>2</a:t>
            </a:r>
            <a:r>
              <a:rPr lang="id-ID" sz="2800" b="1" dirty="0" smtClean="0"/>
              <a:t>SO</a:t>
            </a:r>
            <a:r>
              <a:rPr lang="id-ID" sz="2800" b="1" baseline="-25000" dirty="0" smtClean="0"/>
              <a:t>4</a:t>
            </a:r>
            <a:r>
              <a:rPr lang="id-ID" sz="2800" b="1" dirty="0" smtClean="0"/>
              <a:t>  =  asam sulfat</a:t>
            </a:r>
          </a:p>
          <a:p>
            <a:r>
              <a:rPr lang="id-ID" sz="2800" b="1" dirty="0" smtClean="0"/>
              <a:t>H</a:t>
            </a:r>
            <a:r>
              <a:rPr lang="id-ID" sz="2800" b="1" baseline="-25000" dirty="0" smtClean="0"/>
              <a:t>3</a:t>
            </a:r>
            <a:r>
              <a:rPr lang="id-ID" sz="2800" b="1" dirty="0" smtClean="0"/>
              <a:t>PO</a:t>
            </a:r>
            <a:r>
              <a:rPr lang="id-ID" sz="2800" b="1" baseline="-25000" dirty="0" smtClean="0"/>
              <a:t>4</a:t>
            </a:r>
            <a:r>
              <a:rPr lang="id-ID" sz="2800" b="1" dirty="0" smtClean="0"/>
              <a:t>  =  asam posfat</a:t>
            </a:r>
          </a:p>
          <a:p>
            <a:r>
              <a:rPr lang="id-ID" sz="2800" b="1" dirty="0" smtClean="0"/>
              <a:t>H</a:t>
            </a:r>
            <a:r>
              <a:rPr lang="id-ID" sz="2800" b="1" baseline="-25000" dirty="0" smtClean="0"/>
              <a:t>3</a:t>
            </a:r>
            <a:r>
              <a:rPr lang="id-ID" sz="2800" b="1" dirty="0" smtClean="0"/>
              <a:t>PO</a:t>
            </a:r>
            <a:r>
              <a:rPr lang="id-ID" sz="2800" b="1" baseline="-25000" dirty="0" smtClean="0"/>
              <a:t>3</a:t>
            </a:r>
            <a:r>
              <a:rPr lang="id-ID" sz="2800" b="1" dirty="0" smtClean="0"/>
              <a:t>   =  asam posfit</a:t>
            </a:r>
          </a:p>
          <a:p>
            <a:r>
              <a:rPr lang="id-ID" sz="2800" b="1" dirty="0" smtClean="0"/>
              <a:t>H</a:t>
            </a:r>
            <a:r>
              <a:rPr lang="id-ID" sz="2800" b="1" baseline="-25000" dirty="0" smtClean="0"/>
              <a:t>2</a:t>
            </a:r>
            <a:r>
              <a:rPr lang="id-ID" sz="2800" b="1" dirty="0" smtClean="0"/>
              <a:t>CO</a:t>
            </a:r>
            <a:r>
              <a:rPr lang="id-ID" sz="2800" b="1" baseline="-25000" dirty="0" smtClean="0"/>
              <a:t>3</a:t>
            </a:r>
            <a:r>
              <a:rPr lang="id-ID" sz="2800" b="1" dirty="0" smtClean="0"/>
              <a:t>   =  asam karbonat</a:t>
            </a:r>
            <a:endParaRPr lang="id-ID" sz="2800" b="1" dirty="0"/>
          </a:p>
        </p:txBody>
      </p:sp>
    </p:spTree>
    <p:extLst>
      <p:ext uri="{BB962C8B-B14F-4D97-AF65-F5344CB8AC3E}">
        <p14:creationId xmlns:p14="http://schemas.microsoft.com/office/powerpoint/2010/main" val="2131181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tnn-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591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tn-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38" y="188640"/>
            <a:ext cx="8640960" cy="6246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293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Tata nama senyawa Basa</a:t>
            </a:r>
            <a:r>
              <a:rPr lang="id-ID" dirty="0" smtClean="0"/>
              <a:t>:</a:t>
            </a:r>
          </a:p>
          <a:p>
            <a:endParaRPr lang="id-ID" dirty="0"/>
          </a:p>
          <a:p>
            <a:endParaRPr lang="id-ID" dirty="0"/>
          </a:p>
        </p:txBody>
      </p:sp>
      <p:sp>
        <p:nvSpPr>
          <p:cNvPr id="3" name="Horizontal Scroll 2"/>
          <p:cNvSpPr/>
          <p:nvPr/>
        </p:nvSpPr>
        <p:spPr>
          <a:xfrm>
            <a:off x="611560" y="794320"/>
            <a:ext cx="7632848" cy="191459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solidFill>
                  <a:schemeClr val="tx1"/>
                </a:solidFill>
              </a:rPr>
              <a:t>Rumus :</a:t>
            </a:r>
            <a:endParaRPr lang="id-ID" sz="3600" b="1" dirty="0">
              <a:solidFill>
                <a:schemeClr val="tx1"/>
              </a:solidFill>
            </a:endParaRPr>
          </a:p>
          <a:p>
            <a:pPr algn="ctr"/>
            <a:r>
              <a:rPr lang="id-ID" sz="3600" b="1" dirty="0" smtClean="0">
                <a:solidFill>
                  <a:schemeClr val="tx1"/>
                </a:solidFill>
              </a:rPr>
              <a:t>Nama kation + hidroksida</a:t>
            </a:r>
            <a:endParaRPr lang="id-ID" sz="36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2924944"/>
            <a:ext cx="828092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/>
              <a:t>Contoh :</a:t>
            </a:r>
          </a:p>
          <a:p>
            <a:r>
              <a:rPr lang="id-ID" sz="3200" b="1" dirty="0" smtClean="0"/>
              <a:t>KOH     = kalium hidroksida</a:t>
            </a:r>
          </a:p>
          <a:p>
            <a:r>
              <a:rPr lang="id-ID" sz="3200" b="1" dirty="0" smtClean="0"/>
              <a:t>NaOH   = natrium hidroksida</a:t>
            </a:r>
          </a:p>
          <a:p>
            <a:r>
              <a:rPr lang="id-ID" sz="3200" b="1" dirty="0" smtClean="0"/>
              <a:t>Ca(OH)</a:t>
            </a:r>
            <a:r>
              <a:rPr lang="id-ID" sz="3200" b="1" baseline="-25000" dirty="0" smtClean="0"/>
              <a:t>2</a:t>
            </a:r>
            <a:r>
              <a:rPr lang="id-ID" sz="3200" b="1" dirty="0" smtClean="0"/>
              <a:t> = kalsium hidroksida</a:t>
            </a:r>
          </a:p>
          <a:p>
            <a:r>
              <a:rPr lang="id-ID" sz="3200" b="1" dirty="0" smtClean="0"/>
              <a:t>Al(OH)</a:t>
            </a:r>
            <a:r>
              <a:rPr lang="id-ID" sz="3200" b="1" baseline="-25000" dirty="0" smtClean="0"/>
              <a:t>3   </a:t>
            </a:r>
            <a:r>
              <a:rPr lang="id-ID" sz="3200" b="1" dirty="0" smtClean="0"/>
              <a:t> = aluminium hidroksida</a:t>
            </a:r>
          </a:p>
          <a:p>
            <a:r>
              <a:rPr lang="id-ID" sz="3200" b="1" dirty="0" smtClean="0"/>
              <a:t>LiOH        = litium hidroksida</a:t>
            </a:r>
          </a:p>
          <a:p>
            <a:r>
              <a:rPr lang="id-ID" sz="3200" b="1" dirty="0" smtClean="0"/>
              <a:t>Fe(OH)</a:t>
            </a:r>
            <a:r>
              <a:rPr lang="id-ID" sz="3200" b="1" baseline="-25000" dirty="0" smtClean="0"/>
              <a:t>2   </a:t>
            </a:r>
            <a:r>
              <a:rPr lang="id-ID" sz="3200" b="1" dirty="0" smtClean="0"/>
              <a:t>= besi (II) hidroksida</a:t>
            </a:r>
            <a:endParaRPr lang="id-ID" sz="3200" b="1" baseline="-25000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38078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/>
              <a:t>Fe(OH)</a:t>
            </a:r>
            <a:r>
              <a:rPr lang="id-ID" sz="4000" b="1" baseline="-25000" dirty="0" smtClean="0"/>
              <a:t>3           </a:t>
            </a:r>
            <a:r>
              <a:rPr lang="id-ID" sz="4000" b="1" dirty="0" smtClean="0"/>
              <a:t> = besi ( III) hidroksida</a:t>
            </a:r>
          </a:p>
          <a:p>
            <a:r>
              <a:rPr lang="id-ID" sz="4000" b="1" dirty="0" smtClean="0"/>
              <a:t>Cu(OH)</a:t>
            </a:r>
            <a:r>
              <a:rPr lang="id-ID" sz="4000" b="1" baseline="-25000" dirty="0" smtClean="0"/>
              <a:t>2            </a:t>
            </a:r>
            <a:r>
              <a:rPr lang="id-ID" sz="4000" b="1" dirty="0" smtClean="0"/>
              <a:t>= Tembaga(II) hidroksida</a:t>
            </a:r>
          </a:p>
          <a:p>
            <a:r>
              <a:rPr lang="id-ID" sz="4000" b="1" dirty="0" smtClean="0"/>
              <a:t>Zn(OH)</a:t>
            </a:r>
            <a:r>
              <a:rPr lang="id-ID" sz="4000" b="1" baseline="-25000" dirty="0" smtClean="0"/>
              <a:t>2            </a:t>
            </a:r>
            <a:r>
              <a:rPr lang="id-ID" sz="4000" b="1" dirty="0"/>
              <a:t> </a:t>
            </a:r>
            <a:r>
              <a:rPr lang="id-ID" sz="4000" b="1" dirty="0" smtClean="0"/>
              <a:t>= seng(II) hidroksida</a:t>
            </a:r>
            <a:endParaRPr lang="id-ID" sz="4000" b="1" dirty="0" smtClean="0"/>
          </a:p>
          <a:p>
            <a:r>
              <a:rPr lang="id-ID" sz="4000" b="1" dirty="0" smtClean="0"/>
              <a:t>Al(OH)</a:t>
            </a:r>
            <a:r>
              <a:rPr lang="id-ID" sz="4000" b="1" baseline="-25000" dirty="0" smtClean="0"/>
              <a:t>3              </a:t>
            </a:r>
            <a:r>
              <a:rPr lang="id-ID" sz="4000" b="1" dirty="0" smtClean="0"/>
              <a:t> = aluminium hidroksida</a:t>
            </a:r>
            <a:endParaRPr lang="id-ID" sz="4000" b="1" baseline="-25000" dirty="0" smtClean="0"/>
          </a:p>
          <a:p>
            <a:r>
              <a:rPr lang="id-ID" sz="4000" b="1" dirty="0" smtClean="0"/>
              <a:t>Ni(OH)</a:t>
            </a:r>
            <a:r>
              <a:rPr lang="id-ID" sz="4000" b="1" baseline="-25000" dirty="0" smtClean="0"/>
              <a:t>2               </a:t>
            </a:r>
            <a:r>
              <a:rPr lang="id-ID" sz="4000" b="1" dirty="0" smtClean="0"/>
              <a:t>= nikel (II) hidroksida</a:t>
            </a:r>
          </a:p>
          <a:p>
            <a:endParaRPr lang="id-ID" sz="4000" b="1" dirty="0"/>
          </a:p>
        </p:txBody>
      </p:sp>
    </p:spTree>
    <p:extLst>
      <p:ext uri="{BB962C8B-B14F-4D97-AF65-F5344CB8AC3E}">
        <p14:creationId xmlns:p14="http://schemas.microsoft.com/office/powerpoint/2010/main" val="3501288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tn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431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395536" y="476672"/>
            <a:ext cx="8424936" cy="60486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b="1" dirty="0" smtClean="0">
                <a:solidFill>
                  <a:schemeClr val="tx1"/>
                </a:solidFill>
              </a:rPr>
              <a:t>SEKIAN DAN TERIMAKASIH</a:t>
            </a:r>
          </a:p>
          <a:p>
            <a:pPr algn="ctr"/>
            <a:endParaRPr lang="id-ID" sz="4800" b="1" dirty="0">
              <a:solidFill>
                <a:schemeClr val="tx1"/>
              </a:solidFill>
            </a:endParaRPr>
          </a:p>
          <a:p>
            <a:pPr algn="ctr"/>
            <a:r>
              <a:rPr lang="id-ID" sz="4800" b="1" dirty="0" smtClean="0">
                <a:solidFill>
                  <a:schemeClr val="tx1"/>
                </a:solidFill>
              </a:rPr>
              <a:t>TETAP SEMANGAT...........</a:t>
            </a:r>
            <a:endParaRPr lang="id-ID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84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tn-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68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tn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0364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95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Ion-ion poliatomik yang paling umum: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911064"/>
              </p:ext>
            </p:extLst>
          </p:nvPr>
        </p:nvGraphicFramePr>
        <p:xfrm>
          <a:off x="611560" y="1269045"/>
          <a:ext cx="8229600" cy="5585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053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3600" dirty="0" smtClean="0">
                          <a:solidFill>
                            <a:schemeClr val="tx1"/>
                          </a:solidFill>
                        </a:rPr>
                        <a:t>Ion poli</a:t>
                      </a:r>
                      <a:r>
                        <a:rPr lang="id-ID" sz="3600" baseline="0" dirty="0" smtClean="0">
                          <a:solidFill>
                            <a:schemeClr val="tx1"/>
                          </a:solidFill>
                        </a:rPr>
                        <a:t>atomik</a:t>
                      </a:r>
                      <a:endParaRPr lang="id-ID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3200" dirty="0" smtClean="0">
                          <a:solidFill>
                            <a:schemeClr val="tx1"/>
                          </a:solidFill>
                        </a:rPr>
                        <a:t>Nama ion</a:t>
                      </a:r>
                      <a:endParaRPr lang="id-ID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4664"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/>
                        <a:t>NO</a:t>
                      </a:r>
                      <a:r>
                        <a:rPr lang="id-ID" sz="1800" b="1" baseline="-25000" dirty="0" smtClean="0"/>
                        <a:t>2</a:t>
                      </a:r>
                      <a:r>
                        <a:rPr lang="id-ID" sz="1800" b="1" baseline="30000" dirty="0" smtClean="0"/>
                        <a:t>-</a:t>
                      </a:r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Nitrit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1" dirty="0" smtClean="0"/>
                        <a:t>NO</a:t>
                      </a:r>
                      <a:r>
                        <a:rPr lang="id-ID" sz="1800" b="1" baseline="-25000" dirty="0" smtClean="0"/>
                        <a:t>3</a:t>
                      </a:r>
                      <a:r>
                        <a:rPr lang="id-ID" sz="1800" b="1" baseline="30000" dirty="0" smtClean="0"/>
                        <a:t>-</a:t>
                      </a:r>
                      <a:endParaRPr lang="id-ID" sz="1800" b="1" dirty="0" smtClean="0"/>
                    </a:p>
                    <a:p>
                      <a:pPr algn="ctr"/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nitrat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1" dirty="0" smtClean="0"/>
                        <a:t>CO</a:t>
                      </a:r>
                      <a:r>
                        <a:rPr lang="id-ID" sz="1800" b="1" baseline="-25000" dirty="0" smtClean="0"/>
                        <a:t>3</a:t>
                      </a:r>
                      <a:r>
                        <a:rPr lang="id-ID" sz="1800" b="1" baseline="30000" dirty="0" smtClean="0"/>
                        <a:t>-2</a:t>
                      </a:r>
                      <a:endParaRPr lang="id-ID" sz="1800" b="1" dirty="0" smtClean="0"/>
                    </a:p>
                    <a:p>
                      <a:pPr algn="ctr"/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karbonat</a:t>
                      </a:r>
                      <a:endParaRPr lang="id-ID" b="1" dirty="0"/>
                    </a:p>
                  </a:txBody>
                  <a:tcPr/>
                </a:tc>
              </a:tr>
              <a:tr h="6898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1" dirty="0" smtClean="0"/>
                        <a:t>SO</a:t>
                      </a:r>
                      <a:r>
                        <a:rPr lang="id-ID" sz="1800" b="1" baseline="-25000" dirty="0" smtClean="0"/>
                        <a:t>3</a:t>
                      </a:r>
                      <a:r>
                        <a:rPr lang="id-ID" sz="1800" b="1" baseline="30000" dirty="0" smtClean="0"/>
                        <a:t>-2</a:t>
                      </a:r>
                      <a:endParaRPr lang="id-ID" sz="1800" b="1" dirty="0" smtClean="0"/>
                    </a:p>
                    <a:p>
                      <a:pPr algn="ctr"/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sulfit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1" dirty="0" smtClean="0"/>
                        <a:t>SO</a:t>
                      </a:r>
                      <a:r>
                        <a:rPr lang="id-ID" sz="1800" b="1" baseline="-25000" dirty="0" smtClean="0"/>
                        <a:t>4</a:t>
                      </a:r>
                      <a:r>
                        <a:rPr lang="id-ID" sz="1800" b="1" baseline="30000" dirty="0" smtClean="0"/>
                        <a:t>-2</a:t>
                      </a:r>
                      <a:endParaRPr lang="id-ID" sz="1800" b="1" dirty="0" smtClean="0"/>
                    </a:p>
                    <a:p>
                      <a:pPr algn="ctr"/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sulfat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1" dirty="0" smtClean="0"/>
                        <a:t>PO</a:t>
                      </a:r>
                      <a:r>
                        <a:rPr lang="id-ID" sz="1800" b="1" baseline="-25000" dirty="0" smtClean="0"/>
                        <a:t>3</a:t>
                      </a:r>
                      <a:r>
                        <a:rPr lang="id-ID" sz="1800" b="1" baseline="30000" dirty="0" smtClean="0"/>
                        <a:t>-3</a:t>
                      </a:r>
                      <a:endParaRPr lang="id-ID" sz="1800" b="1" dirty="0" smtClean="0"/>
                    </a:p>
                    <a:p>
                      <a:pPr algn="ctr"/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posfit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b="1" dirty="0" smtClean="0"/>
                        <a:t>PO</a:t>
                      </a:r>
                      <a:r>
                        <a:rPr lang="id-ID" sz="1800" b="1" baseline="-25000" dirty="0" smtClean="0"/>
                        <a:t>4</a:t>
                      </a:r>
                      <a:r>
                        <a:rPr lang="id-ID" sz="1800" b="1" baseline="30000" dirty="0" smtClean="0"/>
                        <a:t>-3</a:t>
                      </a:r>
                      <a:endParaRPr lang="id-ID" sz="1800" b="1" dirty="0" smtClean="0"/>
                    </a:p>
                    <a:p>
                      <a:pPr algn="ctr"/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posfat</a:t>
                      </a:r>
                      <a:endParaRPr lang="id-ID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/>
                        <a:t>NH</a:t>
                      </a:r>
                      <a:r>
                        <a:rPr lang="id-ID" sz="1800" b="1" baseline="-25000" dirty="0" smtClean="0"/>
                        <a:t>4</a:t>
                      </a:r>
                      <a:r>
                        <a:rPr lang="id-ID" sz="1800" b="1" baseline="30000" dirty="0" smtClean="0"/>
                        <a:t>+</a:t>
                      </a:r>
                      <a:endParaRPr lang="id-ID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/>
                        <a:t>ammonium</a:t>
                      </a:r>
                      <a:endParaRPr lang="id-ID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10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389976" y="260648"/>
            <a:ext cx="8136904" cy="17369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3600" b="1" dirty="0" smtClean="0">
                <a:solidFill>
                  <a:schemeClr val="tx1"/>
                </a:solidFill>
              </a:rPr>
              <a:t>Rumus :</a:t>
            </a:r>
          </a:p>
          <a:p>
            <a:r>
              <a:rPr lang="id-ID" sz="3600" b="1" dirty="0" smtClean="0">
                <a:solidFill>
                  <a:schemeClr val="tx1"/>
                </a:solidFill>
              </a:rPr>
              <a:t>Nama logam + nama ion poliatomik</a:t>
            </a:r>
          </a:p>
          <a:p>
            <a:pPr algn="ctr"/>
            <a:endParaRPr lang="id-ID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89976" y="2241523"/>
            <a:ext cx="850250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/>
              <a:t>Contoh :</a:t>
            </a:r>
          </a:p>
          <a:p>
            <a:r>
              <a:rPr lang="id-ID" sz="4000" b="1" dirty="0" smtClean="0"/>
              <a:t>NaNO</a:t>
            </a:r>
            <a:r>
              <a:rPr lang="id-ID" sz="4000" b="1" baseline="-25000" dirty="0" smtClean="0"/>
              <a:t>3  </a:t>
            </a:r>
            <a:r>
              <a:rPr lang="id-ID" sz="4000" b="1" dirty="0" smtClean="0"/>
              <a:t> =  Natrium nitrat</a:t>
            </a:r>
            <a:endParaRPr lang="id-ID" sz="4000" b="1" baseline="-25000" dirty="0" smtClean="0"/>
          </a:p>
          <a:p>
            <a:r>
              <a:rPr lang="id-ID" sz="4000" b="1" dirty="0" smtClean="0"/>
              <a:t>K</a:t>
            </a:r>
            <a:r>
              <a:rPr lang="id-ID" sz="4000" b="1" baseline="-25000" dirty="0" smtClean="0"/>
              <a:t>2</a:t>
            </a:r>
            <a:r>
              <a:rPr lang="id-ID" sz="4000" b="1" dirty="0" smtClean="0"/>
              <a:t>SO</a:t>
            </a:r>
            <a:r>
              <a:rPr lang="id-ID" sz="4000" b="1" baseline="-25000" dirty="0" smtClean="0"/>
              <a:t>3       </a:t>
            </a:r>
            <a:r>
              <a:rPr lang="id-ID" sz="4000" b="1" dirty="0" smtClean="0"/>
              <a:t>= Kalium sulfit</a:t>
            </a:r>
          </a:p>
          <a:p>
            <a:r>
              <a:rPr lang="id-ID" sz="4000" b="1" dirty="0" smtClean="0"/>
              <a:t>K</a:t>
            </a:r>
            <a:r>
              <a:rPr lang="id-ID" sz="4000" b="1" baseline="-25000" dirty="0" smtClean="0"/>
              <a:t>2</a:t>
            </a:r>
            <a:r>
              <a:rPr lang="id-ID" sz="4000" b="1" dirty="0" smtClean="0"/>
              <a:t>SO</a:t>
            </a:r>
            <a:r>
              <a:rPr lang="id-ID" sz="4000" b="1" baseline="-25000" dirty="0" smtClean="0"/>
              <a:t>4       </a:t>
            </a:r>
            <a:r>
              <a:rPr lang="id-ID" sz="4000" b="1" dirty="0" smtClean="0"/>
              <a:t>=  Kalium sulfat</a:t>
            </a:r>
            <a:endParaRPr lang="id-ID" sz="4000" b="1" dirty="0" smtClean="0"/>
          </a:p>
          <a:p>
            <a:r>
              <a:rPr lang="id-ID" sz="4000" b="1" dirty="0" smtClean="0"/>
              <a:t>Li</a:t>
            </a:r>
            <a:r>
              <a:rPr lang="id-ID" sz="4000" b="1" baseline="-25000" dirty="0" smtClean="0"/>
              <a:t>2</a:t>
            </a:r>
            <a:r>
              <a:rPr lang="id-ID" sz="4000" b="1" dirty="0" smtClean="0"/>
              <a:t>SO</a:t>
            </a:r>
            <a:r>
              <a:rPr lang="id-ID" sz="4000" b="1" baseline="-25000" dirty="0" smtClean="0"/>
              <a:t>3      </a:t>
            </a:r>
            <a:r>
              <a:rPr lang="id-ID" sz="4000" b="1" dirty="0" smtClean="0"/>
              <a:t>=  Litium sulfit</a:t>
            </a:r>
          </a:p>
          <a:p>
            <a:r>
              <a:rPr lang="id-ID" sz="4000" b="1" dirty="0" smtClean="0"/>
              <a:t>Na</a:t>
            </a:r>
            <a:r>
              <a:rPr lang="id-ID" sz="4000" b="1" baseline="-25000" dirty="0" smtClean="0"/>
              <a:t>2</a:t>
            </a:r>
            <a:r>
              <a:rPr lang="id-ID" sz="4000" b="1" dirty="0" smtClean="0"/>
              <a:t>SO</a:t>
            </a:r>
            <a:r>
              <a:rPr lang="id-ID" sz="4000" b="1" baseline="-25000" dirty="0" smtClean="0"/>
              <a:t>3    </a:t>
            </a:r>
            <a:r>
              <a:rPr lang="id-ID" sz="4000" b="1" dirty="0" smtClean="0"/>
              <a:t> = Natrium sulfit</a:t>
            </a:r>
          </a:p>
          <a:p>
            <a:r>
              <a:rPr lang="id-ID" sz="4000" b="1" dirty="0" smtClean="0"/>
              <a:t>CaC</a:t>
            </a:r>
            <a:r>
              <a:rPr lang="id-ID" sz="4000" b="1" dirty="0" smtClean="0"/>
              <a:t>O</a:t>
            </a:r>
            <a:r>
              <a:rPr lang="id-ID" sz="4000" b="1" baseline="-25000" dirty="0" smtClean="0"/>
              <a:t>3       </a:t>
            </a:r>
            <a:r>
              <a:rPr lang="id-ID" sz="4000" b="1" dirty="0" smtClean="0"/>
              <a:t>=  Kalsium karbonat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2447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800" b="1" dirty="0" smtClean="0"/>
              <a:t>K</a:t>
            </a:r>
            <a:r>
              <a:rPr lang="id-ID" sz="4800" b="1" baseline="-25000" dirty="0" smtClean="0"/>
              <a:t>2</a:t>
            </a:r>
            <a:r>
              <a:rPr lang="id-ID" sz="4800" b="1" dirty="0" smtClean="0"/>
              <a:t>CO</a:t>
            </a:r>
            <a:r>
              <a:rPr lang="id-ID" sz="4800" b="1" baseline="-25000" dirty="0" smtClean="0"/>
              <a:t>3        </a:t>
            </a:r>
            <a:r>
              <a:rPr lang="id-ID" sz="4800" b="1" dirty="0" smtClean="0"/>
              <a:t>=  Kalium karbonat</a:t>
            </a:r>
          </a:p>
          <a:p>
            <a:r>
              <a:rPr lang="id-ID" sz="4800" b="1" dirty="0" smtClean="0"/>
              <a:t>K</a:t>
            </a:r>
            <a:r>
              <a:rPr lang="id-ID" sz="4800" b="1" baseline="-25000" dirty="0" smtClean="0"/>
              <a:t>3</a:t>
            </a:r>
            <a:r>
              <a:rPr lang="id-ID" sz="4800" b="1" dirty="0" smtClean="0"/>
              <a:t>PO</a:t>
            </a:r>
            <a:r>
              <a:rPr lang="id-ID" sz="4800" b="1" baseline="-25000" dirty="0" smtClean="0"/>
              <a:t>3         </a:t>
            </a:r>
            <a:r>
              <a:rPr lang="id-ID" sz="4800" b="1" dirty="0" smtClean="0"/>
              <a:t>= Kalium posfit</a:t>
            </a:r>
          </a:p>
          <a:p>
            <a:r>
              <a:rPr lang="id-ID" sz="4800" b="1" dirty="0" smtClean="0"/>
              <a:t>Al2(SO3)</a:t>
            </a:r>
            <a:r>
              <a:rPr lang="id-ID" sz="4800" b="1" baseline="-25000" dirty="0" smtClean="0"/>
              <a:t>3 </a:t>
            </a:r>
            <a:r>
              <a:rPr lang="id-ID" sz="4800" b="1" dirty="0" smtClean="0"/>
              <a:t>= Aluminium sulfit</a:t>
            </a:r>
          </a:p>
          <a:p>
            <a:r>
              <a:rPr lang="id-ID" sz="4800" b="1" dirty="0" smtClean="0"/>
              <a:t>CaSO</a:t>
            </a:r>
            <a:r>
              <a:rPr lang="id-ID" sz="4800" b="1" baseline="-25000" dirty="0" smtClean="0"/>
              <a:t>4           </a:t>
            </a:r>
            <a:r>
              <a:rPr lang="id-ID" sz="4800" b="1" dirty="0" smtClean="0"/>
              <a:t>= Kalsium sulfat</a:t>
            </a:r>
          </a:p>
          <a:p>
            <a:r>
              <a:rPr lang="id-ID" sz="4800" b="1" dirty="0" smtClean="0"/>
              <a:t>BaSO</a:t>
            </a:r>
            <a:r>
              <a:rPr lang="id-ID" sz="4800" b="1" baseline="-25000" dirty="0" smtClean="0"/>
              <a:t>3           </a:t>
            </a:r>
            <a:r>
              <a:rPr lang="id-ID" sz="4800" b="1" dirty="0" smtClean="0"/>
              <a:t>= Barium sulfat</a:t>
            </a:r>
          </a:p>
          <a:p>
            <a:r>
              <a:rPr lang="id-ID" sz="4800" b="1" dirty="0" smtClean="0"/>
              <a:t>NH</a:t>
            </a:r>
            <a:r>
              <a:rPr lang="id-ID" sz="4800" b="1" baseline="-25000" dirty="0" smtClean="0"/>
              <a:t>4</a:t>
            </a:r>
            <a:r>
              <a:rPr lang="id-ID" sz="4800" b="1" dirty="0" smtClean="0"/>
              <a:t> NO</a:t>
            </a:r>
            <a:r>
              <a:rPr lang="id-ID" sz="4800" b="1" baseline="-25000" dirty="0" smtClean="0"/>
              <a:t>3     </a:t>
            </a:r>
            <a:r>
              <a:rPr lang="id-ID" sz="4800" b="1" dirty="0" smtClean="0"/>
              <a:t>= Ammonium nitrat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35995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tnn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404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tnn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33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tnn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869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206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Ion-ion poliatomik yang paling umum: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emachines</dc:creator>
  <cp:lastModifiedBy>emachines</cp:lastModifiedBy>
  <cp:revision>13</cp:revision>
  <dcterms:created xsi:type="dcterms:W3CDTF">2020-10-11T11:37:59Z</dcterms:created>
  <dcterms:modified xsi:type="dcterms:W3CDTF">2020-10-11T13:46:50Z</dcterms:modified>
</cp:coreProperties>
</file>