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E1BDA7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357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638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8450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gradFill>
          <a:gsLst>
            <a:gs pos="0">
              <a:srgbClr val="E1BDA7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148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12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596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60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803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97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365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118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744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F517F-EEAF-4DE4-8497-29497D09B298}" type="datetimeFigureOut">
              <a:rPr lang="id-ID" smtClean="0"/>
              <a:t>28/04/2021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386A1-0BF9-4B56-8FA5-25D84A243D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256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4856" y="1083852"/>
            <a:ext cx="703186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4400" b="1" dirty="0" smtClean="0">
                <a:solidFill>
                  <a:srgbClr val="FF33CC"/>
                </a:solidFill>
              </a:rPr>
              <a:t>PEMBAHASAN SOAL-SOAL PERHITUNGAN KIMIA DALAM PERSAMAAN REAKSI</a:t>
            </a:r>
          </a:p>
          <a:p>
            <a:pPr algn="ctr"/>
            <a:endParaRPr lang="id-ID" sz="4400" b="1" dirty="0">
              <a:solidFill>
                <a:srgbClr val="FF33CC"/>
              </a:solidFill>
            </a:endParaRPr>
          </a:p>
          <a:p>
            <a:pPr algn="r"/>
            <a:r>
              <a:rPr lang="id-ID" sz="2400" b="1" i="1" dirty="0" smtClean="0">
                <a:solidFill>
                  <a:srgbClr val="7030A0"/>
                </a:solidFill>
              </a:rPr>
              <a:t>BY.RAHEL KEMIT</a:t>
            </a:r>
            <a:endParaRPr lang="id-ID" sz="2400" b="1" i="1" dirty="0">
              <a:solidFill>
                <a:srgbClr val="7030A0"/>
              </a:solidFill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1931832" y="4443211"/>
            <a:ext cx="3361386" cy="2099257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4862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218941"/>
            <a:ext cx="875763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>
                <a:solidFill>
                  <a:srgbClr val="FFFF00"/>
                </a:solidFill>
              </a:rPr>
              <a:t>Langkah 5, sesuaikan dengan pertanyaan soal, yang ditanya massa ( gram seng, Zn)</a:t>
            </a:r>
          </a:p>
          <a:p>
            <a:endParaRPr lang="id-ID" sz="3600" b="1" dirty="0">
              <a:solidFill>
                <a:srgbClr val="FFFF00"/>
              </a:solidFill>
            </a:endParaRPr>
          </a:p>
          <a:p>
            <a:r>
              <a:rPr lang="id-ID" sz="3600" b="1" dirty="0">
                <a:solidFill>
                  <a:srgbClr val="C00000"/>
                </a:solidFill>
              </a:rPr>
              <a:t>Mol = gram/Mr</a:t>
            </a:r>
          </a:p>
          <a:p>
            <a:endParaRPr lang="id-ID" sz="3600" b="1" dirty="0">
              <a:solidFill>
                <a:srgbClr val="C00000"/>
              </a:solidFill>
            </a:endParaRPr>
          </a:p>
          <a:p>
            <a:r>
              <a:rPr lang="id-ID" sz="3600" b="1" dirty="0">
                <a:solidFill>
                  <a:srgbClr val="C00000"/>
                </a:solidFill>
              </a:rPr>
              <a:t>Gram Zn  = mol x Mr</a:t>
            </a:r>
          </a:p>
          <a:p>
            <a:r>
              <a:rPr lang="id-ID" sz="3600" b="1" dirty="0">
                <a:solidFill>
                  <a:srgbClr val="C00000"/>
                </a:solidFill>
              </a:rPr>
              <a:t>                 = 0,1 x 65</a:t>
            </a:r>
          </a:p>
          <a:p>
            <a:r>
              <a:rPr lang="id-ID" sz="3600" b="1" dirty="0">
                <a:solidFill>
                  <a:srgbClr val="C00000"/>
                </a:solidFill>
              </a:rPr>
              <a:t>                 =  6,5 gram </a:t>
            </a:r>
          </a:p>
          <a:p>
            <a:r>
              <a:rPr lang="id-ID" sz="3600" b="1" dirty="0">
                <a:solidFill>
                  <a:srgbClr val="00B0F0"/>
                </a:solidFill>
              </a:rPr>
              <a:t>Jadi massa seng/Zn yang di reaksikan adalah 6,5 gram.</a:t>
            </a:r>
          </a:p>
          <a:p>
            <a:endParaRPr lang="id-ID" sz="3600" dirty="0"/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5690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546" y="244699"/>
            <a:ext cx="88349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Tes uji kemampuan diri:</a:t>
            </a:r>
          </a:p>
          <a:p>
            <a:endParaRPr lang="id-ID" sz="2800" dirty="0"/>
          </a:p>
          <a:p>
            <a:r>
              <a:rPr lang="id-ID" sz="2800" dirty="0" smtClean="0">
                <a:solidFill>
                  <a:srgbClr val="00B050"/>
                </a:solidFill>
              </a:rPr>
              <a:t>Menurut reaksi :</a:t>
            </a:r>
          </a:p>
          <a:p>
            <a:r>
              <a:rPr lang="id-ID" sz="2800" dirty="0" smtClean="0">
                <a:solidFill>
                  <a:srgbClr val="0070C0"/>
                </a:solidFill>
              </a:rPr>
              <a:t>Fe</a:t>
            </a:r>
            <a:r>
              <a:rPr lang="id-ID" sz="2800" baseline="-25000" dirty="0" smtClean="0">
                <a:solidFill>
                  <a:srgbClr val="0070C0"/>
                </a:solidFill>
              </a:rPr>
              <a:t>(s)</a:t>
            </a:r>
            <a:r>
              <a:rPr lang="id-ID" sz="2800" dirty="0" smtClean="0">
                <a:solidFill>
                  <a:srgbClr val="0070C0"/>
                </a:solidFill>
              </a:rPr>
              <a:t>  +   HCl</a:t>
            </a:r>
            <a:r>
              <a:rPr lang="id-ID" sz="2800" baseline="-25000" dirty="0" smtClean="0">
                <a:solidFill>
                  <a:srgbClr val="0070C0"/>
                </a:solidFill>
              </a:rPr>
              <a:t>(aq)</a:t>
            </a:r>
            <a:r>
              <a:rPr lang="id-ID" sz="2800" dirty="0" smtClean="0">
                <a:solidFill>
                  <a:srgbClr val="0070C0"/>
                </a:solidFill>
              </a:rPr>
              <a:t>  →  FeCl</a:t>
            </a:r>
            <a:r>
              <a:rPr lang="id-ID" sz="2800" baseline="-25000" dirty="0" smtClean="0">
                <a:solidFill>
                  <a:srgbClr val="0070C0"/>
                </a:solidFill>
              </a:rPr>
              <a:t>2(aq)</a:t>
            </a:r>
            <a:r>
              <a:rPr lang="id-ID" sz="2800" dirty="0" smtClean="0">
                <a:solidFill>
                  <a:srgbClr val="0070C0"/>
                </a:solidFill>
              </a:rPr>
              <a:t>   +     H</a:t>
            </a:r>
            <a:r>
              <a:rPr lang="id-ID" sz="2800" baseline="-25000" dirty="0" smtClean="0">
                <a:solidFill>
                  <a:srgbClr val="0070C0"/>
                </a:solidFill>
              </a:rPr>
              <a:t>2(g) </a:t>
            </a:r>
            <a:r>
              <a:rPr lang="id-ID" sz="2800" dirty="0" smtClean="0">
                <a:solidFill>
                  <a:srgbClr val="0070C0"/>
                </a:solidFill>
              </a:rPr>
              <a:t> ( Belum setara )</a:t>
            </a:r>
          </a:p>
          <a:p>
            <a:endParaRPr lang="id-ID" sz="2800" dirty="0"/>
          </a:p>
          <a:p>
            <a:r>
              <a:rPr lang="id-ID" sz="2800" dirty="0" smtClean="0">
                <a:solidFill>
                  <a:srgbClr val="00B050"/>
                </a:solidFill>
              </a:rPr>
              <a:t>Jika sebanyak 5,6 gram logam besi, Fe ( Ar = 56 ) di reaksikan, maka hitunglah :</a:t>
            </a:r>
          </a:p>
          <a:p>
            <a:endParaRPr lang="id-ID" sz="2800" dirty="0"/>
          </a:p>
          <a:p>
            <a:pPr marL="342900" indent="-342900">
              <a:buAutoNum type="alphaLcPeriod"/>
            </a:pPr>
            <a:r>
              <a:rPr lang="id-ID" sz="2800" dirty="0" smtClean="0">
                <a:solidFill>
                  <a:srgbClr val="FF0000"/>
                </a:solidFill>
              </a:rPr>
              <a:t>Gram gas H</a:t>
            </a:r>
            <a:r>
              <a:rPr lang="id-ID" sz="2800" baseline="-25000" dirty="0" smtClean="0">
                <a:solidFill>
                  <a:srgbClr val="FF0000"/>
                </a:solidFill>
              </a:rPr>
              <a:t>2</a:t>
            </a:r>
            <a:r>
              <a:rPr lang="id-ID" sz="2800" dirty="0" smtClean="0">
                <a:solidFill>
                  <a:srgbClr val="FF0000"/>
                </a:solidFill>
              </a:rPr>
              <a:t> ( Ar H =1  ) yang di hasilkan.</a:t>
            </a:r>
          </a:p>
          <a:p>
            <a:pPr marL="342900" indent="-342900">
              <a:buAutoNum type="alphaLcPeriod"/>
            </a:pPr>
            <a:r>
              <a:rPr lang="id-ID" sz="2800" dirty="0" smtClean="0">
                <a:solidFill>
                  <a:srgbClr val="00B0F0"/>
                </a:solidFill>
              </a:rPr>
              <a:t>Volume gas H</a:t>
            </a:r>
            <a:r>
              <a:rPr lang="id-ID" sz="2800" baseline="-25000" dirty="0" smtClean="0">
                <a:solidFill>
                  <a:srgbClr val="00B0F0"/>
                </a:solidFill>
              </a:rPr>
              <a:t>2</a:t>
            </a:r>
            <a:r>
              <a:rPr lang="id-ID" sz="2800" dirty="0" smtClean="0">
                <a:solidFill>
                  <a:srgbClr val="00B0F0"/>
                </a:solidFill>
              </a:rPr>
              <a:t> jika diukur pada suhu 0</a:t>
            </a:r>
            <a:r>
              <a:rPr lang="id-ID" sz="2800" baseline="30000" dirty="0" smtClean="0">
                <a:solidFill>
                  <a:srgbClr val="00B0F0"/>
                </a:solidFill>
              </a:rPr>
              <a:t>O</a:t>
            </a:r>
            <a:r>
              <a:rPr lang="id-ID" sz="2800" dirty="0" smtClean="0">
                <a:solidFill>
                  <a:srgbClr val="00B0F0"/>
                </a:solidFill>
              </a:rPr>
              <a:t> C , 1 atm</a:t>
            </a:r>
          </a:p>
          <a:p>
            <a:pPr marL="342900" indent="-342900">
              <a:buAutoNum type="alphaLcPeriod"/>
            </a:pPr>
            <a:r>
              <a:rPr lang="id-ID" sz="2800" dirty="0" smtClean="0">
                <a:solidFill>
                  <a:srgbClr val="002060"/>
                </a:solidFill>
              </a:rPr>
              <a:t>Mol FeCl</a:t>
            </a:r>
            <a:r>
              <a:rPr lang="id-ID" sz="2800" baseline="-25000" dirty="0" smtClean="0">
                <a:solidFill>
                  <a:srgbClr val="002060"/>
                </a:solidFill>
              </a:rPr>
              <a:t>2</a:t>
            </a:r>
            <a:r>
              <a:rPr lang="id-ID" sz="2800" dirty="0" smtClean="0">
                <a:solidFill>
                  <a:srgbClr val="002060"/>
                </a:solidFill>
              </a:rPr>
              <a:t> yang di hasilkan</a:t>
            </a:r>
          </a:p>
          <a:p>
            <a:pPr marL="342900" indent="-342900">
              <a:buAutoNum type="alphaLcPeriod"/>
            </a:pPr>
            <a:r>
              <a:rPr lang="id-ID" sz="2800" dirty="0" smtClean="0">
                <a:solidFill>
                  <a:srgbClr val="7030A0"/>
                </a:solidFill>
              </a:rPr>
              <a:t>Gram HCl yang di perlukan ( Ar H =1, Cl = 35,5 )</a:t>
            </a:r>
            <a:endParaRPr lang="id-ID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91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1030310" y="1262131"/>
            <a:ext cx="7856113" cy="4430332"/>
          </a:xfrm>
          <a:prstGeom prst="cloud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solidFill>
                  <a:srgbClr val="FF33CC"/>
                </a:solidFill>
              </a:rPr>
              <a:t>TERIMA KASIH BUAT KERJASAMANYA ANAK IBU....</a:t>
            </a:r>
          </a:p>
          <a:p>
            <a:pPr algn="ctr"/>
            <a:r>
              <a:rPr lang="id-ID" sz="3200" b="1" dirty="0" smtClean="0">
                <a:solidFill>
                  <a:srgbClr val="FF33CC"/>
                </a:solidFill>
              </a:rPr>
              <a:t>TETAP JAGA SEMANGATMU YA NAK....GOODLUCK ANAK IBU.....</a:t>
            </a:r>
            <a:endParaRPr lang="id-ID" sz="3200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340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92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922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091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3031"/>
            <a:ext cx="901521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Soal 1.</a:t>
            </a:r>
          </a:p>
          <a:p>
            <a:r>
              <a:rPr lang="id-ID" sz="3200" dirty="0" smtClean="0">
                <a:solidFill>
                  <a:srgbClr val="00B050"/>
                </a:solidFill>
              </a:rPr>
              <a:t>Besi yang massanya 28 gram ( Ar Fe = 56, H = 1, Cl = 35,5 ) direaksikan dengan asam klorida menurut reaksi :</a:t>
            </a:r>
          </a:p>
          <a:p>
            <a:r>
              <a:rPr lang="id-ID" sz="3200" dirty="0"/>
              <a:t> </a:t>
            </a:r>
            <a:r>
              <a:rPr lang="id-ID" sz="3200" dirty="0" smtClean="0">
                <a:solidFill>
                  <a:srgbClr val="FF33CC"/>
                </a:solidFill>
              </a:rPr>
              <a:t>Fe</a:t>
            </a:r>
            <a:r>
              <a:rPr lang="id-ID" sz="3200" baseline="-25000" dirty="0" smtClean="0">
                <a:solidFill>
                  <a:srgbClr val="FF33CC"/>
                </a:solidFill>
              </a:rPr>
              <a:t>(s)</a:t>
            </a:r>
            <a:r>
              <a:rPr lang="id-ID" sz="3200" dirty="0" smtClean="0">
                <a:solidFill>
                  <a:srgbClr val="FF33CC"/>
                </a:solidFill>
              </a:rPr>
              <a:t>   +   HCl</a:t>
            </a:r>
            <a:r>
              <a:rPr lang="id-ID" sz="3200" baseline="-25000" dirty="0" smtClean="0">
                <a:solidFill>
                  <a:srgbClr val="FF33CC"/>
                </a:solidFill>
              </a:rPr>
              <a:t>(aq)</a:t>
            </a:r>
            <a:r>
              <a:rPr lang="id-ID" sz="3200" dirty="0" smtClean="0">
                <a:solidFill>
                  <a:srgbClr val="FF33CC"/>
                </a:solidFill>
              </a:rPr>
              <a:t>  →   FeCl</a:t>
            </a:r>
            <a:r>
              <a:rPr lang="id-ID" sz="3200" baseline="-25000" dirty="0" smtClean="0">
                <a:solidFill>
                  <a:srgbClr val="FF33CC"/>
                </a:solidFill>
              </a:rPr>
              <a:t>2(aq)</a:t>
            </a:r>
            <a:r>
              <a:rPr lang="id-ID" sz="3200" dirty="0" smtClean="0">
                <a:solidFill>
                  <a:srgbClr val="FF33CC"/>
                </a:solidFill>
              </a:rPr>
              <a:t>  +   H</a:t>
            </a:r>
            <a:r>
              <a:rPr lang="id-ID" sz="3200" baseline="-25000" dirty="0" smtClean="0">
                <a:solidFill>
                  <a:srgbClr val="FF33CC"/>
                </a:solidFill>
              </a:rPr>
              <a:t>2(g)</a:t>
            </a:r>
            <a:r>
              <a:rPr lang="id-ID" sz="3200" dirty="0" smtClean="0">
                <a:solidFill>
                  <a:srgbClr val="FF33CC"/>
                </a:solidFill>
              </a:rPr>
              <a:t>  ( belum setara )</a:t>
            </a:r>
          </a:p>
          <a:p>
            <a:endParaRPr lang="id-ID" sz="3200" dirty="0"/>
          </a:p>
          <a:p>
            <a:r>
              <a:rPr lang="id-ID" sz="3200" b="1" dirty="0" smtClean="0">
                <a:solidFill>
                  <a:srgbClr val="FF0000"/>
                </a:solidFill>
              </a:rPr>
              <a:t>Hitunglah :</a:t>
            </a:r>
          </a:p>
          <a:p>
            <a:pPr marL="342900" indent="-342900">
              <a:buAutoNum type="alphaLcPeriod"/>
            </a:pPr>
            <a:r>
              <a:rPr lang="id-ID" sz="3200" dirty="0" smtClean="0">
                <a:solidFill>
                  <a:srgbClr val="0070C0"/>
                </a:solidFill>
              </a:rPr>
              <a:t>Massa HCl yang di perlukan</a:t>
            </a:r>
          </a:p>
          <a:p>
            <a:pPr marL="342900" indent="-342900">
              <a:buAutoNum type="alphaLcPeriod"/>
            </a:pPr>
            <a:r>
              <a:rPr lang="id-ID" sz="3200" dirty="0" smtClean="0">
                <a:solidFill>
                  <a:srgbClr val="0070C0"/>
                </a:solidFill>
              </a:rPr>
              <a:t>Mol FeCl</a:t>
            </a:r>
            <a:r>
              <a:rPr lang="id-ID" sz="3200" baseline="-25000" dirty="0" smtClean="0">
                <a:solidFill>
                  <a:srgbClr val="0070C0"/>
                </a:solidFill>
              </a:rPr>
              <a:t>2 </a:t>
            </a:r>
            <a:r>
              <a:rPr lang="id-ID" sz="3200" dirty="0" smtClean="0">
                <a:solidFill>
                  <a:srgbClr val="0070C0"/>
                </a:solidFill>
              </a:rPr>
              <a:t> yang dihasilkan</a:t>
            </a:r>
          </a:p>
          <a:p>
            <a:pPr marL="342900" indent="-342900">
              <a:buAutoNum type="alphaLcPeriod"/>
            </a:pPr>
            <a:r>
              <a:rPr lang="id-ID" sz="3200" dirty="0" smtClean="0">
                <a:solidFill>
                  <a:srgbClr val="0070C0"/>
                </a:solidFill>
              </a:rPr>
              <a:t>Volume gas hidrogen yang dihasilkan jika di ukur pada keadaan STP</a:t>
            </a:r>
          </a:p>
          <a:p>
            <a:pPr marL="342900" indent="-342900">
              <a:buAutoNum type="alphaLcPeriod"/>
            </a:pPr>
            <a:r>
              <a:rPr lang="id-ID" sz="3200" dirty="0" smtClean="0">
                <a:solidFill>
                  <a:srgbClr val="0070C0"/>
                </a:solidFill>
              </a:rPr>
              <a:t>Volume gas hidrogen yang dihasilakn jika diukur pada suhu 27</a:t>
            </a:r>
            <a:r>
              <a:rPr lang="id-ID" sz="3200" baseline="30000" dirty="0" smtClean="0">
                <a:solidFill>
                  <a:srgbClr val="0070C0"/>
                </a:solidFill>
              </a:rPr>
              <a:t>0</a:t>
            </a:r>
            <a:r>
              <a:rPr lang="id-ID" sz="3200" dirty="0" smtClean="0">
                <a:solidFill>
                  <a:srgbClr val="0070C0"/>
                </a:solidFill>
              </a:rPr>
              <a:t> C dan tekanan 1 atm.</a:t>
            </a:r>
            <a:endParaRPr lang="id-ID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0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668"/>
            <a:ext cx="9144000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Jawab :</a:t>
            </a:r>
            <a:endParaRPr lang="id-ID" sz="3200" b="1" dirty="0">
              <a:solidFill>
                <a:srgbClr val="FF0000"/>
              </a:solidFill>
            </a:endParaRPr>
          </a:p>
          <a:p>
            <a:r>
              <a:rPr lang="id-ID" sz="3200" b="1" dirty="0" smtClean="0">
                <a:solidFill>
                  <a:srgbClr val="FFFF00"/>
                </a:solidFill>
              </a:rPr>
              <a:t>Langkah 1 , setarakan dulu persamaan reaksi nya: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Fe</a:t>
            </a:r>
            <a:r>
              <a:rPr lang="id-ID" sz="3200" baseline="-25000" dirty="0" smtClean="0">
                <a:solidFill>
                  <a:srgbClr val="0070C0"/>
                </a:solidFill>
              </a:rPr>
              <a:t>(s)</a:t>
            </a:r>
            <a:r>
              <a:rPr lang="id-ID" sz="3200" dirty="0" smtClean="0">
                <a:solidFill>
                  <a:srgbClr val="0070C0"/>
                </a:solidFill>
              </a:rPr>
              <a:t>   +   2HCl</a:t>
            </a:r>
            <a:r>
              <a:rPr lang="id-ID" sz="3200" baseline="-25000" dirty="0" smtClean="0">
                <a:solidFill>
                  <a:srgbClr val="0070C0"/>
                </a:solidFill>
              </a:rPr>
              <a:t>(aq)</a:t>
            </a:r>
            <a:r>
              <a:rPr lang="id-ID" sz="3200" dirty="0" smtClean="0">
                <a:solidFill>
                  <a:srgbClr val="0070C0"/>
                </a:solidFill>
              </a:rPr>
              <a:t>  →   FeCl</a:t>
            </a:r>
            <a:r>
              <a:rPr lang="id-ID" sz="3200" baseline="-25000" dirty="0" smtClean="0">
                <a:solidFill>
                  <a:srgbClr val="0070C0"/>
                </a:solidFill>
              </a:rPr>
              <a:t>2(aq)</a:t>
            </a:r>
            <a:r>
              <a:rPr lang="id-ID" sz="3200" dirty="0" smtClean="0">
                <a:solidFill>
                  <a:srgbClr val="0070C0"/>
                </a:solidFill>
              </a:rPr>
              <a:t>  +   H</a:t>
            </a:r>
            <a:r>
              <a:rPr lang="id-ID" sz="3200" baseline="-25000" dirty="0" smtClean="0">
                <a:solidFill>
                  <a:srgbClr val="0070C0"/>
                </a:solidFill>
              </a:rPr>
              <a:t>2(g)</a:t>
            </a:r>
            <a:endParaRPr lang="id-ID" sz="3200" baseline="-25000" dirty="0">
              <a:solidFill>
                <a:srgbClr val="0070C0"/>
              </a:solidFill>
            </a:endParaRPr>
          </a:p>
          <a:p>
            <a:r>
              <a:rPr lang="id-ID" sz="3200" b="1" dirty="0" smtClean="0">
                <a:solidFill>
                  <a:srgbClr val="FFFF00"/>
                </a:solidFill>
              </a:rPr>
              <a:t>Langkah 2, cari tau salah satu mol zat yang di ketahui dalam reaksi:</a:t>
            </a:r>
            <a:endParaRPr lang="id-ID" sz="3200" b="1" dirty="0">
              <a:solidFill>
                <a:srgbClr val="FFFF00"/>
              </a:solidFill>
            </a:endParaRPr>
          </a:p>
          <a:p>
            <a:r>
              <a:rPr lang="id-ID" sz="3200" dirty="0" smtClean="0">
                <a:solidFill>
                  <a:srgbClr val="00B0F0"/>
                </a:solidFill>
              </a:rPr>
              <a:t>Mol Fe  =  gram / Mr   =  28/56  =  0,5 mol</a:t>
            </a:r>
          </a:p>
          <a:p>
            <a:endParaRPr lang="id-ID" sz="3200" baseline="-25000" dirty="0">
              <a:solidFill>
                <a:srgbClr val="FF33CC"/>
              </a:solidFill>
            </a:endParaRPr>
          </a:p>
          <a:p>
            <a:r>
              <a:rPr lang="id-ID" sz="3200" b="1" dirty="0" smtClean="0">
                <a:solidFill>
                  <a:srgbClr val="FFFF00"/>
                </a:solidFill>
              </a:rPr>
              <a:t>Langkah 3, Buat PKPR dan hitung mol masing-masing zat.</a:t>
            </a:r>
          </a:p>
          <a:p>
            <a:endParaRPr lang="id-ID" sz="3200" dirty="0">
              <a:solidFill>
                <a:srgbClr val="FF33CC"/>
              </a:solidFill>
            </a:endParaRPr>
          </a:p>
          <a:p>
            <a:r>
              <a:rPr lang="id-ID" sz="3200" dirty="0" smtClean="0">
                <a:solidFill>
                  <a:srgbClr val="00B050"/>
                </a:solidFill>
              </a:rPr>
              <a:t>Fe</a:t>
            </a:r>
            <a:r>
              <a:rPr lang="id-ID" sz="3200" baseline="-25000" dirty="0" smtClean="0">
                <a:solidFill>
                  <a:srgbClr val="00B050"/>
                </a:solidFill>
              </a:rPr>
              <a:t>(s)</a:t>
            </a:r>
            <a:r>
              <a:rPr lang="id-ID" sz="3200" dirty="0" smtClean="0">
                <a:solidFill>
                  <a:srgbClr val="00B050"/>
                </a:solidFill>
              </a:rPr>
              <a:t>       +        2 HCl</a:t>
            </a:r>
            <a:r>
              <a:rPr lang="id-ID" sz="3200" baseline="-25000" dirty="0" smtClean="0">
                <a:solidFill>
                  <a:srgbClr val="00B050"/>
                </a:solidFill>
              </a:rPr>
              <a:t>(aq)</a:t>
            </a:r>
            <a:r>
              <a:rPr lang="id-ID" sz="3200" dirty="0" smtClean="0">
                <a:solidFill>
                  <a:srgbClr val="00B050"/>
                </a:solidFill>
              </a:rPr>
              <a:t>  →   FeCl</a:t>
            </a:r>
            <a:r>
              <a:rPr lang="id-ID" sz="3200" baseline="-25000" dirty="0" smtClean="0">
                <a:solidFill>
                  <a:srgbClr val="00B050"/>
                </a:solidFill>
              </a:rPr>
              <a:t>2(aq)</a:t>
            </a:r>
            <a:r>
              <a:rPr lang="id-ID" sz="3200" dirty="0" smtClean="0">
                <a:solidFill>
                  <a:srgbClr val="00B050"/>
                </a:solidFill>
              </a:rPr>
              <a:t>  +   H</a:t>
            </a:r>
            <a:r>
              <a:rPr lang="id-ID" sz="3200" baseline="-25000" dirty="0" smtClean="0">
                <a:solidFill>
                  <a:srgbClr val="00B050"/>
                </a:solidFill>
              </a:rPr>
              <a:t>2(g)</a:t>
            </a:r>
            <a:endParaRPr lang="id-ID" sz="3200" dirty="0">
              <a:solidFill>
                <a:srgbClr val="00B050"/>
              </a:solidFill>
            </a:endParaRPr>
          </a:p>
          <a:p>
            <a:pPr marL="342900" indent="-342900">
              <a:buAutoNum type="arabicPlain"/>
            </a:pPr>
            <a:r>
              <a:rPr lang="id-ID" sz="3200" dirty="0" smtClean="0">
                <a:solidFill>
                  <a:srgbClr val="00B0F0"/>
                </a:solidFill>
              </a:rPr>
              <a:t>           :         2             :       1             :     1   ( PKPR )</a:t>
            </a:r>
            <a:endParaRPr lang="id-ID" sz="3200" dirty="0">
              <a:solidFill>
                <a:srgbClr val="00B0F0"/>
              </a:solidFill>
            </a:endParaRPr>
          </a:p>
          <a:p>
            <a:r>
              <a:rPr lang="id-ID" sz="3200" dirty="0" smtClean="0">
                <a:solidFill>
                  <a:srgbClr val="FF33CC"/>
                </a:solidFill>
              </a:rPr>
              <a:t>0,5 mol           1 mol             0,5 mol         0,5 mol</a:t>
            </a:r>
          </a:p>
          <a:p>
            <a:endParaRPr lang="id-ID" sz="32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7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167425"/>
            <a:ext cx="9028090" cy="13788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FF00"/>
                </a:solidFill>
              </a:rPr>
              <a:t>Langkah 4, sesuaikan dengan pertanyaan soal.</a:t>
            </a:r>
          </a:p>
          <a:p>
            <a:endParaRPr lang="id-ID" sz="2800" dirty="0">
              <a:solidFill>
                <a:srgbClr val="FF33CC"/>
              </a:solidFill>
            </a:endParaRPr>
          </a:p>
          <a:p>
            <a:pPr marL="342900" indent="-342900">
              <a:buAutoNum type="alphaLcPeriod"/>
            </a:pPr>
            <a:r>
              <a:rPr lang="id-ID" sz="2800" dirty="0" smtClean="0">
                <a:solidFill>
                  <a:srgbClr val="0070C0"/>
                </a:solidFill>
              </a:rPr>
              <a:t>Massa HCl yang di perlukan</a:t>
            </a:r>
          </a:p>
          <a:p>
            <a:endParaRPr lang="id-ID" sz="2800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sz="2800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sz="2800" dirty="0">
              <a:solidFill>
                <a:srgbClr val="0070C0"/>
              </a:solidFill>
            </a:endParaRPr>
          </a:p>
          <a:p>
            <a:r>
              <a:rPr lang="id-ID" sz="2800" dirty="0" smtClean="0">
                <a:solidFill>
                  <a:srgbClr val="00B050"/>
                </a:solidFill>
              </a:rPr>
              <a:t>b. Mol FeCl</a:t>
            </a:r>
            <a:r>
              <a:rPr lang="id-ID" sz="2800" baseline="-25000" dirty="0" smtClean="0">
                <a:solidFill>
                  <a:srgbClr val="00B050"/>
                </a:solidFill>
              </a:rPr>
              <a:t>2 </a:t>
            </a:r>
            <a:r>
              <a:rPr lang="id-ID" sz="2800" dirty="0" smtClean="0">
                <a:solidFill>
                  <a:srgbClr val="00B050"/>
                </a:solidFill>
              </a:rPr>
              <a:t> yang dihasilkan</a:t>
            </a:r>
          </a:p>
          <a:p>
            <a:endParaRPr lang="id-ID" sz="2800" dirty="0">
              <a:solidFill>
                <a:srgbClr val="0070C0"/>
              </a:solidFill>
            </a:endParaRPr>
          </a:p>
          <a:p>
            <a:endParaRPr lang="id-ID" sz="2800" dirty="0" smtClean="0">
              <a:solidFill>
                <a:srgbClr val="0070C0"/>
              </a:solidFill>
            </a:endParaRPr>
          </a:p>
          <a:p>
            <a:r>
              <a:rPr lang="id-ID" sz="2800" dirty="0" smtClean="0">
                <a:solidFill>
                  <a:srgbClr val="0070C0"/>
                </a:solidFill>
              </a:rPr>
              <a:t>c. </a:t>
            </a:r>
            <a:r>
              <a:rPr lang="id-ID" sz="2800" b="1" dirty="0" smtClean="0">
                <a:solidFill>
                  <a:srgbClr val="7030A0"/>
                </a:solidFill>
              </a:rPr>
              <a:t>Volume gas hidrogen yang dihasilkan jika di ukur pada keadaan STP.</a:t>
            </a:r>
          </a:p>
          <a:p>
            <a:r>
              <a:rPr lang="id-ID" sz="2800" b="1" dirty="0" smtClean="0">
                <a:solidFill>
                  <a:srgbClr val="7030A0"/>
                </a:solidFill>
              </a:rPr>
              <a:t>Mol = Volume / 22, 4 L</a:t>
            </a:r>
          </a:p>
          <a:p>
            <a:r>
              <a:rPr lang="id-ID" sz="2800" b="1" dirty="0" smtClean="0">
                <a:solidFill>
                  <a:srgbClr val="7030A0"/>
                </a:solidFill>
              </a:rPr>
              <a:t>Maka ,Volume = mol x 22,4 L</a:t>
            </a:r>
          </a:p>
          <a:p>
            <a:r>
              <a:rPr lang="id-ID" sz="2800" b="1" dirty="0">
                <a:solidFill>
                  <a:srgbClr val="7030A0"/>
                </a:solidFill>
              </a:rPr>
              <a:t> </a:t>
            </a:r>
            <a:r>
              <a:rPr lang="id-ID" sz="2800" b="1" dirty="0" smtClean="0">
                <a:solidFill>
                  <a:srgbClr val="7030A0"/>
                </a:solidFill>
              </a:rPr>
              <a:t>                         = </a:t>
            </a:r>
          </a:p>
          <a:p>
            <a:endParaRPr lang="id-ID" sz="2800" dirty="0" smtClean="0">
              <a:solidFill>
                <a:srgbClr val="0070C0"/>
              </a:solidFill>
            </a:endParaRPr>
          </a:p>
          <a:p>
            <a:endParaRPr lang="id-ID" sz="2800" dirty="0">
              <a:solidFill>
                <a:srgbClr val="0070C0"/>
              </a:solidFill>
            </a:endParaRPr>
          </a:p>
          <a:p>
            <a:endParaRPr lang="id-ID" sz="2800" dirty="0" smtClean="0">
              <a:solidFill>
                <a:srgbClr val="0070C0"/>
              </a:solidFill>
            </a:endParaRPr>
          </a:p>
          <a:p>
            <a:endParaRPr lang="id-ID" dirty="0">
              <a:solidFill>
                <a:srgbClr val="0070C0"/>
              </a:solidFill>
            </a:endParaRPr>
          </a:p>
          <a:p>
            <a:endParaRPr lang="id-ID" dirty="0" smtClean="0">
              <a:solidFill>
                <a:srgbClr val="0070C0"/>
              </a:solidFill>
            </a:endParaRPr>
          </a:p>
          <a:p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FontTx/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endParaRPr lang="id-ID" dirty="0" smtClean="0">
              <a:solidFill>
                <a:srgbClr val="0070C0"/>
              </a:solidFill>
            </a:endParaRP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6575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546" y="167425"/>
            <a:ext cx="88864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/>
              <a:t>d.</a:t>
            </a:r>
            <a:r>
              <a:rPr lang="id-ID" sz="3600" dirty="0" smtClean="0">
                <a:solidFill>
                  <a:srgbClr val="0070C0"/>
                </a:solidFill>
              </a:rPr>
              <a:t> Volume gas hidrogen yang dihasilakn jika diukur pada suhu 27</a:t>
            </a:r>
            <a:r>
              <a:rPr lang="id-ID" sz="3600" baseline="30000" dirty="0" smtClean="0">
                <a:solidFill>
                  <a:srgbClr val="0070C0"/>
                </a:solidFill>
              </a:rPr>
              <a:t>0</a:t>
            </a:r>
            <a:r>
              <a:rPr lang="id-ID" sz="3600" dirty="0" smtClean="0">
                <a:solidFill>
                  <a:srgbClr val="0070C0"/>
                </a:solidFill>
              </a:rPr>
              <a:t> C dan tekanan 1 atm.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Rumus menghitung volume pada gas ideal:</a:t>
            </a:r>
          </a:p>
          <a:p>
            <a:endParaRPr lang="id-ID" sz="3600" dirty="0">
              <a:solidFill>
                <a:srgbClr val="0070C0"/>
              </a:solidFill>
            </a:endParaRPr>
          </a:p>
          <a:p>
            <a:r>
              <a:rPr lang="id-ID" sz="3600" dirty="0" smtClean="0">
                <a:solidFill>
                  <a:srgbClr val="0070C0"/>
                </a:solidFill>
              </a:rPr>
              <a:t>P.V  =  n. R. T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V    =   n. R. T</a:t>
            </a:r>
          </a:p>
          <a:p>
            <a:r>
              <a:rPr lang="id-ID" sz="3600" dirty="0">
                <a:solidFill>
                  <a:srgbClr val="0070C0"/>
                </a:solidFill>
              </a:rPr>
              <a:t> </a:t>
            </a:r>
            <a:r>
              <a:rPr lang="id-ID" sz="3600" dirty="0" smtClean="0">
                <a:solidFill>
                  <a:srgbClr val="0070C0"/>
                </a:solidFill>
              </a:rPr>
              <a:t>               P</a:t>
            </a:r>
          </a:p>
          <a:p>
            <a:r>
              <a:rPr lang="id-ID" sz="3600" dirty="0">
                <a:solidFill>
                  <a:srgbClr val="0070C0"/>
                </a:solidFill>
              </a:rPr>
              <a:t> </a:t>
            </a:r>
            <a:r>
              <a:rPr lang="id-ID" sz="3600" dirty="0" smtClean="0">
                <a:solidFill>
                  <a:srgbClr val="0070C0"/>
                </a:solidFill>
              </a:rPr>
              <a:t>      = </a:t>
            </a:r>
          </a:p>
          <a:p>
            <a:r>
              <a:rPr lang="id-ID" sz="3600" dirty="0">
                <a:solidFill>
                  <a:srgbClr val="0070C0"/>
                </a:solidFill>
              </a:rPr>
              <a:t> </a:t>
            </a:r>
            <a:r>
              <a:rPr lang="id-ID" sz="3600" dirty="0" smtClean="0">
                <a:solidFill>
                  <a:srgbClr val="0070C0"/>
                </a:solidFill>
              </a:rPr>
              <a:t>                </a:t>
            </a:r>
            <a:endParaRPr lang="id-ID" sz="3600" dirty="0">
              <a:solidFill>
                <a:srgbClr val="0070C0"/>
              </a:solidFill>
            </a:endParaRPr>
          </a:p>
          <a:p>
            <a:endParaRPr lang="id-ID" sz="3600" dirty="0" smtClean="0">
              <a:solidFill>
                <a:srgbClr val="0070C0"/>
              </a:solidFill>
            </a:endParaRPr>
          </a:p>
          <a:p>
            <a:r>
              <a:rPr lang="id-ID" sz="3600" dirty="0" smtClean="0"/>
              <a:t> </a:t>
            </a:r>
            <a:endParaRPr lang="id-ID" sz="36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45465" y="3464417"/>
            <a:ext cx="953036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159876" y="2152996"/>
            <a:ext cx="3979572" cy="2215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Mengubah </a:t>
            </a:r>
            <a:r>
              <a:rPr lang="id-ID" sz="2400" baseline="30000" dirty="0" smtClean="0">
                <a:solidFill>
                  <a:srgbClr val="C00000"/>
                </a:solidFill>
              </a:rPr>
              <a:t>0</a:t>
            </a:r>
            <a:r>
              <a:rPr lang="id-ID" sz="2400" dirty="0" smtClean="0">
                <a:solidFill>
                  <a:srgbClr val="C00000"/>
                </a:solidFill>
              </a:rPr>
              <a:t>C ke Kelvin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273 + </a:t>
            </a:r>
            <a:r>
              <a:rPr lang="id-ID" sz="2400" baseline="30000" dirty="0" smtClean="0">
                <a:solidFill>
                  <a:srgbClr val="C00000"/>
                </a:solidFill>
              </a:rPr>
              <a:t>0</a:t>
            </a:r>
            <a:r>
              <a:rPr lang="id-ID" sz="2400" dirty="0" smtClean="0">
                <a:solidFill>
                  <a:srgbClr val="C00000"/>
                </a:solidFill>
              </a:rPr>
              <a:t> C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=273 + 27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= 300 K</a:t>
            </a:r>
            <a:endParaRPr lang="id-ID" sz="2400" dirty="0">
              <a:solidFill>
                <a:srgbClr val="C00000"/>
              </a:solidFill>
            </a:endParaRP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R = 0,082 L.Atm/mol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n = mol</a:t>
            </a:r>
            <a:endParaRPr lang="id-ID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60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180304"/>
            <a:ext cx="8834907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FF00"/>
                </a:solidFill>
              </a:rPr>
              <a:t>Langkah 4, sesuaikan dengan pertanyaan soal.</a:t>
            </a:r>
          </a:p>
          <a:p>
            <a:pPr marL="342900" indent="-342900">
              <a:buAutoNum type="alphaLcPeriod"/>
            </a:pPr>
            <a:r>
              <a:rPr lang="id-ID" sz="3200" dirty="0" smtClean="0">
                <a:solidFill>
                  <a:srgbClr val="0070C0"/>
                </a:solidFill>
              </a:rPr>
              <a:t>Massa HCl yang di perlukan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       Mol      =   gram / Mr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      Gram    =  Mol x Mr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                    =   1  x 36,5</a:t>
            </a:r>
          </a:p>
          <a:p>
            <a:r>
              <a:rPr lang="id-ID" sz="3200" dirty="0">
                <a:solidFill>
                  <a:srgbClr val="0070C0"/>
                </a:solidFill>
              </a:rPr>
              <a:t> </a:t>
            </a:r>
            <a:r>
              <a:rPr lang="id-ID" sz="3200" dirty="0" smtClean="0">
                <a:solidFill>
                  <a:srgbClr val="0070C0"/>
                </a:solidFill>
              </a:rPr>
              <a:t>                    = 36,5 gram.</a:t>
            </a:r>
          </a:p>
          <a:p>
            <a:r>
              <a:rPr lang="id-ID" sz="3200" dirty="0" smtClean="0">
                <a:solidFill>
                  <a:srgbClr val="00B050"/>
                </a:solidFill>
              </a:rPr>
              <a:t>b. Mol FeCl</a:t>
            </a:r>
            <a:r>
              <a:rPr lang="id-ID" sz="3200" baseline="-25000" dirty="0" smtClean="0">
                <a:solidFill>
                  <a:srgbClr val="00B050"/>
                </a:solidFill>
              </a:rPr>
              <a:t>2 </a:t>
            </a:r>
            <a:r>
              <a:rPr lang="id-ID" sz="3200" dirty="0" smtClean="0">
                <a:solidFill>
                  <a:srgbClr val="00B050"/>
                </a:solidFill>
              </a:rPr>
              <a:t> yang dihasilkan = 0,5 mol</a:t>
            </a:r>
          </a:p>
          <a:p>
            <a:r>
              <a:rPr lang="id-ID" sz="3200" b="1" dirty="0" smtClean="0">
                <a:solidFill>
                  <a:srgbClr val="FF33CC"/>
                </a:solidFill>
              </a:rPr>
              <a:t>c. Volume gas hidrogen yang dihasilkan jika di ukur pada keadaan STP :</a:t>
            </a:r>
            <a:endParaRPr lang="id-ID" sz="3200" b="1" dirty="0">
              <a:solidFill>
                <a:srgbClr val="FF33CC"/>
              </a:solidFill>
            </a:endParaRPr>
          </a:p>
          <a:p>
            <a:r>
              <a:rPr lang="id-ID" sz="3200" b="1" dirty="0" smtClean="0">
                <a:solidFill>
                  <a:srgbClr val="FF33CC"/>
                </a:solidFill>
              </a:rPr>
              <a:t>    Mol       =  Volume/ 22,4 L</a:t>
            </a:r>
            <a:endParaRPr lang="id-ID" sz="3200" b="1" dirty="0">
              <a:solidFill>
                <a:srgbClr val="FF33CC"/>
              </a:solidFill>
            </a:endParaRPr>
          </a:p>
          <a:p>
            <a:r>
              <a:rPr lang="id-ID" sz="3200" b="1" dirty="0" smtClean="0">
                <a:solidFill>
                  <a:srgbClr val="FF33CC"/>
                </a:solidFill>
              </a:rPr>
              <a:t>    Volume =  mol x 22,4 L</a:t>
            </a:r>
          </a:p>
          <a:p>
            <a:r>
              <a:rPr lang="id-ID" sz="3200" b="1" dirty="0">
                <a:solidFill>
                  <a:srgbClr val="FF33CC"/>
                </a:solidFill>
              </a:rPr>
              <a:t> </a:t>
            </a:r>
            <a:r>
              <a:rPr lang="id-ID" sz="3200" b="1" dirty="0" smtClean="0">
                <a:solidFill>
                  <a:srgbClr val="FF33CC"/>
                </a:solidFill>
              </a:rPr>
              <a:t>                  =  0,5 x 22,4 L</a:t>
            </a:r>
          </a:p>
          <a:p>
            <a:r>
              <a:rPr lang="id-ID" sz="3200" b="1" dirty="0">
                <a:solidFill>
                  <a:srgbClr val="FF33CC"/>
                </a:solidFill>
              </a:rPr>
              <a:t> </a:t>
            </a:r>
            <a:r>
              <a:rPr lang="id-ID" sz="3200" b="1" dirty="0" smtClean="0">
                <a:solidFill>
                  <a:srgbClr val="FF33CC"/>
                </a:solidFill>
              </a:rPr>
              <a:t>                  =  11,2 L</a:t>
            </a:r>
          </a:p>
          <a:p>
            <a:endParaRPr lang="id-ID" dirty="0" smtClean="0">
              <a:solidFill>
                <a:srgbClr val="0070C0"/>
              </a:solidFill>
            </a:endParaRPr>
          </a:p>
          <a:p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5009882" y="1146220"/>
            <a:ext cx="3155324" cy="16742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rgbClr val="FFC000"/>
                </a:solidFill>
              </a:rPr>
              <a:t>Mr HCl = 1 + 35,5</a:t>
            </a:r>
          </a:p>
          <a:p>
            <a:pPr algn="ctr"/>
            <a:r>
              <a:rPr lang="id-ID" sz="2800" b="1" dirty="0" smtClean="0">
                <a:solidFill>
                  <a:srgbClr val="FFC000"/>
                </a:solidFill>
              </a:rPr>
              <a:t>= 36,5</a:t>
            </a:r>
            <a:endParaRPr lang="id-ID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30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425" y="244699"/>
            <a:ext cx="886066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rgbClr val="0070C0"/>
                </a:solidFill>
              </a:rPr>
              <a:t>d. Volume gas hidrogen yang dihasilakn jika diukur pada suhu 27</a:t>
            </a:r>
            <a:r>
              <a:rPr lang="id-ID" sz="3600" baseline="30000" dirty="0" smtClean="0">
                <a:solidFill>
                  <a:srgbClr val="0070C0"/>
                </a:solidFill>
              </a:rPr>
              <a:t>0</a:t>
            </a:r>
            <a:r>
              <a:rPr lang="id-ID" sz="3600" dirty="0" smtClean="0">
                <a:solidFill>
                  <a:srgbClr val="0070C0"/>
                </a:solidFill>
              </a:rPr>
              <a:t> C dan tekanan 1 atm.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Rumus menghitung volume pada gas ideal:</a:t>
            </a:r>
          </a:p>
          <a:p>
            <a:endParaRPr lang="id-ID" sz="3600" dirty="0" smtClean="0">
              <a:solidFill>
                <a:srgbClr val="0070C0"/>
              </a:solidFill>
            </a:endParaRPr>
          </a:p>
          <a:p>
            <a:r>
              <a:rPr lang="id-ID" sz="3600" dirty="0" smtClean="0">
                <a:solidFill>
                  <a:srgbClr val="0070C0"/>
                </a:solidFill>
              </a:rPr>
              <a:t>P.V  =  n. R. T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V    =   n. R. T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               P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       = 0,5 . 0,082.300</a:t>
            </a:r>
          </a:p>
          <a:p>
            <a:r>
              <a:rPr lang="id-ID" sz="3600" dirty="0">
                <a:solidFill>
                  <a:srgbClr val="0070C0"/>
                </a:solidFill>
              </a:rPr>
              <a:t> </a:t>
            </a:r>
            <a:r>
              <a:rPr lang="id-ID" sz="3600" dirty="0" smtClean="0">
                <a:solidFill>
                  <a:srgbClr val="0070C0"/>
                </a:solidFill>
              </a:rPr>
              <a:t>                  1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       = 12,3 Liter</a:t>
            </a:r>
          </a:p>
          <a:p>
            <a:r>
              <a:rPr lang="id-ID" sz="3600" dirty="0" smtClean="0">
                <a:solidFill>
                  <a:srgbClr val="0070C0"/>
                </a:solidFill>
              </a:rPr>
              <a:t>Jadi volume gas hidrogen yang di hasilkan 12,3 Liter </a:t>
            </a:r>
          </a:p>
        </p:txBody>
      </p:sp>
      <p:sp>
        <p:nvSpPr>
          <p:cNvPr id="3" name="Round Diagonal Corner Rectangle 2"/>
          <p:cNvSpPr/>
          <p:nvPr/>
        </p:nvSpPr>
        <p:spPr>
          <a:xfrm>
            <a:off x="4932608" y="2141724"/>
            <a:ext cx="3606085" cy="262729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Mengubah </a:t>
            </a:r>
            <a:r>
              <a:rPr lang="id-ID" sz="2400" baseline="30000" dirty="0" smtClean="0">
                <a:solidFill>
                  <a:srgbClr val="C00000"/>
                </a:solidFill>
              </a:rPr>
              <a:t>0</a:t>
            </a:r>
            <a:r>
              <a:rPr lang="id-ID" sz="2400" dirty="0" smtClean="0">
                <a:solidFill>
                  <a:srgbClr val="C00000"/>
                </a:solidFill>
              </a:rPr>
              <a:t>C ke Kelvin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273 + </a:t>
            </a:r>
            <a:r>
              <a:rPr lang="id-ID" sz="2400" baseline="30000" dirty="0" smtClean="0">
                <a:solidFill>
                  <a:srgbClr val="C00000"/>
                </a:solidFill>
              </a:rPr>
              <a:t>0</a:t>
            </a:r>
            <a:r>
              <a:rPr lang="id-ID" sz="2400" dirty="0" smtClean="0">
                <a:solidFill>
                  <a:srgbClr val="C00000"/>
                </a:solidFill>
              </a:rPr>
              <a:t> C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=273 + 27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= 300 K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R = 0,082 L.Atm/mol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n = mol = 0,5</a:t>
            </a:r>
          </a:p>
          <a:p>
            <a:pPr algn="ctr"/>
            <a:r>
              <a:rPr lang="id-ID" sz="2400" dirty="0" smtClean="0">
                <a:solidFill>
                  <a:srgbClr val="C00000"/>
                </a:solidFill>
              </a:rPr>
              <a:t>P = 1 atm</a:t>
            </a:r>
            <a:endParaRPr lang="id-ID" sz="24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558344" y="3622795"/>
            <a:ext cx="101743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52282" y="4623515"/>
            <a:ext cx="2099256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51538" y="4623515"/>
            <a:ext cx="43788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15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546" y="167425"/>
            <a:ext cx="8783392" cy="7099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Soal 2</a:t>
            </a:r>
          </a:p>
          <a:p>
            <a:r>
              <a:rPr lang="id-ID" sz="3200" dirty="0" smtClean="0">
                <a:solidFill>
                  <a:srgbClr val="0070C0"/>
                </a:solidFill>
              </a:rPr>
              <a:t>Sejumlah logam seng di reaksikan dengan larutan asam khlorida sampai habis bereaksi ,menurut reaksi berikut :</a:t>
            </a:r>
          </a:p>
          <a:p>
            <a:r>
              <a:rPr lang="id-ID" sz="3200" b="1" dirty="0" smtClean="0">
                <a:solidFill>
                  <a:srgbClr val="FFFF00"/>
                </a:solidFill>
              </a:rPr>
              <a:t>Zn</a:t>
            </a:r>
            <a:r>
              <a:rPr lang="id-ID" sz="3200" b="1" baseline="-25000" dirty="0" smtClean="0">
                <a:solidFill>
                  <a:srgbClr val="FFFF00"/>
                </a:solidFill>
              </a:rPr>
              <a:t>(s)</a:t>
            </a:r>
            <a:r>
              <a:rPr lang="id-ID" sz="3200" b="1" dirty="0" smtClean="0">
                <a:solidFill>
                  <a:srgbClr val="FFFF00"/>
                </a:solidFill>
              </a:rPr>
              <a:t>   +    HCl</a:t>
            </a:r>
            <a:r>
              <a:rPr lang="id-ID" sz="3200" b="1" baseline="-25000" dirty="0" smtClean="0">
                <a:solidFill>
                  <a:srgbClr val="FFFF00"/>
                </a:solidFill>
              </a:rPr>
              <a:t>(aq)</a:t>
            </a:r>
            <a:r>
              <a:rPr lang="id-ID" sz="3200" b="1" dirty="0" smtClean="0">
                <a:solidFill>
                  <a:srgbClr val="FFFF00"/>
                </a:solidFill>
              </a:rPr>
              <a:t>  → ZnCl</a:t>
            </a:r>
            <a:r>
              <a:rPr lang="id-ID" sz="3200" b="1" baseline="-25000" dirty="0" smtClean="0">
                <a:solidFill>
                  <a:srgbClr val="FFFF00"/>
                </a:solidFill>
              </a:rPr>
              <a:t>2(aq)</a:t>
            </a:r>
            <a:r>
              <a:rPr lang="id-ID" sz="3200" b="1" dirty="0" smtClean="0">
                <a:solidFill>
                  <a:srgbClr val="FFFF00"/>
                </a:solidFill>
              </a:rPr>
              <a:t> +  H</a:t>
            </a:r>
            <a:r>
              <a:rPr lang="id-ID" sz="3200" b="1" baseline="-25000" dirty="0" smtClean="0">
                <a:solidFill>
                  <a:srgbClr val="FFFF00"/>
                </a:solidFill>
              </a:rPr>
              <a:t>2(g)</a:t>
            </a:r>
            <a:r>
              <a:rPr lang="id-ID" sz="3200" b="1" dirty="0" smtClean="0">
                <a:solidFill>
                  <a:srgbClr val="FFFF00"/>
                </a:solidFill>
              </a:rPr>
              <a:t>  ( belum setara )</a:t>
            </a:r>
            <a:endParaRPr lang="id-ID" sz="3200" b="1" dirty="0">
              <a:solidFill>
                <a:srgbClr val="FFFF00"/>
              </a:solidFill>
            </a:endParaRPr>
          </a:p>
          <a:p>
            <a:r>
              <a:rPr lang="id-ID" sz="3200" dirty="0" smtClean="0">
                <a:solidFill>
                  <a:srgbClr val="0070C0"/>
                </a:solidFill>
              </a:rPr>
              <a:t>Jika gas hidrogen yang dihasilkan pada 0</a:t>
            </a:r>
            <a:r>
              <a:rPr lang="id-ID" sz="3200" baseline="30000" dirty="0" smtClean="0">
                <a:solidFill>
                  <a:srgbClr val="0070C0"/>
                </a:solidFill>
              </a:rPr>
              <a:t>0</a:t>
            </a:r>
            <a:r>
              <a:rPr lang="id-ID" sz="3200" dirty="0" smtClean="0">
                <a:solidFill>
                  <a:srgbClr val="0070C0"/>
                </a:solidFill>
              </a:rPr>
              <a:t>C , 1 atm adalah 2,24 Liter. Tentukan massa seng tersebut ( Ar Zn = 65 )</a:t>
            </a:r>
          </a:p>
          <a:p>
            <a:endParaRPr lang="id-ID" sz="3200" dirty="0"/>
          </a:p>
          <a:p>
            <a:r>
              <a:rPr lang="id-ID" sz="3200" b="1" dirty="0" smtClean="0">
                <a:solidFill>
                  <a:srgbClr val="FF0000"/>
                </a:solidFill>
              </a:rPr>
              <a:t>Jawab :</a:t>
            </a:r>
          </a:p>
          <a:p>
            <a:r>
              <a:rPr lang="id-ID" sz="3200" b="1" dirty="0" smtClean="0">
                <a:solidFill>
                  <a:srgbClr val="00B050"/>
                </a:solidFill>
              </a:rPr>
              <a:t>Langkah 1, setarakan dulu persamaan reaksi tersebut.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Zn</a:t>
            </a:r>
            <a:r>
              <a:rPr lang="id-ID" sz="3200" baseline="-25000" dirty="0" smtClean="0">
                <a:solidFill>
                  <a:srgbClr val="7030A0"/>
                </a:solidFill>
              </a:rPr>
              <a:t>(s)</a:t>
            </a:r>
            <a:r>
              <a:rPr lang="id-ID" sz="3200" dirty="0" smtClean="0">
                <a:solidFill>
                  <a:srgbClr val="7030A0"/>
                </a:solidFill>
              </a:rPr>
              <a:t>     +      </a:t>
            </a:r>
            <a:r>
              <a:rPr lang="id-ID" sz="3200" dirty="0" smtClean="0">
                <a:solidFill>
                  <a:srgbClr val="FF0000"/>
                </a:solidFill>
              </a:rPr>
              <a:t>2</a:t>
            </a:r>
            <a:r>
              <a:rPr lang="id-ID" sz="3200" dirty="0" smtClean="0">
                <a:solidFill>
                  <a:srgbClr val="7030A0"/>
                </a:solidFill>
              </a:rPr>
              <a:t> HCl</a:t>
            </a:r>
            <a:r>
              <a:rPr lang="id-ID" sz="3200" baseline="-25000" dirty="0" smtClean="0">
                <a:solidFill>
                  <a:srgbClr val="7030A0"/>
                </a:solidFill>
              </a:rPr>
              <a:t>(aq)</a:t>
            </a:r>
            <a:r>
              <a:rPr lang="id-ID" sz="3200" dirty="0" smtClean="0">
                <a:solidFill>
                  <a:srgbClr val="7030A0"/>
                </a:solidFill>
              </a:rPr>
              <a:t>      →       ZnCl</a:t>
            </a:r>
            <a:r>
              <a:rPr lang="id-ID" sz="3200" baseline="-25000" dirty="0" smtClean="0">
                <a:solidFill>
                  <a:srgbClr val="7030A0"/>
                </a:solidFill>
              </a:rPr>
              <a:t>2(aq)</a:t>
            </a:r>
            <a:r>
              <a:rPr lang="id-ID" sz="3200" dirty="0" smtClean="0">
                <a:solidFill>
                  <a:srgbClr val="7030A0"/>
                </a:solidFill>
              </a:rPr>
              <a:t>      +       H</a:t>
            </a:r>
            <a:r>
              <a:rPr lang="id-ID" sz="3200" baseline="-25000" dirty="0" smtClean="0">
                <a:solidFill>
                  <a:srgbClr val="7030A0"/>
                </a:solidFill>
              </a:rPr>
              <a:t>2(g)</a:t>
            </a:r>
          </a:p>
          <a:p>
            <a:endParaRPr lang="id-ID" sz="3200" baseline="-25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45741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141668"/>
            <a:ext cx="8899301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FF00"/>
                </a:solidFill>
              </a:rPr>
              <a:t>Langkah 2, buat perbandingan PKPR nya</a:t>
            </a:r>
          </a:p>
          <a:p>
            <a:r>
              <a:rPr lang="id-ID" sz="3200" dirty="0" smtClean="0">
                <a:solidFill>
                  <a:srgbClr val="00B0F0"/>
                </a:solidFill>
              </a:rPr>
              <a:t>Zn</a:t>
            </a:r>
            <a:r>
              <a:rPr lang="id-ID" sz="3200" baseline="-25000" dirty="0" smtClean="0">
                <a:solidFill>
                  <a:srgbClr val="00B0F0"/>
                </a:solidFill>
              </a:rPr>
              <a:t>(s)</a:t>
            </a:r>
            <a:r>
              <a:rPr lang="id-ID" sz="3200" dirty="0" smtClean="0">
                <a:solidFill>
                  <a:srgbClr val="00B0F0"/>
                </a:solidFill>
              </a:rPr>
              <a:t> </a:t>
            </a:r>
            <a:r>
              <a:rPr lang="id-ID" sz="3200" dirty="0" smtClean="0">
                <a:solidFill>
                  <a:srgbClr val="00B0F0"/>
                </a:solidFill>
              </a:rPr>
              <a:t> </a:t>
            </a:r>
            <a:r>
              <a:rPr lang="id-ID" sz="3200" dirty="0" smtClean="0">
                <a:solidFill>
                  <a:srgbClr val="00B0F0"/>
                </a:solidFill>
              </a:rPr>
              <a:t>+  </a:t>
            </a:r>
            <a:r>
              <a:rPr lang="id-ID" sz="3200" dirty="0" smtClean="0">
                <a:solidFill>
                  <a:srgbClr val="00B0F0"/>
                </a:solidFill>
              </a:rPr>
              <a:t> </a:t>
            </a:r>
            <a:r>
              <a:rPr lang="id-ID" sz="3200" dirty="0" smtClean="0">
                <a:solidFill>
                  <a:srgbClr val="00B0F0"/>
                </a:solidFill>
              </a:rPr>
              <a:t>2HCl</a:t>
            </a:r>
            <a:r>
              <a:rPr lang="id-ID" sz="3200" baseline="-25000" dirty="0" smtClean="0">
                <a:solidFill>
                  <a:srgbClr val="00B0F0"/>
                </a:solidFill>
              </a:rPr>
              <a:t>(aq)</a:t>
            </a:r>
            <a:r>
              <a:rPr lang="id-ID" sz="3200" dirty="0" smtClean="0">
                <a:solidFill>
                  <a:srgbClr val="00B0F0"/>
                </a:solidFill>
              </a:rPr>
              <a:t>      →       ZnCl</a:t>
            </a:r>
            <a:r>
              <a:rPr lang="id-ID" sz="3200" baseline="-25000" dirty="0" smtClean="0">
                <a:solidFill>
                  <a:srgbClr val="00B0F0"/>
                </a:solidFill>
              </a:rPr>
              <a:t>2(aq)</a:t>
            </a:r>
            <a:r>
              <a:rPr lang="id-ID" sz="3200" dirty="0" smtClean="0">
                <a:solidFill>
                  <a:srgbClr val="00B0F0"/>
                </a:solidFill>
              </a:rPr>
              <a:t>      +       H</a:t>
            </a:r>
            <a:r>
              <a:rPr lang="id-ID" sz="3200" baseline="-25000" dirty="0" smtClean="0">
                <a:solidFill>
                  <a:srgbClr val="00B0F0"/>
                </a:solidFill>
              </a:rPr>
              <a:t>2(g)</a:t>
            </a:r>
          </a:p>
          <a:p>
            <a:r>
              <a:rPr lang="id-ID" sz="3200" dirty="0" smtClean="0">
                <a:solidFill>
                  <a:srgbClr val="00B0F0"/>
                </a:solidFill>
              </a:rPr>
              <a:t> 1       </a:t>
            </a:r>
            <a:r>
              <a:rPr lang="id-ID" sz="3200" dirty="0" smtClean="0">
                <a:solidFill>
                  <a:srgbClr val="00B0F0"/>
                </a:solidFill>
              </a:rPr>
              <a:t>:       </a:t>
            </a:r>
            <a:r>
              <a:rPr lang="id-ID" sz="3200" dirty="0" smtClean="0">
                <a:solidFill>
                  <a:srgbClr val="00B0F0"/>
                </a:solidFill>
              </a:rPr>
              <a:t>2            </a:t>
            </a:r>
            <a:r>
              <a:rPr lang="id-ID" sz="3200" dirty="0" smtClean="0">
                <a:solidFill>
                  <a:srgbClr val="00B0F0"/>
                </a:solidFill>
              </a:rPr>
              <a:t>  </a:t>
            </a:r>
            <a:r>
              <a:rPr lang="id-ID" sz="3200" dirty="0" smtClean="0">
                <a:solidFill>
                  <a:srgbClr val="00B0F0"/>
                </a:solidFill>
              </a:rPr>
              <a:t>:       </a:t>
            </a:r>
            <a:r>
              <a:rPr lang="id-ID" sz="3200" dirty="0" smtClean="0">
                <a:solidFill>
                  <a:srgbClr val="00B0F0"/>
                </a:solidFill>
              </a:rPr>
              <a:t>  </a:t>
            </a:r>
            <a:r>
              <a:rPr lang="id-ID" sz="3200" dirty="0" smtClean="0">
                <a:solidFill>
                  <a:srgbClr val="00B0F0"/>
                </a:solidFill>
              </a:rPr>
              <a:t>1                  :        1  ( PKPR )</a:t>
            </a:r>
          </a:p>
          <a:p>
            <a:endParaRPr lang="id-ID" sz="3200" dirty="0" smtClean="0"/>
          </a:p>
          <a:p>
            <a:r>
              <a:rPr lang="id-ID" sz="3200" b="1" dirty="0" smtClean="0">
                <a:solidFill>
                  <a:srgbClr val="FFFF00"/>
                </a:solidFill>
              </a:rPr>
              <a:t>Langkah 3, cari tau zat apa yang bisa di ketahui jumlah mol nya dari persamaan reaksi tersebut. </a:t>
            </a:r>
          </a:p>
          <a:p>
            <a:r>
              <a:rPr lang="id-ID" sz="3200" b="1" dirty="0" smtClean="0">
                <a:solidFill>
                  <a:srgbClr val="FFFF00"/>
                </a:solidFill>
              </a:rPr>
              <a:t>Yaitu mol gas Hidrogen </a:t>
            </a:r>
            <a:r>
              <a:rPr lang="id-ID" sz="3200" dirty="0" smtClean="0"/>
              <a:t>,</a:t>
            </a:r>
            <a:r>
              <a:rPr lang="id-ID" sz="3200" dirty="0" smtClean="0">
                <a:solidFill>
                  <a:srgbClr val="FF0000"/>
                </a:solidFill>
              </a:rPr>
              <a:t>Mol </a:t>
            </a:r>
            <a:r>
              <a:rPr lang="id-ID" sz="3200" dirty="0" smtClean="0">
                <a:solidFill>
                  <a:srgbClr val="FF0000"/>
                </a:solidFill>
              </a:rPr>
              <a:t>= Volume/22,4 L  ( STP )</a:t>
            </a:r>
          </a:p>
          <a:p>
            <a:r>
              <a:rPr lang="id-ID" sz="3200" dirty="0" smtClean="0">
                <a:solidFill>
                  <a:srgbClr val="FF0000"/>
                </a:solidFill>
              </a:rPr>
              <a:t>                                                    =  2,24 / 22,4 </a:t>
            </a:r>
          </a:p>
          <a:p>
            <a:r>
              <a:rPr lang="id-ID" sz="3200" dirty="0" smtClean="0">
                <a:solidFill>
                  <a:srgbClr val="FF0000"/>
                </a:solidFill>
              </a:rPr>
              <a:t>                                                    = 0,1 </a:t>
            </a:r>
            <a:r>
              <a:rPr lang="id-ID" sz="3200" dirty="0" smtClean="0">
                <a:solidFill>
                  <a:srgbClr val="FF0000"/>
                </a:solidFill>
              </a:rPr>
              <a:t>mol</a:t>
            </a:r>
            <a:endParaRPr lang="id-ID" sz="3200" dirty="0">
              <a:solidFill>
                <a:srgbClr val="FF0000"/>
              </a:solidFill>
            </a:endParaRPr>
          </a:p>
          <a:p>
            <a:r>
              <a:rPr lang="id-ID" sz="3200" b="1" dirty="0" smtClean="0">
                <a:solidFill>
                  <a:srgbClr val="00B050"/>
                </a:solidFill>
              </a:rPr>
              <a:t>Langkah </a:t>
            </a:r>
            <a:r>
              <a:rPr lang="id-ID" sz="3200" b="1" dirty="0" smtClean="0">
                <a:solidFill>
                  <a:srgbClr val="00B050"/>
                </a:solidFill>
              </a:rPr>
              <a:t>4, </a:t>
            </a:r>
            <a:r>
              <a:rPr lang="id-ID" sz="3200" b="1" dirty="0" smtClean="0">
                <a:solidFill>
                  <a:srgbClr val="00B050"/>
                </a:solidFill>
              </a:rPr>
              <a:t>Cari mol zat lain dengan menggunakan PKPR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Zn</a:t>
            </a:r>
            <a:r>
              <a:rPr lang="id-ID" sz="3200" baseline="-25000" dirty="0" smtClean="0">
                <a:solidFill>
                  <a:srgbClr val="7030A0"/>
                </a:solidFill>
              </a:rPr>
              <a:t>(s)</a:t>
            </a:r>
            <a:r>
              <a:rPr lang="id-ID" sz="3200" dirty="0" smtClean="0">
                <a:solidFill>
                  <a:srgbClr val="7030A0"/>
                </a:solidFill>
              </a:rPr>
              <a:t> </a:t>
            </a:r>
            <a:r>
              <a:rPr lang="id-ID" sz="3200" dirty="0" smtClean="0">
                <a:solidFill>
                  <a:srgbClr val="7030A0"/>
                </a:solidFill>
              </a:rPr>
              <a:t> </a:t>
            </a:r>
            <a:r>
              <a:rPr lang="id-ID" sz="3200" dirty="0" smtClean="0">
                <a:solidFill>
                  <a:srgbClr val="7030A0"/>
                </a:solidFill>
              </a:rPr>
              <a:t>+     </a:t>
            </a:r>
            <a:r>
              <a:rPr lang="id-ID" sz="3200" dirty="0" smtClean="0">
                <a:solidFill>
                  <a:srgbClr val="7030A0"/>
                </a:solidFill>
              </a:rPr>
              <a:t> </a:t>
            </a:r>
            <a:r>
              <a:rPr lang="id-ID" sz="3200" dirty="0" smtClean="0">
                <a:solidFill>
                  <a:srgbClr val="7030A0"/>
                </a:solidFill>
              </a:rPr>
              <a:t>2HCl</a:t>
            </a:r>
            <a:r>
              <a:rPr lang="id-ID" sz="3200" baseline="-25000" dirty="0" smtClean="0">
                <a:solidFill>
                  <a:srgbClr val="7030A0"/>
                </a:solidFill>
              </a:rPr>
              <a:t>(aq)</a:t>
            </a:r>
            <a:r>
              <a:rPr lang="id-ID" sz="3200" dirty="0" smtClean="0">
                <a:solidFill>
                  <a:srgbClr val="7030A0"/>
                </a:solidFill>
              </a:rPr>
              <a:t>      →    </a:t>
            </a:r>
            <a:r>
              <a:rPr lang="id-ID" sz="3200" dirty="0" smtClean="0">
                <a:solidFill>
                  <a:srgbClr val="7030A0"/>
                </a:solidFill>
              </a:rPr>
              <a:t>ZnCl</a:t>
            </a:r>
            <a:r>
              <a:rPr lang="id-ID" sz="3200" baseline="-25000" dirty="0" smtClean="0">
                <a:solidFill>
                  <a:srgbClr val="7030A0"/>
                </a:solidFill>
              </a:rPr>
              <a:t>2(aq</a:t>
            </a:r>
            <a:r>
              <a:rPr lang="id-ID" sz="3200" baseline="-25000" dirty="0" smtClean="0">
                <a:solidFill>
                  <a:srgbClr val="7030A0"/>
                </a:solidFill>
              </a:rPr>
              <a:t>)</a:t>
            </a:r>
            <a:r>
              <a:rPr lang="id-ID" sz="3200" dirty="0" smtClean="0">
                <a:solidFill>
                  <a:srgbClr val="7030A0"/>
                </a:solidFill>
              </a:rPr>
              <a:t>      +       H</a:t>
            </a:r>
            <a:r>
              <a:rPr lang="id-ID" sz="3200" baseline="-25000" dirty="0" smtClean="0">
                <a:solidFill>
                  <a:srgbClr val="7030A0"/>
                </a:solidFill>
              </a:rPr>
              <a:t>2(g)</a:t>
            </a:r>
          </a:p>
          <a:p>
            <a:r>
              <a:rPr lang="id-ID" sz="3200" dirty="0" smtClean="0">
                <a:solidFill>
                  <a:srgbClr val="7030A0"/>
                </a:solidFill>
              </a:rPr>
              <a:t> 1     </a:t>
            </a:r>
            <a:r>
              <a:rPr lang="id-ID" sz="3200" dirty="0" smtClean="0">
                <a:solidFill>
                  <a:srgbClr val="7030A0"/>
                </a:solidFill>
              </a:rPr>
              <a:t> </a:t>
            </a:r>
            <a:r>
              <a:rPr lang="id-ID" sz="3200" dirty="0" smtClean="0">
                <a:solidFill>
                  <a:srgbClr val="7030A0"/>
                </a:solidFill>
              </a:rPr>
              <a:t>:       2                  :        1                  :        1  ( PKPR )</a:t>
            </a:r>
          </a:p>
          <a:p>
            <a:endParaRPr lang="id-ID" sz="3200" dirty="0"/>
          </a:p>
          <a:p>
            <a:endParaRPr lang="id-ID" sz="3200" dirty="0" smtClean="0"/>
          </a:p>
          <a:p>
            <a:r>
              <a:rPr lang="id-ID" sz="3200" dirty="0" smtClean="0"/>
              <a:t>0,1 mol :     0,2   mol       :       0,1 mol        :       0,1 mol</a:t>
            </a:r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07630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820</Words>
  <Application>Microsoft Office PowerPoint</Application>
  <PresentationFormat>On-screen Show 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19</cp:revision>
  <dcterms:created xsi:type="dcterms:W3CDTF">2021-04-27T04:56:10Z</dcterms:created>
  <dcterms:modified xsi:type="dcterms:W3CDTF">2021-04-28T05:02:58Z</dcterms:modified>
</cp:coreProperties>
</file>