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1.bp.blogspot.com/-tiqFAcPZ9Hc/XBZQ00njuSI/AAAAAAAAJvk/7o0n3nXFii49Qpdkr_Ei38WZCnj9EKSSQCLcBGAs/s1600/SBMPTN+423.jpg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dosenpendidikan.co.id/wp-content/uploads/2019/06/Diketahui-diagram-siklus-Hes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www.dosenpendidikan.co.id/wp-content/uploads/2019/06/Jawaban-No-1.j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THERMOKIMIA 1,2,3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KE 8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3710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167425"/>
            <a:ext cx="1175841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ke</a:t>
            </a:r>
            <a:r>
              <a:rPr lang="en-US" dirty="0" smtClean="0"/>
              <a:t> 3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Hess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soalnya,biasanya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di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entalpi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senyawa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Hess :</a:t>
            </a:r>
          </a:p>
          <a:p>
            <a:endParaRPr lang="en-US" dirty="0"/>
          </a:p>
          <a:p>
            <a:r>
              <a:rPr lang="en-US" dirty="0"/>
              <a:t>RUMUS HUKUM HESS 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ΔH = ∑ </a:t>
            </a:r>
            <a:r>
              <a:rPr lang="en-US" dirty="0" err="1"/>
              <a:t>ΔHf</a:t>
            </a:r>
            <a:r>
              <a:rPr lang="en-US" dirty="0"/>
              <a:t>(</a:t>
            </a:r>
            <a:r>
              <a:rPr lang="en-US" dirty="0" err="1"/>
              <a:t>Produk</a:t>
            </a:r>
            <a:r>
              <a:rPr lang="en-US" dirty="0"/>
              <a:t>) − ∑ </a:t>
            </a:r>
            <a:r>
              <a:rPr lang="en-US" dirty="0" err="1"/>
              <a:t>ΔHf</a:t>
            </a:r>
            <a:r>
              <a:rPr lang="en-US" dirty="0"/>
              <a:t>(</a:t>
            </a:r>
            <a:r>
              <a:rPr lang="en-US" dirty="0" err="1"/>
              <a:t>reaktan</a:t>
            </a:r>
            <a:r>
              <a:rPr lang="en-US" dirty="0"/>
              <a:t>)</a:t>
            </a:r>
          </a:p>
          <a:p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 err="1"/>
              <a:t>Atau</a:t>
            </a:r>
            <a:r>
              <a:rPr lang="en-US" dirty="0"/>
              <a:t>  :</a:t>
            </a:r>
          </a:p>
          <a:p>
            <a:endParaRPr lang="en-US" dirty="0"/>
          </a:p>
          <a:p>
            <a:r>
              <a:rPr lang="en-US" dirty="0"/>
              <a:t>ΔH = ∑ </a:t>
            </a:r>
            <a:r>
              <a:rPr lang="en-US" dirty="0" err="1"/>
              <a:t>ΔHf</a:t>
            </a:r>
            <a:r>
              <a:rPr lang="en-US" dirty="0"/>
              <a:t>(</a:t>
            </a:r>
            <a:r>
              <a:rPr lang="en-US" dirty="0" err="1"/>
              <a:t>kanan</a:t>
            </a:r>
            <a:r>
              <a:rPr lang="en-US" dirty="0"/>
              <a:t>) − ∑ </a:t>
            </a:r>
            <a:r>
              <a:rPr lang="en-US" dirty="0" err="1"/>
              <a:t>ΔHf</a:t>
            </a:r>
            <a:r>
              <a:rPr lang="en-US" dirty="0"/>
              <a:t>(</a:t>
            </a:r>
            <a:r>
              <a:rPr lang="en-US" dirty="0" err="1"/>
              <a:t>kiri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Catatan</a:t>
            </a:r>
            <a:r>
              <a:rPr lang="en-US" dirty="0"/>
              <a:t> :</a:t>
            </a:r>
          </a:p>
          <a:p>
            <a:r>
              <a:rPr lang="en-US" dirty="0" err="1"/>
              <a:t>ΔHf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tertera</a:t>
            </a:r>
            <a:r>
              <a:rPr lang="en-US" dirty="0"/>
              <a:t> di </a:t>
            </a:r>
            <a:r>
              <a:rPr lang="en-US" dirty="0" err="1"/>
              <a:t>soal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ΔHf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r>
              <a:rPr lang="en-US" dirty="0" err="1"/>
              <a:t>ΔHf</a:t>
            </a:r>
            <a:r>
              <a:rPr lang="en-US" dirty="0"/>
              <a:t> O</a:t>
            </a:r>
            <a:r>
              <a:rPr lang="en-US" baseline="-25000" dirty="0"/>
              <a:t>2</a:t>
            </a:r>
            <a:r>
              <a:rPr lang="en-US" dirty="0"/>
              <a:t> = 0</a:t>
            </a:r>
          </a:p>
          <a:p>
            <a:r>
              <a:rPr lang="en-US" dirty="0" err="1"/>
              <a:t>ΔHf</a:t>
            </a:r>
            <a:r>
              <a:rPr lang="en-US" dirty="0"/>
              <a:t> N</a:t>
            </a:r>
            <a:r>
              <a:rPr lang="en-US" baseline="-25000" dirty="0"/>
              <a:t>2 </a:t>
            </a:r>
            <a:r>
              <a:rPr lang="en-US" dirty="0"/>
              <a:t> = 0</a:t>
            </a:r>
          </a:p>
          <a:p>
            <a:r>
              <a:rPr lang="en-US" dirty="0" err="1"/>
              <a:t>ΔHf</a:t>
            </a:r>
            <a:r>
              <a:rPr lang="en-US" dirty="0"/>
              <a:t> K  =  0</a:t>
            </a:r>
          </a:p>
          <a:p>
            <a:r>
              <a:rPr lang="en-US" dirty="0" err="1"/>
              <a:t>ΔHf</a:t>
            </a:r>
            <a:r>
              <a:rPr lang="en-US" dirty="0"/>
              <a:t> F</a:t>
            </a:r>
            <a:r>
              <a:rPr lang="en-US" baseline="-25000" dirty="0"/>
              <a:t>2  </a:t>
            </a:r>
            <a:r>
              <a:rPr lang="en-US" dirty="0"/>
              <a:t>=  0</a:t>
            </a:r>
          </a:p>
          <a:p>
            <a:r>
              <a:rPr lang="en-US" dirty="0"/>
              <a:t>Dan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di </a:t>
            </a:r>
            <a:r>
              <a:rPr lang="en-US" dirty="0" err="1"/>
              <a:t>sertakan</a:t>
            </a:r>
            <a:r>
              <a:rPr lang="en-US" dirty="0"/>
              <a:t> </a:t>
            </a:r>
            <a:r>
              <a:rPr lang="en-US" dirty="0" err="1"/>
              <a:t>disoal,dianggap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23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031" y="141668"/>
            <a:ext cx="1188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:</a:t>
            </a:r>
          </a:p>
          <a:p>
            <a:r>
              <a:rPr lang="en-US" b="1" dirty="0" err="1"/>
              <a:t>Tentukan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∆</a:t>
            </a:r>
            <a:r>
              <a:rPr lang="en-US" b="1" dirty="0" err="1"/>
              <a:t>H</a:t>
            </a:r>
            <a:r>
              <a:rPr lang="en-US" b="1" baseline="-25000" dirty="0" err="1"/>
              <a:t>reaksi</a:t>
            </a:r>
            <a:r>
              <a:rPr lang="en-US" b="1" dirty="0"/>
              <a:t> 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reaksi</a:t>
            </a:r>
            <a:r>
              <a:rPr lang="en-US" b="1" dirty="0"/>
              <a:t> </a:t>
            </a:r>
            <a:r>
              <a:rPr lang="en-US" b="1" dirty="0" err="1"/>
              <a:t>penguraian</a:t>
            </a:r>
            <a:r>
              <a:rPr lang="en-US" b="1" dirty="0"/>
              <a:t> SO</a:t>
            </a:r>
            <a:r>
              <a:rPr lang="en-US" b="1" baseline="-25000" dirty="0"/>
              <a:t>3</a:t>
            </a:r>
            <a:r>
              <a:rPr lang="en-US" b="1" dirty="0"/>
              <a:t> </a:t>
            </a:r>
            <a:r>
              <a:rPr lang="en-US" b="1" dirty="0" err="1"/>
              <a:t>sesuai</a:t>
            </a:r>
            <a:r>
              <a:rPr lang="en-US" b="1" dirty="0"/>
              <a:t> </a:t>
            </a:r>
            <a:r>
              <a:rPr lang="en-US" b="1" dirty="0" err="1"/>
              <a:t>persamaan</a:t>
            </a:r>
            <a:r>
              <a:rPr lang="en-US" b="1" dirty="0"/>
              <a:t> </a:t>
            </a:r>
            <a:r>
              <a:rPr lang="en-US" b="1" dirty="0" err="1"/>
              <a:t>reaksi</a:t>
            </a:r>
            <a:r>
              <a:rPr lang="en-US" b="1" dirty="0"/>
              <a:t> </a:t>
            </a:r>
            <a:r>
              <a:rPr lang="en-US" b="1" dirty="0" err="1"/>
              <a:t>berikut</a:t>
            </a:r>
            <a:r>
              <a:rPr lang="en-US" b="1" dirty="0"/>
              <a:t>: SO</a:t>
            </a:r>
            <a:r>
              <a:rPr lang="en-US" b="1" baseline="-25000" dirty="0"/>
              <a:t>3</a:t>
            </a:r>
            <a:r>
              <a:rPr lang="en-US" b="1" dirty="0"/>
              <a:t>(g) → SO</a:t>
            </a:r>
            <a:r>
              <a:rPr lang="en-US" b="1" baseline="-25000" dirty="0"/>
              <a:t>2</a:t>
            </a:r>
            <a:r>
              <a:rPr lang="en-US" b="1" dirty="0"/>
              <a:t>(g) + ½ O</a:t>
            </a:r>
            <a:r>
              <a:rPr lang="en-US" b="1" baseline="-25000" dirty="0"/>
              <a:t>2</a:t>
            </a:r>
            <a:r>
              <a:rPr lang="en-US" b="1" dirty="0"/>
              <a:t>(g)</a:t>
            </a:r>
            <a:endParaRPr lang="en-US" dirty="0"/>
          </a:p>
          <a:p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:</a:t>
            </a:r>
          </a:p>
          <a:p>
            <a:r>
              <a:rPr lang="en-US" dirty="0"/>
              <a:t>Dari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:</a:t>
            </a:r>
          </a:p>
          <a:p>
            <a:r>
              <a:rPr lang="en-US" dirty="0"/>
              <a:t>∆</a:t>
            </a:r>
            <a:r>
              <a:rPr lang="en-US" dirty="0" err="1"/>
              <a:t>H°</a:t>
            </a:r>
            <a:r>
              <a:rPr lang="en-US" baseline="-25000" dirty="0" err="1"/>
              <a:t>f</a:t>
            </a:r>
            <a:r>
              <a:rPr lang="en-US" dirty="0"/>
              <a:t> SO</a:t>
            </a:r>
            <a:r>
              <a:rPr lang="en-US" baseline="-25000" dirty="0"/>
              <a:t>3</a:t>
            </a:r>
            <a:r>
              <a:rPr lang="en-US" dirty="0"/>
              <a:t> = </a:t>
            </a:r>
            <a:r>
              <a:rPr lang="en-US" dirty="0" smtClean="0"/>
              <a:t>–a </a:t>
            </a:r>
            <a:r>
              <a:rPr lang="en-US" dirty="0"/>
              <a:t>kJ mol</a:t>
            </a:r>
            <a:r>
              <a:rPr lang="en-US" baseline="30000" dirty="0"/>
              <a:t>-1</a:t>
            </a:r>
            <a:r>
              <a:rPr lang="en-US" dirty="0"/>
              <a:t>,</a:t>
            </a:r>
          </a:p>
          <a:p>
            <a:r>
              <a:rPr lang="en-US" dirty="0"/>
              <a:t>∆</a:t>
            </a:r>
            <a:r>
              <a:rPr lang="en-US" dirty="0" err="1"/>
              <a:t>H°</a:t>
            </a:r>
            <a:r>
              <a:rPr lang="en-US" baseline="-25000" dirty="0" err="1"/>
              <a:t>f</a:t>
            </a:r>
            <a:r>
              <a:rPr lang="en-US" dirty="0"/>
              <a:t> SO</a:t>
            </a:r>
            <a:r>
              <a:rPr lang="en-US" baseline="-25000" dirty="0"/>
              <a:t>2</a:t>
            </a:r>
            <a:r>
              <a:rPr lang="en-US" dirty="0"/>
              <a:t> = </a:t>
            </a:r>
            <a:r>
              <a:rPr lang="en-US" dirty="0" smtClean="0"/>
              <a:t>–b </a:t>
            </a:r>
            <a:r>
              <a:rPr lang="en-US" dirty="0"/>
              <a:t>kJ </a:t>
            </a:r>
            <a:r>
              <a:rPr lang="en-US" dirty="0" smtClean="0"/>
              <a:t>mol</a:t>
            </a:r>
            <a:r>
              <a:rPr lang="en-US" baseline="30000" dirty="0" smtClean="0"/>
              <a:t>-1  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Jawab</a:t>
            </a:r>
            <a:r>
              <a:rPr lang="en-US" dirty="0" smtClean="0"/>
              <a:t> :</a:t>
            </a:r>
            <a:endParaRPr lang="en-US" dirty="0"/>
          </a:p>
          <a:p>
            <a:r>
              <a:rPr lang="en-US" dirty="0"/>
              <a:t>∆</a:t>
            </a:r>
            <a:r>
              <a:rPr lang="en-US" dirty="0" err="1"/>
              <a:t>H</a:t>
            </a:r>
            <a:r>
              <a:rPr lang="en-US" baseline="-25000" dirty="0" err="1"/>
              <a:t>reaksi</a:t>
            </a:r>
            <a:r>
              <a:rPr lang="en-US" dirty="0"/>
              <a:t> = ∆</a:t>
            </a:r>
            <a:r>
              <a:rPr lang="en-US" dirty="0" err="1"/>
              <a:t>H°</a:t>
            </a:r>
            <a:r>
              <a:rPr lang="en-US" baseline="-25000" dirty="0" err="1"/>
              <a:t>f</a:t>
            </a:r>
            <a:r>
              <a:rPr lang="en-US" dirty="0"/>
              <a:t> </a:t>
            </a:r>
            <a:r>
              <a:rPr lang="en-US" baseline="-25000" dirty="0" err="1"/>
              <a:t>produk</a:t>
            </a:r>
            <a:r>
              <a:rPr lang="en-US" dirty="0"/>
              <a:t> – ∆</a:t>
            </a:r>
            <a:r>
              <a:rPr lang="en-US" dirty="0" err="1"/>
              <a:t>H°</a:t>
            </a:r>
            <a:r>
              <a:rPr lang="en-US" baseline="-25000" dirty="0" err="1"/>
              <a:t>f</a:t>
            </a:r>
            <a:r>
              <a:rPr lang="en-US" dirty="0"/>
              <a:t> </a:t>
            </a:r>
            <a:r>
              <a:rPr lang="en-US" baseline="-25000" dirty="0" err="1"/>
              <a:t>reaktan</a:t>
            </a:r>
            <a:endParaRPr lang="en-US" dirty="0"/>
          </a:p>
          <a:p>
            <a:r>
              <a:rPr lang="en-US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2875253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77" y="257577"/>
            <a:ext cx="1159098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Energi</a:t>
            </a:r>
            <a:r>
              <a:rPr lang="en-US" b="1" dirty="0"/>
              <a:t> </a:t>
            </a:r>
            <a:r>
              <a:rPr lang="en-US" b="1" dirty="0" err="1"/>
              <a:t>Ikatan</a:t>
            </a:r>
            <a:r>
              <a:rPr lang="en-US" b="1" dirty="0"/>
              <a:t> Rata-Rata Dan Cara </a:t>
            </a:r>
            <a:r>
              <a:rPr lang="en-US" b="1" dirty="0" err="1"/>
              <a:t>Menghitung</a:t>
            </a:r>
            <a:r>
              <a:rPr lang="en-US" b="1" dirty="0"/>
              <a:t> </a:t>
            </a:r>
            <a:r>
              <a:rPr lang="en-US" b="1" dirty="0" err="1"/>
              <a:t>Entalpi</a:t>
            </a:r>
            <a:r>
              <a:rPr lang="en-US" b="1" dirty="0"/>
              <a:t>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Energi</a:t>
            </a:r>
            <a:r>
              <a:rPr lang="en-US" b="1" dirty="0"/>
              <a:t> </a:t>
            </a:r>
            <a:r>
              <a:rPr lang="en-US" b="1" dirty="0" err="1"/>
              <a:t>Ikatan</a:t>
            </a:r>
            <a:r>
              <a:rPr lang="en-US" b="1" dirty="0"/>
              <a:t> </a:t>
            </a:r>
            <a:r>
              <a:rPr lang="en-US" b="1" dirty="0" smtClean="0"/>
              <a:t>Rata-Rata</a:t>
            </a:r>
            <a:endParaRPr lang="en-US" b="1" dirty="0"/>
          </a:p>
          <a:p>
            <a:endParaRPr lang="en-US" dirty="0"/>
          </a:p>
          <a:p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ikatan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energi</a:t>
            </a:r>
            <a:r>
              <a:rPr lang="en-US" sz="2800" dirty="0"/>
              <a:t> yang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memutuskan</a:t>
            </a:r>
            <a:r>
              <a:rPr lang="en-US" sz="2800" dirty="0"/>
              <a:t>/ </a:t>
            </a:r>
            <a:r>
              <a:rPr lang="en-US" sz="2800" dirty="0" err="1"/>
              <a:t>mengurai</a:t>
            </a:r>
            <a:r>
              <a:rPr lang="en-US" sz="2800" dirty="0"/>
              <a:t> </a:t>
            </a:r>
            <a:r>
              <a:rPr lang="en-US" sz="2800" dirty="0" err="1"/>
              <a:t>ikatan</a:t>
            </a:r>
            <a:r>
              <a:rPr lang="en-US" sz="2800" dirty="0"/>
              <a:t> </a:t>
            </a:r>
            <a:r>
              <a:rPr lang="en-US" sz="2800" dirty="0" err="1"/>
              <a:t>kimia</a:t>
            </a:r>
            <a:r>
              <a:rPr lang="en-US" sz="2800" dirty="0"/>
              <a:t> per 1 </a:t>
            </a:r>
            <a:r>
              <a:rPr lang="en-US" sz="2800" dirty="0" err="1"/>
              <a:t>mol</a:t>
            </a:r>
            <a:r>
              <a:rPr lang="en-US" sz="2800" dirty="0"/>
              <a:t> </a:t>
            </a:r>
            <a:r>
              <a:rPr lang="en-US" sz="2800" dirty="0" err="1" smtClean="0"/>
              <a:t>senyawa</a:t>
            </a:r>
            <a:r>
              <a:rPr lang="en-US" sz="2800" dirty="0" smtClean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 </a:t>
            </a:r>
            <a:r>
              <a:rPr lang="en-US" sz="2800" dirty="0" err="1" smtClean="0"/>
              <a:t>gas,hingga</a:t>
            </a:r>
            <a:endParaRPr lang="en-US" sz="2800" dirty="0"/>
          </a:p>
          <a:p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/>
              <a:t>atom-atom </a:t>
            </a:r>
            <a:r>
              <a:rPr lang="en-US" sz="2800" dirty="0" err="1"/>
              <a:t>berwujud</a:t>
            </a:r>
            <a:r>
              <a:rPr lang="en-US" sz="2800" dirty="0"/>
              <a:t> gas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keadaan</a:t>
            </a:r>
            <a:r>
              <a:rPr lang="en-US" sz="2800" dirty="0"/>
              <a:t> </a:t>
            </a:r>
            <a:r>
              <a:rPr lang="en-US" sz="2800" dirty="0" err="1"/>
              <a:t>standar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err="1" smtClean="0"/>
              <a:t>Rumus</a:t>
            </a:r>
            <a:r>
              <a:rPr lang="en-US" sz="2800" dirty="0" smtClean="0"/>
              <a:t> :</a:t>
            </a:r>
          </a:p>
          <a:p>
            <a:endParaRPr lang="en-US" sz="2800" dirty="0"/>
          </a:p>
          <a:p>
            <a:r>
              <a:rPr lang="en-US" sz="2800" dirty="0"/>
              <a:t>∆</a:t>
            </a:r>
            <a:r>
              <a:rPr lang="en-US" sz="2800" dirty="0" err="1"/>
              <a:t>H</a:t>
            </a:r>
            <a:r>
              <a:rPr lang="en-US" sz="2800" baseline="-25000" dirty="0" err="1"/>
              <a:t>reaksi</a:t>
            </a:r>
            <a:r>
              <a:rPr lang="en-US" sz="2800" dirty="0"/>
              <a:t> = ∑ </a:t>
            </a:r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ikatan</a:t>
            </a:r>
            <a:r>
              <a:rPr lang="en-US" sz="2800" dirty="0"/>
              <a:t> yang </a:t>
            </a:r>
            <a:r>
              <a:rPr lang="en-US" sz="2800" dirty="0" err="1"/>
              <a:t>terputus</a:t>
            </a:r>
            <a:r>
              <a:rPr lang="en-US" sz="2800" dirty="0"/>
              <a:t> - ∑ </a:t>
            </a:r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ikatan</a:t>
            </a:r>
            <a:r>
              <a:rPr lang="en-US" sz="2800" dirty="0"/>
              <a:t> yang </a:t>
            </a:r>
            <a:r>
              <a:rPr lang="en-US" sz="2800" dirty="0" err="1"/>
              <a:t>terbentuk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r>
              <a:rPr lang="en-US" sz="2800" dirty="0" err="1"/>
              <a:t>Keterangan</a:t>
            </a:r>
            <a:r>
              <a:rPr lang="en-US" sz="2800" dirty="0"/>
              <a:t> :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ikatan</a:t>
            </a:r>
            <a:r>
              <a:rPr lang="en-US" sz="2800" dirty="0"/>
              <a:t> yang </a:t>
            </a:r>
            <a:r>
              <a:rPr lang="en-US" sz="2800" dirty="0" err="1"/>
              <a:t>terputus</a:t>
            </a:r>
            <a:r>
              <a:rPr lang="en-US" sz="2800" dirty="0"/>
              <a:t> </a:t>
            </a:r>
            <a:r>
              <a:rPr lang="en-US" sz="2800" dirty="0" err="1"/>
              <a:t>terdapat</a:t>
            </a:r>
            <a:r>
              <a:rPr lang="en-US" sz="2800" dirty="0"/>
              <a:t> di </a:t>
            </a:r>
            <a:r>
              <a:rPr lang="en-US" sz="2800" dirty="0" err="1"/>
              <a:t>ruas</a:t>
            </a:r>
            <a:r>
              <a:rPr lang="en-US" sz="2800" dirty="0"/>
              <a:t> </a:t>
            </a:r>
            <a:r>
              <a:rPr lang="en-US" sz="2800" dirty="0" err="1"/>
              <a:t>kiri</a:t>
            </a:r>
            <a:r>
              <a:rPr lang="en-US" sz="2800" dirty="0"/>
              <a:t> </a:t>
            </a:r>
            <a:r>
              <a:rPr lang="en-US" sz="2800" dirty="0" err="1"/>
              <a:t>tanda</a:t>
            </a:r>
            <a:r>
              <a:rPr lang="en-US" sz="2800" dirty="0"/>
              <a:t> </a:t>
            </a:r>
            <a:r>
              <a:rPr lang="en-US" sz="2800" dirty="0" err="1"/>
              <a:t>panah</a:t>
            </a:r>
            <a:endParaRPr lang="en-US" sz="2800" dirty="0"/>
          </a:p>
          <a:p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ikatan</a:t>
            </a:r>
            <a:r>
              <a:rPr lang="en-US" sz="2800" dirty="0"/>
              <a:t> yang </a:t>
            </a:r>
            <a:r>
              <a:rPr lang="en-US" sz="2800" dirty="0" err="1"/>
              <a:t>terbentuk</a:t>
            </a:r>
            <a:r>
              <a:rPr lang="en-US" sz="2800" dirty="0"/>
              <a:t> </a:t>
            </a:r>
            <a:r>
              <a:rPr lang="en-US" sz="2800" dirty="0" err="1"/>
              <a:t>terdapat</a:t>
            </a:r>
            <a:r>
              <a:rPr lang="en-US" sz="2800" dirty="0"/>
              <a:t> di </a:t>
            </a:r>
            <a:r>
              <a:rPr lang="en-US" sz="2800" dirty="0" err="1"/>
              <a:t>ruas</a:t>
            </a:r>
            <a:r>
              <a:rPr lang="en-US" sz="2800" dirty="0"/>
              <a:t> </a:t>
            </a:r>
            <a:r>
              <a:rPr lang="en-US" sz="2800" dirty="0" err="1"/>
              <a:t>kanan</a:t>
            </a:r>
            <a:r>
              <a:rPr lang="en-US" sz="2800" dirty="0"/>
              <a:t> </a:t>
            </a:r>
            <a:r>
              <a:rPr lang="en-US" sz="2800" dirty="0" err="1"/>
              <a:t>tanda</a:t>
            </a:r>
            <a:r>
              <a:rPr lang="en-US" sz="2800" dirty="0"/>
              <a:t> </a:t>
            </a:r>
            <a:r>
              <a:rPr lang="en-US" sz="2800" dirty="0" err="1"/>
              <a:t>panah</a:t>
            </a:r>
            <a:r>
              <a:rPr lang="en-US" sz="2800" dirty="0"/>
              <a:t>.</a:t>
            </a:r>
          </a:p>
          <a:p>
            <a:endParaRPr lang="en-US" sz="1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41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820" y="206062"/>
            <a:ext cx="11655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</a:t>
            </a:r>
            <a:endParaRPr lang="en-US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06062" y="811369"/>
            <a:ext cx="11694017" cy="5885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586" y="811369"/>
            <a:ext cx="9040968" cy="523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66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425" y="180304"/>
            <a:ext cx="1153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Jawab</a:t>
            </a:r>
            <a:r>
              <a:rPr lang="en-US" dirty="0" smtClean="0"/>
              <a:t>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36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851" y="257577"/>
            <a:ext cx="112174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Pembahasan</a:t>
            </a:r>
            <a:r>
              <a:rPr lang="en-US" b="1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Entalpi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(∆H) = total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pemutusan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(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) – total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(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kanan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https://1.bp.blogspot.com/-tiqFAcPZ9Hc/XBZQ00njuSI/AAAAAAAAJvk/7o0n3nXFii49Qpdkr_Ei38WZCnj9EKSSQCLcBGAs/s640/SBMPTN%2B423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50" y="1858851"/>
            <a:ext cx="6096000" cy="29599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101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7583" y="798490"/>
            <a:ext cx="86288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SEKIAN DAN TERIMAKASIH</a:t>
            </a:r>
          </a:p>
          <a:p>
            <a:pPr algn="ctr"/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 BERLATIH YA NAK………</a:t>
            </a:r>
          </a:p>
          <a:p>
            <a:pPr algn="ctr"/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U ALL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087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8"/>
          <p:cNvSpPr txBox="1">
            <a:spLocks/>
          </p:cNvSpPr>
          <p:nvPr/>
        </p:nvSpPr>
        <p:spPr>
          <a:xfrm>
            <a:off x="2357718" y="1689847"/>
            <a:ext cx="8440270" cy="3352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err="1" smtClean="0">
                <a:latin typeface="Arial Narrow" panose="020B0606020202030204" pitchFamily="34" charset="0"/>
              </a:rPr>
              <a:t>Entalpi</a:t>
            </a:r>
            <a:r>
              <a:rPr lang="en-US" sz="2400" dirty="0" smtClean="0">
                <a:latin typeface="Arial Narrow" panose="020B0606020202030204" pitchFamily="34" charset="0"/>
              </a:rPr>
              <a:t>, </a:t>
            </a:r>
            <a:r>
              <a:rPr lang="en-US" sz="2400" dirty="0" err="1" smtClean="0">
                <a:latin typeface="Arial Narrow" panose="020B0606020202030204" pitchFamily="34" charset="0"/>
              </a:rPr>
              <a:t>seperti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asal</a:t>
            </a:r>
            <a:r>
              <a:rPr lang="en-US" sz="2400" dirty="0" smtClean="0">
                <a:latin typeface="Arial Narrow" panose="020B0606020202030204" pitchFamily="34" charset="0"/>
              </a:rPr>
              <a:t> kata </a:t>
            </a:r>
            <a:r>
              <a:rPr lang="en-US" sz="2400" dirty="0" err="1" smtClean="0">
                <a:latin typeface="Arial Narrow" panose="020B0606020202030204" pitchFamily="34" charset="0"/>
              </a:rPr>
              <a:t>Yunaninya</a:t>
            </a:r>
            <a:r>
              <a:rPr lang="en-US" sz="2400" dirty="0" smtClean="0">
                <a:latin typeface="Arial Narrow" panose="020B0606020202030204" pitchFamily="34" charset="0"/>
              </a:rPr>
              <a:t>, </a:t>
            </a:r>
            <a:r>
              <a:rPr lang="en-US" sz="2400" dirty="0" err="1" smtClean="0">
                <a:latin typeface="Arial Narrow" panose="020B0606020202030204" pitchFamily="34" charset="0"/>
              </a:rPr>
              <a:t>berarti</a:t>
            </a:r>
            <a:r>
              <a:rPr lang="en-US" sz="2400" dirty="0" smtClean="0">
                <a:latin typeface="Arial Narrow" panose="020B0606020202030204" pitchFamily="34" charset="0"/>
              </a:rPr>
              <a:t> </a:t>
            </a:r>
            <a:r>
              <a:rPr lang="en-US" sz="2400" b="1" dirty="0" err="1" smtClean="0">
                <a:latin typeface="Arial Narrow" panose="020B0606020202030204" pitchFamily="34" charset="0"/>
              </a:rPr>
              <a:t>kandungan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energi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pada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suatu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benda</a:t>
            </a:r>
            <a:r>
              <a:rPr lang="en-US" sz="2400" dirty="0" smtClean="0">
                <a:latin typeface="Arial Narrow" panose="020B0606020202030204" pitchFamily="34" charset="0"/>
              </a:rPr>
              <a:t>. </a:t>
            </a:r>
          </a:p>
          <a:p>
            <a:pPr algn="just"/>
            <a:r>
              <a:rPr lang="en-US" sz="2400" dirty="0" err="1" smtClean="0">
                <a:latin typeface="Arial Narrow" panose="020B0606020202030204" pitchFamily="34" charset="0"/>
              </a:rPr>
              <a:t>Entalpi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dilambangkan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dengan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huruf</a:t>
            </a:r>
            <a:r>
              <a:rPr lang="en-US" sz="2400" dirty="0" smtClean="0">
                <a:latin typeface="Arial Narrow" panose="020B0606020202030204" pitchFamily="34" charset="0"/>
              </a:rPr>
              <a:t> H </a:t>
            </a:r>
          </a:p>
          <a:p>
            <a:pPr algn="just"/>
            <a:r>
              <a:rPr lang="en-US" sz="2400" dirty="0" smtClean="0">
                <a:latin typeface="Arial Narrow" panose="020B0606020202030204" pitchFamily="34" charset="0"/>
              </a:rPr>
              <a:t>Kita </a:t>
            </a:r>
            <a:r>
              <a:rPr lang="en-US" sz="2400" dirty="0" err="1" smtClean="0">
                <a:latin typeface="Arial Narrow" panose="020B0606020202030204" pitchFamily="34" charset="0"/>
              </a:rPr>
              <a:t>dapat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mengetahui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perubahan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entalpi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pada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suatu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reaksi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dengan</a:t>
            </a:r>
            <a:r>
              <a:rPr lang="en-US" sz="2400" dirty="0" smtClean="0">
                <a:latin typeface="Arial Narrow" panose="020B0606020202030204" pitchFamily="34" charset="0"/>
              </a:rPr>
              <a:t>:</a:t>
            </a:r>
            <a:endParaRPr lang="id-ID" sz="24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Arial Narrow" panose="020B0606020202030204" pitchFamily="34" charset="0"/>
              </a:rPr>
              <a:t>         </a:t>
            </a:r>
            <a:r>
              <a:rPr lang="el-GR" sz="2400" dirty="0">
                <a:latin typeface="Arial Narrow" panose="020B0606020202030204" pitchFamily="34" charset="0"/>
              </a:rPr>
              <a:t>Δ</a:t>
            </a:r>
            <a:r>
              <a:rPr lang="en-US" sz="2400" dirty="0">
                <a:latin typeface="Arial Narrow" panose="020B0606020202030204" pitchFamily="34" charset="0"/>
              </a:rPr>
              <a:t>H = </a:t>
            </a:r>
            <a:r>
              <a:rPr lang="en-US" sz="2400" dirty="0" err="1">
                <a:latin typeface="Arial Narrow" panose="020B0606020202030204" pitchFamily="34" charset="0"/>
              </a:rPr>
              <a:t>H</a:t>
            </a:r>
            <a:r>
              <a:rPr lang="en-US" sz="2400" baseline="-25000" dirty="0" err="1">
                <a:latin typeface="Arial Narrow" panose="020B0606020202030204" pitchFamily="34" charset="0"/>
              </a:rPr>
              <a:t>produk</a:t>
            </a:r>
            <a:r>
              <a:rPr lang="en-US" sz="2400" baseline="-25000" dirty="0">
                <a:latin typeface="Arial Narrow" panose="020B0606020202030204" pitchFamily="34" charset="0"/>
              </a:rPr>
              <a:t> </a:t>
            </a:r>
            <a:r>
              <a:rPr lang="en-US" sz="2400" dirty="0">
                <a:latin typeface="Arial Narrow" panose="020B0606020202030204" pitchFamily="34" charset="0"/>
              </a:rPr>
              <a:t>- </a:t>
            </a:r>
            <a:r>
              <a:rPr lang="en-US" sz="2400" dirty="0" err="1">
                <a:latin typeface="Arial Narrow" panose="020B0606020202030204" pitchFamily="34" charset="0"/>
              </a:rPr>
              <a:t>H</a:t>
            </a:r>
            <a:r>
              <a:rPr lang="en-US" sz="2400" baseline="-25000" dirty="0" err="1">
                <a:latin typeface="Arial Narrow" panose="020B0606020202030204" pitchFamily="34" charset="0"/>
              </a:rPr>
              <a:t>reaktan</a:t>
            </a:r>
            <a:r>
              <a:rPr lang="id-ID" sz="2400" baseline="-25000" dirty="0">
                <a:latin typeface="Arial Narrow" panose="020B0606020202030204" pitchFamily="34" charset="0"/>
              </a:rPr>
              <a:t> </a:t>
            </a:r>
            <a:endParaRPr lang="en-US" sz="2400" dirty="0">
              <a:latin typeface="Arial Narrow" panose="020B0606020202030204" pitchFamily="34" charset="0"/>
            </a:endParaRPr>
          </a:p>
          <a:p>
            <a:pPr marL="0" indent="0" algn="just">
              <a:buFont typeface="Wingdings 3" charset="2"/>
              <a:buNone/>
            </a:pPr>
            <a:endParaRPr lang="en-US" sz="2400" dirty="0" smtClean="0">
              <a:latin typeface="Arial Narrow" panose="020B0606020202030204" pitchFamily="34" charset="0"/>
            </a:endParaRPr>
          </a:p>
          <a:p>
            <a:pPr algn="just"/>
            <a:r>
              <a:rPr lang="en-US" sz="2400" dirty="0" err="1" smtClean="0">
                <a:latin typeface="Arial Narrow" panose="020B0606020202030204" pitchFamily="34" charset="0"/>
              </a:rPr>
              <a:t>Dimana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semuanya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terdapat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dalam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satuan</a:t>
            </a:r>
            <a:r>
              <a:rPr lang="en-US" sz="2400" dirty="0" smtClean="0">
                <a:latin typeface="Arial Narrow" panose="020B0606020202030204" pitchFamily="34" charset="0"/>
              </a:rPr>
              <a:t> J </a:t>
            </a:r>
            <a:r>
              <a:rPr lang="en-US" sz="2400" dirty="0" err="1" smtClean="0">
                <a:latin typeface="Arial Narrow" panose="020B0606020202030204" pitchFamily="34" charset="0"/>
              </a:rPr>
              <a:t>atau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kal</a:t>
            </a:r>
            <a:r>
              <a:rPr lang="en-US" sz="2400" dirty="0" smtClean="0">
                <a:latin typeface="Arial Narrow" panose="020B0606020202030204" pitchFamily="34" charset="0"/>
              </a:rPr>
              <a:t>.</a:t>
            </a:r>
          </a:p>
          <a:p>
            <a:pPr algn="just"/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00963" y="566670"/>
            <a:ext cx="8397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ENTALPI :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5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5307" y="386366"/>
            <a:ext cx="105864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JENIS </a:t>
            </a:r>
            <a:r>
              <a:rPr lang="en-US" dirty="0" err="1" smtClean="0"/>
              <a:t>JENIS</a:t>
            </a:r>
            <a:r>
              <a:rPr lang="en-US" dirty="0" smtClean="0"/>
              <a:t> KALOR ADA 4: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KALOR PEMBAKARAN </a:t>
            </a:r>
            <a:r>
              <a:rPr lang="el-GR" dirty="0">
                <a:solidFill>
                  <a:schemeClr val="accent6"/>
                </a:solidFill>
              </a:rPr>
              <a:t>Δ</a:t>
            </a:r>
            <a:r>
              <a:rPr lang="en-US" dirty="0">
                <a:solidFill>
                  <a:schemeClr val="accent6"/>
                </a:solidFill>
                <a:latin typeface="Bernard MT Condensed" panose="02050806060905020404" pitchFamily="18" charset="0"/>
              </a:rPr>
              <a:t>H</a:t>
            </a:r>
            <a:r>
              <a:rPr lang="en-US" baseline="-25000" dirty="0">
                <a:solidFill>
                  <a:schemeClr val="accent6"/>
                </a:solidFill>
                <a:latin typeface="Bernard MT Condensed" panose="02050806060905020404" pitchFamily="18" charset="0"/>
              </a:rPr>
              <a:t>c</a:t>
            </a:r>
            <a:r>
              <a:rPr lang="en-US" baseline="30000" dirty="0">
                <a:solidFill>
                  <a:schemeClr val="accent6"/>
                </a:solidFill>
                <a:latin typeface="Bernard MT Condensed" panose="02050806060905020404" pitchFamily="18" charset="0"/>
              </a:rPr>
              <a:t>0</a:t>
            </a:r>
            <a:r>
              <a:rPr lang="en-US" dirty="0">
                <a:solidFill>
                  <a:schemeClr val="accent6"/>
                </a:solidFill>
                <a:latin typeface="Bernard MT Condensed" panose="02050806060905020404" pitchFamily="18" charset="0"/>
              </a:rPr>
              <a:t>)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KALOR PEMBENTUKAN </a:t>
            </a:r>
            <a:r>
              <a:rPr lang="el-GR" dirty="0">
                <a:solidFill>
                  <a:schemeClr val="accent6"/>
                </a:solidFill>
              </a:rPr>
              <a:t>Δ</a:t>
            </a:r>
            <a:r>
              <a:rPr lang="en-US" dirty="0" smtClean="0">
                <a:solidFill>
                  <a:schemeClr val="accent6"/>
                </a:solidFill>
                <a:latin typeface="Bernard MT Condensed" panose="02050806060905020404" pitchFamily="18" charset="0"/>
              </a:rPr>
              <a:t>H</a:t>
            </a:r>
            <a:r>
              <a:rPr lang="en-US" baseline="-25000" dirty="0" smtClean="0">
                <a:solidFill>
                  <a:schemeClr val="accent6"/>
                </a:solidFill>
                <a:latin typeface="Bernard MT Condensed" panose="02050806060905020404" pitchFamily="18" charset="0"/>
              </a:rPr>
              <a:t>F</a:t>
            </a:r>
            <a:r>
              <a:rPr lang="en-US" baseline="30000" dirty="0" smtClean="0">
                <a:solidFill>
                  <a:schemeClr val="accent6"/>
                </a:solidFill>
                <a:latin typeface="Bernard MT Condensed" panose="02050806060905020404" pitchFamily="18" charset="0"/>
              </a:rPr>
              <a:t>0</a:t>
            </a:r>
            <a:r>
              <a:rPr lang="en-US" dirty="0">
                <a:solidFill>
                  <a:schemeClr val="accent6"/>
                </a:solidFill>
                <a:latin typeface="Bernard MT Condensed" panose="02050806060905020404" pitchFamily="18" charset="0"/>
              </a:rPr>
              <a:t>)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KALOR PENGURAIAN  </a:t>
            </a:r>
            <a:r>
              <a:rPr lang="el-GR" dirty="0">
                <a:solidFill>
                  <a:schemeClr val="accent6"/>
                </a:solidFill>
              </a:rPr>
              <a:t>Δ</a:t>
            </a:r>
            <a:r>
              <a:rPr lang="en-US" dirty="0" smtClean="0">
                <a:solidFill>
                  <a:schemeClr val="accent6"/>
                </a:solidFill>
                <a:latin typeface="Bernard MT Condensed" panose="02050806060905020404" pitchFamily="18" charset="0"/>
              </a:rPr>
              <a:t>H</a:t>
            </a:r>
            <a:r>
              <a:rPr lang="en-US" baseline="-25000" dirty="0">
                <a:solidFill>
                  <a:schemeClr val="accent6"/>
                </a:solidFill>
                <a:latin typeface="Bernard MT Condensed" panose="02050806060905020404" pitchFamily="18" charset="0"/>
              </a:rPr>
              <a:t>D</a:t>
            </a:r>
            <a:r>
              <a:rPr lang="en-US" baseline="30000" dirty="0" smtClean="0">
                <a:solidFill>
                  <a:schemeClr val="accent6"/>
                </a:solidFill>
                <a:latin typeface="Bernard MT Condensed" panose="02050806060905020404" pitchFamily="18" charset="0"/>
              </a:rPr>
              <a:t>0</a:t>
            </a:r>
            <a:r>
              <a:rPr lang="en-US" dirty="0">
                <a:solidFill>
                  <a:schemeClr val="accent6"/>
                </a:solidFill>
                <a:latin typeface="Bernard MT Condensed" panose="02050806060905020404" pitchFamily="18" charset="0"/>
              </a:rPr>
              <a:t>)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KALOR PENETRALAN (</a:t>
            </a:r>
            <a:r>
              <a:rPr lang="el-GR" dirty="0" smtClean="0">
                <a:solidFill>
                  <a:schemeClr val="accent6"/>
                </a:solidFill>
              </a:rPr>
              <a:t>Δ</a:t>
            </a:r>
            <a:r>
              <a:rPr lang="en-US" dirty="0" smtClean="0">
                <a:solidFill>
                  <a:schemeClr val="accent6"/>
                </a:solidFill>
                <a:latin typeface="Bernard MT Condensed" panose="02050806060905020404" pitchFamily="18" charset="0"/>
              </a:rPr>
              <a:t>H</a:t>
            </a:r>
            <a:r>
              <a:rPr lang="en-US" baseline="-25000" dirty="0">
                <a:solidFill>
                  <a:schemeClr val="accent6"/>
                </a:solidFill>
                <a:latin typeface="Bernard MT Condensed" panose="02050806060905020404" pitchFamily="18" charset="0"/>
              </a:rPr>
              <a:t>N</a:t>
            </a:r>
            <a:r>
              <a:rPr lang="en-US" baseline="30000" dirty="0" smtClean="0">
                <a:solidFill>
                  <a:schemeClr val="accent6"/>
                </a:solidFill>
                <a:latin typeface="Bernard MT Condensed" panose="02050806060905020404" pitchFamily="18" charset="0"/>
              </a:rPr>
              <a:t>0</a:t>
            </a:r>
            <a:r>
              <a:rPr lang="en-US" dirty="0" smtClean="0">
                <a:solidFill>
                  <a:schemeClr val="accent6"/>
                </a:solidFill>
                <a:latin typeface="Bernard MT Condensed" panose="02050806060905020404" pitchFamily="18" charset="0"/>
              </a:rPr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975" y="2369713"/>
            <a:ext cx="108311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1:</a:t>
            </a:r>
          </a:p>
          <a:p>
            <a:endParaRPr lang="en-US" dirty="0"/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: </a:t>
            </a:r>
            <a:r>
              <a:rPr lang="en-US" dirty="0" smtClean="0">
                <a:latin typeface="Arial Narrow" panose="020B0606020202030204" pitchFamily="34" charset="0"/>
              </a:rPr>
              <a:t>CH</a:t>
            </a:r>
            <a:r>
              <a:rPr lang="en-US" baseline="-25000" dirty="0" smtClean="0">
                <a:latin typeface="Arial Narrow" panose="020B0606020202030204" pitchFamily="34" charset="0"/>
              </a:rPr>
              <a:t>4</a:t>
            </a:r>
            <a:r>
              <a:rPr lang="en-US" dirty="0" smtClean="0">
                <a:latin typeface="Arial Narrow" panose="020B0606020202030204" pitchFamily="34" charset="0"/>
              </a:rPr>
              <a:t>(g</a:t>
            </a:r>
            <a:r>
              <a:rPr lang="en-US" dirty="0">
                <a:latin typeface="Arial Narrow" panose="020B0606020202030204" pitchFamily="34" charset="0"/>
              </a:rPr>
              <a:t>) + </a:t>
            </a:r>
            <a:r>
              <a:rPr lang="en-US" dirty="0" smtClean="0">
                <a:latin typeface="Arial Narrow" panose="020B0606020202030204" pitchFamily="34" charset="0"/>
              </a:rPr>
              <a:t>2O</a:t>
            </a:r>
            <a:r>
              <a:rPr lang="en-US" baseline="-25000" dirty="0" smtClean="0">
                <a:latin typeface="Arial Narrow" panose="020B0606020202030204" pitchFamily="34" charset="0"/>
              </a:rPr>
              <a:t>2</a:t>
            </a:r>
            <a:r>
              <a:rPr lang="en-US" dirty="0">
                <a:latin typeface="Arial Narrow" panose="020B0606020202030204" pitchFamily="34" charset="0"/>
              </a:rPr>
              <a:t> -&gt; CO</a:t>
            </a:r>
            <a:r>
              <a:rPr lang="en-US" baseline="-25000" dirty="0">
                <a:latin typeface="Arial Narrow" panose="020B0606020202030204" pitchFamily="34" charset="0"/>
              </a:rPr>
              <a:t>2</a:t>
            </a:r>
            <a:r>
              <a:rPr lang="en-US" dirty="0">
                <a:latin typeface="Arial Narrow" panose="020B0606020202030204" pitchFamily="34" charset="0"/>
              </a:rPr>
              <a:t>(g) </a:t>
            </a:r>
            <a:r>
              <a:rPr lang="en-US" dirty="0" smtClean="0">
                <a:latin typeface="Arial Narrow" panose="020B0606020202030204" pitchFamily="34" charset="0"/>
              </a:rPr>
              <a:t>+ 2H</a:t>
            </a:r>
            <a:r>
              <a:rPr lang="en-US" baseline="-25000" dirty="0" smtClean="0">
                <a:latin typeface="Arial Narrow" panose="020B0606020202030204" pitchFamily="34" charset="0"/>
              </a:rPr>
              <a:t>2</a:t>
            </a:r>
            <a:r>
              <a:rPr lang="en-US" dirty="0" smtClean="0">
                <a:latin typeface="Arial Narrow" panose="020B0606020202030204" pitchFamily="34" charset="0"/>
              </a:rPr>
              <a:t>O(l</a:t>
            </a:r>
            <a:r>
              <a:rPr lang="en-US" dirty="0">
                <a:latin typeface="Arial Narrow" panose="020B0606020202030204" pitchFamily="34" charset="0"/>
              </a:rPr>
              <a:t>)		</a:t>
            </a:r>
            <a:r>
              <a:rPr lang="el-GR" dirty="0">
                <a:latin typeface="Arial Narrow" panose="020B0606020202030204" pitchFamily="34" charset="0"/>
              </a:rPr>
              <a:t>Δ</a:t>
            </a:r>
            <a:r>
              <a:rPr lang="en-US" dirty="0">
                <a:latin typeface="Arial Narrow" panose="020B0606020202030204" pitchFamily="34" charset="0"/>
              </a:rPr>
              <a:t>H= </a:t>
            </a:r>
            <a:r>
              <a:rPr lang="en-US" dirty="0" smtClean="0">
                <a:latin typeface="Arial Narrow" panose="020B0606020202030204" pitchFamily="34" charset="0"/>
              </a:rPr>
              <a:t>-100 </a:t>
            </a:r>
            <a:r>
              <a:rPr lang="en-US" dirty="0">
                <a:latin typeface="Arial Narrow" panose="020B0606020202030204" pitchFamily="34" charset="0"/>
              </a:rPr>
              <a:t>kJ mol</a:t>
            </a:r>
            <a:r>
              <a:rPr lang="en-US" baseline="30000" dirty="0">
                <a:latin typeface="Arial Narrow" panose="020B0606020202030204" pitchFamily="34" charset="0"/>
              </a:rPr>
              <a:t>-1</a:t>
            </a:r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 err="1" smtClean="0"/>
              <a:t>Hitunglah</a:t>
            </a:r>
            <a:r>
              <a:rPr lang="en-US" dirty="0" smtClean="0"/>
              <a:t> :</a:t>
            </a:r>
          </a:p>
          <a:p>
            <a:pPr marL="342900" indent="-342900">
              <a:buAutoNum type="alphaLcPeriod"/>
            </a:pPr>
            <a:r>
              <a:rPr lang="en-US" dirty="0" err="1" smtClean="0"/>
              <a:t>Entalpi</a:t>
            </a:r>
            <a:r>
              <a:rPr lang="en-US" dirty="0" smtClean="0"/>
              <a:t> </a:t>
            </a:r>
            <a:r>
              <a:rPr lang="en-US" dirty="0" err="1" smtClean="0"/>
              <a:t>pembakaran</a:t>
            </a:r>
            <a:r>
              <a:rPr lang="en-US" dirty="0" smtClean="0"/>
              <a:t> standard gas CH4</a:t>
            </a:r>
          </a:p>
          <a:p>
            <a:pPr marL="342900" indent="-342900">
              <a:buAutoNum type="alphaLcPeriod"/>
            </a:pPr>
            <a:r>
              <a:rPr lang="en-US" dirty="0" err="1" smtClean="0"/>
              <a:t>Entalpi</a:t>
            </a:r>
            <a:r>
              <a:rPr lang="en-US" dirty="0" smtClean="0"/>
              <a:t> </a:t>
            </a:r>
            <a:r>
              <a:rPr lang="en-US" dirty="0" err="1" smtClean="0"/>
              <a:t>pembakaran</a:t>
            </a:r>
            <a:r>
              <a:rPr lang="en-US" dirty="0" smtClean="0"/>
              <a:t> 4 </a:t>
            </a:r>
            <a:r>
              <a:rPr lang="en-US" dirty="0" err="1" smtClean="0"/>
              <a:t>mol</a:t>
            </a:r>
            <a:r>
              <a:rPr lang="en-US" dirty="0" smtClean="0"/>
              <a:t> gas CH4</a:t>
            </a:r>
          </a:p>
          <a:p>
            <a:pPr marL="342900" indent="-342900">
              <a:buAutoNum type="alphaLcPeriod"/>
            </a:pPr>
            <a:r>
              <a:rPr lang="en-US" dirty="0" err="1" smtClean="0"/>
              <a:t>Entalpi</a:t>
            </a:r>
            <a:r>
              <a:rPr lang="en-US" dirty="0" smtClean="0"/>
              <a:t> </a:t>
            </a:r>
            <a:r>
              <a:rPr lang="en-US" dirty="0" err="1" smtClean="0"/>
              <a:t>pembakaran</a:t>
            </a:r>
            <a:r>
              <a:rPr lang="en-US" dirty="0" smtClean="0"/>
              <a:t> 1,6 gram gas CH4 ( </a:t>
            </a:r>
            <a:r>
              <a:rPr lang="en-US" dirty="0" err="1" smtClean="0"/>
              <a:t>Mr</a:t>
            </a:r>
            <a:r>
              <a:rPr lang="en-US" dirty="0" smtClean="0"/>
              <a:t> = 16 )</a:t>
            </a:r>
          </a:p>
          <a:p>
            <a:pPr marL="342900" indent="-342900">
              <a:buAutoNum type="alphaLcPeriod"/>
            </a:pPr>
            <a:endParaRPr lang="en-US" dirty="0"/>
          </a:p>
          <a:p>
            <a:r>
              <a:rPr lang="en-US" dirty="0" err="1" smtClean="0"/>
              <a:t>Jawab</a:t>
            </a:r>
            <a:r>
              <a:rPr lang="en-US" dirty="0" smtClean="0"/>
              <a:t>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7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093" y="283335"/>
            <a:ext cx="1156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JAWAB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7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6" y="231820"/>
            <a:ext cx="114879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:</a:t>
            </a:r>
            <a:r>
              <a:rPr lang="en-US" dirty="0">
                <a:latin typeface="Arial Narrow" panose="020B0606020202030204" pitchFamily="34" charset="0"/>
              </a:rPr>
              <a:t> H</a:t>
            </a:r>
            <a:r>
              <a:rPr lang="en-US" baseline="-25000" dirty="0">
                <a:latin typeface="Arial Narrow" panose="020B0606020202030204" pitchFamily="34" charset="0"/>
              </a:rPr>
              <a:t>2</a:t>
            </a:r>
            <a:r>
              <a:rPr lang="en-US" dirty="0">
                <a:latin typeface="Arial Narrow" panose="020B0606020202030204" pitchFamily="34" charset="0"/>
              </a:rPr>
              <a:t>O(l) -&gt; H</a:t>
            </a:r>
            <a:r>
              <a:rPr lang="en-US" baseline="-25000" dirty="0">
                <a:latin typeface="Arial Narrow" panose="020B0606020202030204" pitchFamily="34" charset="0"/>
              </a:rPr>
              <a:t>2</a:t>
            </a:r>
            <a:r>
              <a:rPr lang="en-US" dirty="0">
                <a:latin typeface="Arial Narrow" panose="020B0606020202030204" pitchFamily="34" charset="0"/>
              </a:rPr>
              <a:t>(g) + 1/2 O2(g)	</a:t>
            </a:r>
            <a:r>
              <a:rPr lang="el-GR" dirty="0">
                <a:latin typeface="Arial Narrow" panose="020B0606020202030204" pitchFamily="34" charset="0"/>
              </a:rPr>
              <a:t>Δ</a:t>
            </a:r>
            <a:r>
              <a:rPr lang="en-US" dirty="0">
                <a:latin typeface="Arial Narrow" panose="020B0606020202030204" pitchFamily="34" charset="0"/>
              </a:rPr>
              <a:t>H</a:t>
            </a:r>
            <a:r>
              <a:rPr lang="en-US" dirty="0" smtClean="0">
                <a:latin typeface="Arial Narrow" panose="020B0606020202030204" pitchFamily="34" charset="0"/>
              </a:rPr>
              <a:t>=+60 </a:t>
            </a:r>
            <a:r>
              <a:rPr lang="en-US" dirty="0">
                <a:latin typeface="Arial Narrow" panose="020B0606020202030204" pitchFamily="34" charset="0"/>
              </a:rPr>
              <a:t>kJ mol</a:t>
            </a:r>
            <a:r>
              <a:rPr lang="en-US" baseline="30000" dirty="0">
                <a:latin typeface="Arial Narrow" panose="020B0606020202030204" pitchFamily="34" charset="0"/>
              </a:rPr>
              <a:t>-1</a:t>
            </a:r>
            <a:endParaRPr lang="en-US" dirty="0" smtClean="0"/>
          </a:p>
          <a:p>
            <a:r>
              <a:rPr lang="en-US" dirty="0" err="1" smtClean="0"/>
              <a:t>Hitunglah</a:t>
            </a:r>
            <a:r>
              <a:rPr lang="en-US" dirty="0" smtClean="0"/>
              <a:t> :</a:t>
            </a:r>
          </a:p>
          <a:p>
            <a:pPr marL="342900" indent="-342900">
              <a:buAutoNum type="alphaLcPeriod"/>
            </a:pPr>
            <a:r>
              <a:rPr lang="en-US" dirty="0" err="1" smtClean="0"/>
              <a:t>Entalpi</a:t>
            </a:r>
            <a:r>
              <a:rPr lang="en-US" dirty="0" smtClean="0"/>
              <a:t> </a:t>
            </a:r>
            <a:r>
              <a:rPr lang="en-US" dirty="0" err="1" smtClean="0"/>
              <a:t>penguraian</a:t>
            </a:r>
            <a:r>
              <a:rPr lang="en-US" dirty="0" smtClean="0"/>
              <a:t> standard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smtClean="0">
                <a:latin typeface="Arial Narrow" panose="020B0606020202030204" pitchFamily="34" charset="0"/>
              </a:rPr>
              <a:t>H</a:t>
            </a:r>
            <a:r>
              <a:rPr lang="en-US" baseline="-25000" dirty="0" smtClean="0">
                <a:latin typeface="Arial Narrow" panose="020B0606020202030204" pitchFamily="34" charset="0"/>
              </a:rPr>
              <a:t>2</a:t>
            </a:r>
            <a:r>
              <a:rPr lang="en-US" dirty="0" smtClean="0">
                <a:latin typeface="Arial Narrow" panose="020B0606020202030204" pitchFamily="34" charset="0"/>
              </a:rPr>
              <a:t>O</a:t>
            </a:r>
          </a:p>
          <a:p>
            <a:pPr marL="342900" indent="-342900">
              <a:buFontTx/>
              <a:buAutoNum type="alphaLcPeriod"/>
            </a:pPr>
            <a:r>
              <a:rPr lang="en-US" dirty="0" err="1" smtClean="0">
                <a:latin typeface="Arial Narrow" panose="020B0606020202030204" pitchFamily="34" charset="0"/>
              </a:rPr>
              <a:t>Entalpi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</a:rPr>
              <a:t>pembentukan</a:t>
            </a:r>
            <a:r>
              <a:rPr lang="en-US" dirty="0" smtClean="0">
                <a:latin typeface="Arial Narrow" panose="020B0606020202030204" pitchFamily="34" charset="0"/>
              </a:rPr>
              <a:t> standard </a:t>
            </a:r>
            <a:r>
              <a:rPr lang="en-US" dirty="0" err="1" smtClean="0">
                <a:latin typeface="Arial Narrow" panose="020B0606020202030204" pitchFamily="34" charset="0"/>
              </a:rPr>
              <a:t>dari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r>
              <a:rPr lang="en-US" dirty="0">
                <a:latin typeface="Arial Narrow" panose="020B0606020202030204" pitchFamily="34" charset="0"/>
              </a:rPr>
              <a:t>H</a:t>
            </a:r>
            <a:r>
              <a:rPr lang="en-US" baseline="-25000" dirty="0">
                <a:latin typeface="Arial Narrow" panose="020B0606020202030204" pitchFamily="34" charset="0"/>
              </a:rPr>
              <a:t>2</a:t>
            </a:r>
            <a:r>
              <a:rPr lang="en-US" dirty="0">
                <a:latin typeface="Arial Narrow" panose="020B0606020202030204" pitchFamily="34" charset="0"/>
              </a:rPr>
              <a:t>O</a:t>
            </a:r>
          </a:p>
          <a:p>
            <a:pPr marL="342900" indent="-342900">
              <a:buFontTx/>
              <a:buAutoNum type="alphaLcPeriod"/>
            </a:pPr>
            <a:r>
              <a:rPr lang="en-US" dirty="0" err="1" smtClean="0"/>
              <a:t>Entalpi</a:t>
            </a:r>
            <a:r>
              <a:rPr lang="en-US" dirty="0" smtClean="0"/>
              <a:t> </a:t>
            </a:r>
            <a:r>
              <a:rPr lang="en-US" dirty="0" err="1" smtClean="0"/>
              <a:t>penguraian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36 gram </a:t>
            </a:r>
            <a:r>
              <a:rPr lang="en-US" dirty="0" smtClean="0">
                <a:latin typeface="Arial Narrow" panose="020B0606020202030204" pitchFamily="34" charset="0"/>
              </a:rPr>
              <a:t>H</a:t>
            </a:r>
            <a:r>
              <a:rPr lang="en-US" baseline="-25000" dirty="0" smtClean="0">
                <a:latin typeface="Arial Narrow" panose="020B0606020202030204" pitchFamily="34" charset="0"/>
              </a:rPr>
              <a:t>2</a:t>
            </a:r>
            <a:r>
              <a:rPr lang="en-US" dirty="0" smtClean="0">
                <a:latin typeface="Arial Narrow" panose="020B0606020202030204" pitchFamily="34" charset="0"/>
              </a:rPr>
              <a:t>O ( </a:t>
            </a:r>
            <a:r>
              <a:rPr lang="en-US" dirty="0" err="1" smtClean="0">
                <a:latin typeface="Arial Narrow" panose="020B0606020202030204" pitchFamily="34" charset="0"/>
              </a:rPr>
              <a:t>Mr</a:t>
            </a:r>
            <a:r>
              <a:rPr lang="en-US" dirty="0" smtClean="0">
                <a:latin typeface="Arial Narrow" panose="020B0606020202030204" pitchFamily="34" charset="0"/>
              </a:rPr>
              <a:t> = 18)</a:t>
            </a:r>
          </a:p>
          <a:p>
            <a:pPr marL="342900" indent="-342900">
              <a:buFontTx/>
              <a:buAutoNum type="alphaLcPeriod"/>
            </a:pPr>
            <a:r>
              <a:rPr lang="en-US" dirty="0" err="1" smtClean="0">
                <a:latin typeface="Arial Narrow" panose="020B0606020202030204" pitchFamily="34" charset="0"/>
              </a:rPr>
              <a:t>Entalpi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</a:rPr>
              <a:t>pembentukan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</a:rPr>
              <a:t>dari</a:t>
            </a:r>
            <a:r>
              <a:rPr lang="en-US" dirty="0" smtClean="0">
                <a:latin typeface="Arial Narrow" panose="020B0606020202030204" pitchFamily="34" charset="0"/>
              </a:rPr>
              <a:t> 4 </a:t>
            </a:r>
            <a:r>
              <a:rPr lang="en-US" dirty="0" err="1" smtClean="0">
                <a:latin typeface="Arial Narrow" panose="020B0606020202030204" pitchFamily="34" charset="0"/>
              </a:rPr>
              <a:t>mol</a:t>
            </a:r>
            <a:r>
              <a:rPr lang="en-US" dirty="0" smtClean="0">
                <a:latin typeface="Arial Narrow" panose="020B0606020202030204" pitchFamily="34" charset="0"/>
              </a:rPr>
              <a:t> H</a:t>
            </a:r>
            <a:r>
              <a:rPr lang="en-US" baseline="-25000" dirty="0" smtClean="0">
                <a:latin typeface="Arial Narrow" panose="020B0606020202030204" pitchFamily="34" charset="0"/>
              </a:rPr>
              <a:t>2</a:t>
            </a:r>
            <a:r>
              <a:rPr lang="en-US" dirty="0" smtClean="0">
                <a:latin typeface="Arial Narrow" panose="020B0606020202030204" pitchFamily="34" charset="0"/>
              </a:rPr>
              <a:t>O</a:t>
            </a:r>
          </a:p>
          <a:p>
            <a:pPr marL="342900" indent="-342900">
              <a:buFontTx/>
              <a:buAutoNum type="alphaLcPeriod"/>
            </a:pPr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 err="1" smtClean="0">
                <a:latin typeface="Arial Narrow" panose="020B0606020202030204" pitchFamily="34" charset="0"/>
              </a:rPr>
              <a:t>Jawab</a:t>
            </a:r>
            <a:r>
              <a:rPr lang="en-US" dirty="0" smtClean="0">
                <a:latin typeface="Arial Narrow" panose="020B0606020202030204" pitchFamily="34" charset="0"/>
              </a:rPr>
              <a:t> :</a:t>
            </a:r>
            <a:endParaRPr lang="en-US" dirty="0">
              <a:latin typeface="Arial Narrow" panose="020B0606020202030204" pitchFamily="34" charset="0"/>
            </a:endParaRPr>
          </a:p>
          <a:p>
            <a:pPr marL="342900" indent="-342900">
              <a:buFontTx/>
              <a:buAutoNum type="alphaLcPeriod"/>
            </a:pPr>
            <a:endParaRPr lang="en-US" dirty="0">
              <a:latin typeface="Arial Narrow" panose="020B0606020202030204" pitchFamily="34" charset="0"/>
            </a:endParaRPr>
          </a:p>
          <a:p>
            <a:pPr marL="342900" indent="-342900">
              <a:buAutoNum type="alphaLcPeriod"/>
            </a:pPr>
            <a:endParaRPr lang="en-US" dirty="0"/>
          </a:p>
          <a:p>
            <a:endParaRPr lang="en-US" dirty="0" smtClean="0"/>
          </a:p>
          <a:p>
            <a:r>
              <a:rPr lang="en-US" dirty="0" smtClean="0">
                <a:latin typeface="Arial Narrow" panose="020B0606020202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78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093" y="206062"/>
            <a:ext cx="1137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Jawab</a:t>
            </a:r>
            <a:r>
              <a:rPr lang="en-US" dirty="0" smtClean="0"/>
              <a:t>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851" y="154546"/>
            <a:ext cx="11307650" cy="114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US" sz="2400" b="1" dirty="0" err="1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Bunyi</a:t>
            </a:r>
            <a:r>
              <a:rPr lang="en-US" sz="24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24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Hess</a:t>
            </a:r>
            <a:endParaRPr lang="en-US" sz="1600" b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“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Jumlah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panas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dibutuhkan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atau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dilepaskan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pada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suatu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reaksi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kimia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tidak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tergantung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pada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jalannya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reaksi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tetapi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ditentukan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oleh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keadaan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awal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dan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akhir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6214" y="1571223"/>
            <a:ext cx="11436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:</a:t>
            </a:r>
          </a:p>
          <a:p>
            <a:r>
              <a:rPr lang="en-US" dirty="0" err="1"/>
              <a:t>Diketahui</a:t>
            </a:r>
            <a:r>
              <a:rPr lang="en-US" dirty="0"/>
              <a:t> diagram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hess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endParaRPr lang="en-US" dirty="0"/>
          </a:p>
        </p:txBody>
      </p:sp>
      <p:pic>
        <p:nvPicPr>
          <p:cNvPr id="4" name="Picture 11" descr="Diketahui diagram siklus Hes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51" y="2171387"/>
            <a:ext cx="48863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9397" y="4507606"/>
            <a:ext cx="9955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Jawab</a:t>
            </a:r>
            <a:r>
              <a:rPr lang="en-US" dirty="0" smtClean="0"/>
              <a:t> :</a:t>
            </a:r>
            <a:endParaRPr lang="en-US" dirty="0"/>
          </a:p>
        </p:txBody>
      </p:sp>
      <p:pic>
        <p:nvPicPr>
          <p:cNvPr id="7" name="Picture 10" descr="Jawaban No 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351" y="4507606"/>
            <a:ext cx="4886325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81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77" y="283335"/>
            <a:ext cx="11706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hess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penjabaran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soalnya,ada</a:t>
            </a:r>
            <a:r>
              <a:rPr lang="en-US" dirty="0" smtClean="0"/>
              <a:t> di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. Langkah2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: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Susun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Samakan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data yang di Tanya </a:t>
            </a:r>
            <a:r>
              <a:rPr lang="en-US" dirty="0" err="1" smtClean="0"/>
              <a:t>dengan</a:t>
            </a:r>
            <a:r>
              <a:rPr lang="en-US" dirty="0" smtClean="0"/>
              <a:t> data yang </a:t>
            </a:r>
            <a:r>
              <a:rPr lang="en-US" dirty="0" err="1" smtClean="0"/>
              <a:t>diketahui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sama,maka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di </a:t>
            </a:r>
            <a:r>
              <a:rPr lang="en-US" dirty="0" err="1" smtClean="0"/>
              <a:t>putar</a:t>
            </a:r>
            <a:r>
              <a:rPr lang="en-US" dirty="0" smtClean="0"/>
              <a:t> </a:t>
            </a:r>
            <a:r>
              <a:rPr lang="en-US" dirty="0" err="1" smtClean="0"/>
              <a:t>posisi,yang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di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data yang </a:t>
            </a:r>
            <a:r>
              <a:rPr lang="en-US" dirty="0" err="1" smtClean="0"/>
              <a:t>diketahui.data</a:t>
            </a:r>
            <a:r>
              <a:rPr lang="en-US" dirty="0" smtClean="0"/>
              <a:t> yang di Tanya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mutlak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di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entalpi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.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:</a:t>
            </a:r>
            <a:endParaRPr lang="en-US" dirty="0"/>
          </a:p>
          <a:p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Diketahui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entalpi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reaksi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, CO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C(s) + 2H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 → CH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(g); 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H = - 10 kJ</a:t>
            </a:r>
            <a:r>
              <a:rPr lang="en-US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C(s) + O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 → CO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(g); 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H = -25 kJ</a:t>
            </a:r>
            <a:r>
              <a:rPr lang="en-US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 + ½O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 → H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O(g); 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H = -20 kJ</a:t>
            </a:r>
            <a:r>
              <a:rPr lang="en-US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Tentukan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entalpi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reaksi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 + 2O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 → CO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(g) + 2H</a:t>
            </a:r>
            <a:r>
              <a:rPr lang="en-US" sz="800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O(g).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Jawab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0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425" y="180304"/>
            <a:ext cx="1170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Jawab</a:t>
            </a:r>
            <a:r>
              <a:rPr lang="en-US" dirty="0" smtClean="0"/>
              <a:t>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814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361</Words>
  <Application>Microsoft Office PowerPoint</Application>
  <PresentationFormat>Widescreen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Arial Narrow</vt:lpstr>
      <vt:lpstr>Bernard MT Condensed</vt:lpstr>
      <vt:lpstr>Calibri</vt:lpstr>
      <vt:lpstr>Calibri Light</vt:lpstr>
      <vt:lpstr>Helvetica</vt:lpstr>
      <vt:lpstr>PT Sans</vt:lpstr>
      <vt:lpstr>Times New Roman</vt:lpstr>
      <vt:lpstr>Trebuchet MS</vt:lpstr>
      <vt:lpstr>Wingdings 3</vt:lpstr>
      <vt:lpstr>Facet</vt:lpstr>
      <vt:lpstr>REVIEW THERMOKIMIA 1,2,3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THERMOKIMIA 1,2,3</dc:title>
  <dc:creator>Windows User</dc:creator>
  <cp:lastModifiedBy>Windows User</cp:lastModifiedBy>
  <cp:revision>9</cp:revision>
  <dcterms:created xsi:type="dcterms:W3CDTF">2020-08-22T10:36:25Z</dcterms:created>
  <dcterms:modified xsi:type="dcterms:W3CDTF">2020-08-22T12:01:02Z</dcterms:modified>
</cp:coreProperties>
</file>