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9" r:id="rId5"/>
    <p:sldId id="270" r:id="rId6"/>
    <p:sldId id="271" r:id="rId7"/>
    <p:sldId id="272" r:id="rId8"/>
    <p:sldId id="273" r:id="rId9"/>
    <p:sldId id="274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19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60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86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7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5398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908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42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15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00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62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78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56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06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10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3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A0014-D42E-4395-AED5-508DB6D2D58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4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87858"/>
            <a:ext cx="7766936" cy="1646302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Algerian" panose="04020705040A02060702" pitchFamily="82" charset="0"/>
              </a:rPr>
              <a:t>REVIEW </a:t>
            </a:r>
            <a:r>
              <a:rPr lang="en-US" b="1" dirty="0" smtClean="0">
                <a:solidFill>
                  <a:srgbClr val="002060"/>
                </a:solidFill>
                <a:latin typeface="Algerian" panose="04020705040A02060702" pitchFamily="82" charset="0"/>
              </a:rPr>
              <a:t>REAKSI REDOKS-1</a:t>
            </a:r>
            <a:endParaRPr lang="en-US" b="1" dirty="0">
              <a:solidFill>
                <a:srgbClr val="00206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7675" y="3278100"/>
            <a:ext cx="7766936" cy="10968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*</a:t>
            </a:r>
            <a:r>
              <a:rPr lang="en-US" sz="2000" b="1" dirty="0" err="1" smtClean="0">
                <a:solidFill>
                  <a:srgbClr val="002060"/>
                </a:solidFill>
              </a:rPr>
              <a:t>Membedakan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reaksi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redoks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dan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bukan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redoks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endParaRPr 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79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1"/>
          <p:cNvSpPr/>
          <p:nvPr/>
        </p:nvSpPr>
        <p:spPr>
          <a:xfrm>
            <a:off x="3477296" y="347730"/>
            <a:ext cx="5576551" cy="283335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002060"/>
                </a:solidFill>
              </a:rPr>
              <a:t>SEKIAN DAN TERIMAKASIH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3" name="Flowchart: Sequential Access Storage 2"/>
          <p:cNvSpPr/>
          <p:nvPr/>
        </p:nvSpPr>
        <p:spPr>
          <a:xfrm>
            <a:off x="953037" y="3940935"/>
            <a:ext cx="6117463" cy="2253803"/>
          </a:xfrm>
          <a:prstGeom prst="flowChartMagneticTap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002060"/>
                </a:solidFill>
              </a:rPr>
              <a:t>TETAP SEMANGAT YA NAK……..</a:t>
            </a:r>
            <a:endParaRPr lang="en-US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00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700" y="257578"/>
            <a:ext cx="11050072" cy="6426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97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576" y="309094"/>
            <a:ext cx="11153105" cy="622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98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304" y="115910"/>
            <a:ext cx="927278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Latihan</a:t>
            </a:r>
            <a:r>
              <a:rPr lang="en-US" sz="3200" b="1" dirty="0" smtClean="0">
                <a:solidFill>
                  <a:srgbClr val="FF0000"/>
                </a:solidFill>
              </a:rPr>
              <a:t> :</a:t>
            </a:r>
            <a:endParaRPr lang="en-US" sz="3200" b="1" dirty="0"/>
          </a:p>
          <a:p>
            <a:r>
              <a:rPr lang="en-US" sz="3200" b="1" dirty="0" err="1" smtClean="0"/>
              <a:t>Tentukanlah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reaksi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berikut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ini</a:t>
            </a:r>
            <a:r>
              <a:rPr lang="en-US" sz="3200" b="1" dirty="0" smtClean="0"/>
              <a:t> yang </a:t>
            </a:r>
            <a:r>
              <a:rPr lang="en-US" sz="3200" b="1" dirty="0" err="1" smtClean="0"/>
              <a:t>termasuk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redoks</a:t>
            </a:r>
            <a:r>
              <a:rPr lang="en-US" sz="3200" b="1" dirty="0" smtClean="0"/>
              <a:t>….</a:t>
            </a:r>
            <a:endParaRPr lang="en-US" sz="3200" b="1" dirty="0"/>
          </a:p>
          <a:p>
            <a:pPr marL="342900" indent="-342900">
              <a:buAutoNum type="arabicPeriod"/>
            </a:pPr>
            <a:r>
              <a:rPr lang="en-US" sz="3200" b="1" dirty="0" smtClean="0"/>
              <a:t>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+  Cl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→ 2HCl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  +  O</a:t>
            </a:r>
            <a:r>
              <a:rPr lang="en-US" sz="3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→   SO</a:t>
            </a:r>
            <a:r>
              <a:rPr lang="en-US" sz="3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2NH</a:t>
            </a:r>
            <a:r>
              <a:rPr lang="en-US" sz="3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→  N</a:t>
            </a:r>
            <a:r>
              <a:rPr lang="en-US" sz="3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+  3H</a:t>
            </a:r>
            <a:r>
              <a:rPr lang="en-US" sz="3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64255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152" y="154546"/>
            <a:ext cx="9362941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</a:rPr>
              <a:t>Jawaban</a:t>
            </a:r>
            <a:r>
              <a:rPr lang="en-US" sz="32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3200" b="1" dirty="0" err="1"/>
              <a:t>Tentukanlah</a:t>
            </a:r>
            <a:r>
              <a:rPr lang="en-US" sz="3200" b="1" dirty="0"/>
              <a:t> </a:t>
            </a:r>
            <a:r>
              <a:rPr lang="en-US" sz="3200" b="1" dirty="0" err="1"/>
              <a:t>reaksi</a:t>
            </a:r>
            <a:r>
              <a:rPr lang="en-US" sz="3200" b="1" dirty="0"/>
              <a:t> </a:t>
            </a:r>
            <a:r>
              <a:rPr lang="en-US" sz="3200" b="1" dirty="0" err="1"/>
              <a:t>berikut</a:t>
            </a:r>
            <a:r>
              <a:rPr lang="en-US" sz="3200" b="1" dirty="0"/>
              <a:t> </a:t>
            </a:r>
            <a:r>
              <a:rPr lang="en-US" sz="3200" b="1" dirty="0" err="1"/>
              <a:t>ini</a:t>
            </a:r>
            <a:r>
              <a:rPr lang="en-US" sz="3200" b="1" dirty="0"/>
              <a:t> yang </a:t>
            </a:r>
            <a:r>
              <a:rPr lang="en-US" sz="3200" b="1" dirty="0" err="1"/>
              <a:t>termasuk</a:t>
            </a:r>
            <a:r>
              <a:rPr lang="en-US" sz="3200" b="1" dirty="0"/>
              <a:t> </a:t>
            </a:r>
            <a:r>
              <a:rPr lang="en-US" sz="3200" b="1" dirty="0" err="1"/>
              <a:t>redoks</a:t>
            </a:r>
            <a:r>
              <a:rPr lang="en-US" sz="3200" b="1" dirty="0"/>
              <a:t>….</a:t>
            </a:r>
          </a:p>
          <a:p>
            <a:pPr marL="342900" indent="-342900">
              <a:buAutoNum type="arabicPeriod"/>
            </a:pPr>
            <a:r>
              <a:rPr lang="en-US" sz="3200" b="1" dirty="0"/>
              <a:t>H</a:t>
            </a:r>
            <a:r>
              <a:rPr lang="en-US" sz="3200" b="1" baseline="-25000" dirty="0"/>
              <a:t>2</a:t>
            </a:r>
            <a:r>
              <a:rPr lang="en-US" sz="3200" b="1" dirty="0"/>
              <a:t> + </a:t>
            </a:r>
            <a:r>
              <a:rPr lang="en-US" sz="3200" b="1" dirty="0" smtClean="0"/>
              <a:t> </a:t>
            </a:r>
            <a:r>
              <a:rPr lang="en-US" sz="3200" b="1" dirty="0"/>
              <a:t>Cl</a:t>
            </a:r>
            <a:r>
              <a:rPr lang="en-US" sz="3200" b="1" baseline="-25000" dirty="0"/>
              <a:t>2</a:t>
            </a:r>
            <a:r>
              <a:rPr lang="en-US" sz="3200" b="1" dirty="0"/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2HCl     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reaksi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redoks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3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 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3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oks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2.S 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+  O</a:t>
            </a:r>
            <a:r>
              <a:rPr lang="en-US" sz="32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→  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3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        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reaksi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redoks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endParaRPr lang="en-US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3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+4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oks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2NH</a:t>
            </a:r>
            <a:r>
              <a:rPr lang="en-US" sz="3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→  N</a:t>
            </a:r>
            <a:r>
              <a:rPr lang="en-US" sz="32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 + 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3H</a:t>
            </a:r>
            <a:r>
              <a:rPr lang="en-US" sz="3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reaksi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redoks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endParaRPr lang="en-US" sz="3200" b="1" baseline="-250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en-US" sz="3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baseline="-25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r>
              <a:rPr lang="en-US" sz="3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(3)       </a:t>
            </a:r>
            <a:r>
              <a:rPr lang="en-US" sz="3200" b="1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en-US" sz="3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3200" b="1" baseline="-25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3200" b="1" dirty="0">
              <a:solidFill>
                <a:srgbClr val="7030A0"/>
              </a:solidFill>
            </a:endParaRPr>
          </a:p>
          <a:p>
            <a:r>
              <a:rPr lang="en-US" dirty="0" smtClean="0"/>
              <a:t>                </a:t>
            </a:r>
            <a:r>
              <a:rPr lang="en-US" sz="2400" b="1" dirty="0" smtClean="0">
                <a:solidFill>
                  <a:srgbClr val="FF0000"/>
                </a:solidFill>
              </a:rPr>
              <a:t>oks</a:t>
            </a:r>
            <a:r>
              <a:rPr lang="en-US" b="1" dirty="0" smtClean="0"/>
              <a:t> </a:t>
            </a:r>
            <a:r>
              <a:rPr lang="en-US" dirty="0" smtClean="0"/>
              <a:t>                </a:t>
            </a:r>
            <a:r>
              <a:rPr lang="en-US" sz="2400" b="1" dirty="0" smtClean="0">
                <a:solidFill>
                  <a:srgbClr val="00B0F0"/>
                </a:solidFill>
              </a:rPr>
              <a:t>  red      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Curved Up Arrow 2"/>
          <p:cNvSpPr/>
          <p:nvPr/>
        </p:nvSpPr>
        <p:spPr>
          <a:xfrm>
            <a:off x="785611" y="2601532"/>
            <a:ext cx="2343955" cy="43788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Curved Up Arrow 3"/>
          <p:cNvSpPr/>
          <p:nvPr/>
        </p:nvSpPr>
        <p:spPr>
          <a:xfrm>
            <a:off x="1957588" y="2524259"/>
            <a:ext cx="2099256" cy="553792"/>
          </a:xfrm>
          <a:prstGeom prst="curved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urved Up Arrow 4"/>
          <p:cNvSpPr/>
          <p:nvPr/>
        </p:nvSpPr>
        <p:spPr>
          <a:xfrm>
            <a:off x="566670" y="4056845"/>
            <a:ext cx="2440546" cy="70833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urved Up Arrow 5"/>
          <p:cNvSpPr/>
          <p:nvPr/>
        </p:nvSpPr>
        <p:spPr>
          <a:xfrm>
            <a:off x="1738648" y="4135910"/>
            <a:ext cx="2009104" cy="680789"/>
          </a:xfrm>
          <a:prstGeom prst="curved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Up Arrow 6"/>
          <p:cNvSpPr/>
          <p:nvPr/>
        </p:nvSpPr>
        <p:spPr>
          <a:xfrm>
            <a:off x="682580" y="6065949"/>
            <a:ext cx="1803043" cy="52803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urved Up Arrow 7"/>
          <p:cNvSpPr/>
          <p:nvPr/>
        </p:nvSpPr>
        <p:spPr>
          <a:xfrm>
            <a:off x="1326524" y="6188490"/>
            <a:ext cx="2730320" cy="321971"/>
          </a:xfrm>
          <a:prstGeom prst="curved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919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304" y="128789"/>
            <a:ext cx="937582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4. 2Na  +   2HCl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→  2NaCl   +   H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5.2KClO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 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→   2KCl   +   3O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endParaRPr lang="en-US" sz="28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baseline="-2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baseline="-2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2HgO →   2Hg   +   O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8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baseline="-2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baseline="-2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7.Cl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+    2KBr →   2KCl    +     Br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55714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5910"/>
            <a:ext cx="9182637" cy="6329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Jawaban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2800" b="1" dirty="0"/>
              <a:t>2Na  +   2HCl  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→  2NaCl   +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reaksi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redoks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endParaRPr lang="en-US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-1           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-1       </a:t>
            </a:r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oks                     red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5.2KClO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   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→   2KCl   +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3O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reaksi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redoks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endParaRPr lang="en-US" sz="2800" b="1" baseline="-25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+1  </a:t>
            </a:r>
            <a:r>
              <a:rPr lang="en-US" sz="2400" b="1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+5  </a:t>
            </a:r>
            <a:r>
              <a:rPr lang="en-US" sz="24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400" b="1" baseline="-250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(3)                     +1  </a:t>
            </a:r>
            <a:r>
              <a:rPr lang="en-US" sz="2400" b="1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                </a:t>
            </a:r>
            <a:r>
              <a:rPr lang="en-US" sz="2400" b="1" baseline="-250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  <a:endParaRPr lang="en-US" sz="2400" b="1" baseline="-250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oks              red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endParaRPr lang="en-US" sz="28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6. 2HgO →   2Hg   +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  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reaksi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redoks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r>
              <a:rPr lang="en-US" sz="2800" b="1" baseline="-25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800" b="1" baseline="-250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+2    </a:t>
            </a:r>
            <a:r>
              <a:rPr lang="en-US" sz="2800" b="1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sz="2800" b="1" baseline="-250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sz="2800" b="1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2800" b="1" baseline="-25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red                oks</a:t>
            </a:r>
            <a:endParaRPr lang="en-US" sz="28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7.Cl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  +    2KBr →   2KCl    +  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reaksi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redoks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endParaRPr lang="en-US" sz="2800" b="1" dirty="0">
              <a:solidFill>
                <a:srgbClr val="7030A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    0</a:t>
            </a:r>
            <a:r>
              <a:rPr lang="en-US" sz="2800" dirty="0" smtClean="0"/>
              <a:t>          +1  </a:t>
            </a:r>
            <a:r>
              <a:rPr lang="en-US" sz="2800" dirty="0" smtClean="0">
                <a:solidFill>
                  <a:srgbClr val="00B050"/>
                </a:solidFill>
              </a:rPr>
              <a:t>-1</a:t>
            </a:r>
            <a:r>
              <a:rPr lang="en-US" sz="2800" dirty="0" smtClean="0"/>
              <a:t>        +1  </a:t>
            </a:r>
            <a:r>
              <a:rPr lang="en-US" sz="2800" dirty="0" smtClean="0">
                <a:solidFill>
                  <a:srgbClr val="FF0000"/>
                </a:solidFill>
              </a:rPr>
              <a:t>-1</a:t>
            </a:r>
            <a:r>
              <a:rPr lang="en-US" sz="2800" dirty="0" smtClean="0"/>
              <a:t>         </a:t>
            </a:r>
            <a:r>
              <a:rPr lang="en-US" sz="2800" dirty="0" smtClean="0">
                <a:solidFill>
                  <a:srgbClr val="00B050"/>
                </a:solidFill>
              </a:rPr>
              <a:t>0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3" name="Curved Up Arrow 2"/>
          <p:cNvSpPr/>
          <p:nvPr/>
        </p:nvSpPr>
        <p:spPr>
          <a:xfrm>
            <a:off x="643944" y="1378039"/>
            <a:ext cx="3245476" cy="77273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Curved Up Arrow 3"/>
          <p:cNvSpPr/>
          <p:nvPr/>
        </p:nvSpPr>
        <p:spPr>
          <a:xfrm>
            <a:off x="1867437" y="1442434"/>
            <a:ext cx="3477295" cy="695459"/>
          </a:xfrm>
          <a:prstGeom prst="curved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urved Up Arrow 4"/>
          <p:cNvSpPr/>
          <p:nvPr/>
        </p:nvSpPr>
        <p:spPr>
          <a:xfrm>
            <a:off x="940158" y="3280879"/>
            <a:ext cx="2472743" cy="60530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urved Up Arrow 5"/>
          <p:cNvSpPr/>
          <p:nvPr/>
        </p:nvSpPr>
        <p:spPr>
          <a:xfrm>
            <a:off x="1532586" y="3097368"/>
            <a:ext cx="3206839" cy="605307"/>
          </a:xfrm>
          <a:prstGeom prst="curved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Up Arrow 6"/>
          <p:cNvSpPr/>
          <p:nvPr/>
        </p:nvSpPr>
        <p:spPr>
          <a:xfrm>
            <a:off x="643944" y="4700786"/>
            <a:ext cx="1957589" cy="72121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urved Up Arrow 7"/>
          <p:cNvSpPr/>
          <p:nvPr/>
        </p:nvSpPr>
        <p:spPr>
          <a:xfrm>
            <a:off x="1532586" y="4636394"/>
            <a:ext cx="2498501" cy="721217"/>
          </a:xfrm>
          <a:prstGeom prst="curved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Up Arrow 8"/>
          <p:cNvSpPr/>
          <p:nvPr/>
        </p:nvSpPr>
        <p:spPr>
          <a:xfrm>
            <a:off x="734096" y="6284890"/>
            <a:ext cx="3631842" cy="386366"/>
          </a:xfrm>
          <a:prstGeom prst="curved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Up Arrow 9"/>
          <p:cNvSpPr/>
          <p:nvPr/>
        </p:nvSpPr>
        <p:spPr>
          <a:xfrm>
            <a:off x="2550017" y="6181868"/>
            <a:ext cx="2820474" cy="7147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813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425" y="167425"/>
            <a:ext cx="91311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8. </a:t>
            </a:r>
            <a:r>
              <a:rPr lang="en-US" sz="3600" b="1" dirty="0" err="1" smtClean="0"/>
              <a:t>HCl</a:t>
            </a:r>
            <a:r>
              <a:rPr lang="en-US" sz="3600" b="1" dirty="0" smtClean="0"/>
              <a:t>   +    </a:t>
            </a:r>
            <a:r>
              <a:rPr lang="en-US" sz="3600" b="1" dirty="0" err="1" smtClean="0"/>
              <a:t>NaOH</a:t>
            </a:r>
            <a:r>
              <a:rPr lang="en-US" sz="3600" b="1" dirty="0" smtClean="0"/>
              <a:t>   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→   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+      H</a:t>
            </a:r>
            <a:r>
              <a:rPr lang="en-US" sz="36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9. H</a:t>
            </a:r>
            <a:r>
              <a:rPr lang="en-US" sz="36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36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+    KOH   →     K</a:t>
            </a:r>
            <a:r>
              <a:rPr lang="en-US" sz="36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36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+   H</a:t>
            </a:r>
            <a:r>
              <a:rPr lang="en-US" sz="36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620569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183" y="90152"/>
            <a:ext cx="919551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Jawaban</a:t>
            </a:r>
            <a:r>
              <a:rPr lang="en-US" dirty="0" smtClean="0">
                <a:solidFill>
                  <a:srgbClr val="FF0000"/>
                </a:solidFill>
              </a:rPr>
              <a:t> :</a:t>
            </a:r>
          </a:p>
          <a:p>
            <a:endParaRPr lang="en-US" dirty="0"/>
          </a:p>
          <a:p>
            <a:r>
              <a:rPr lang="en-US" sz="3600" b="1" dirty="0"/>
              <a:t>8. </a:t>
            </a:r>
            <a:r>
              <a:rPr lang="en-US" sz="3600" b="1" dirty="0" err="1" smtClean="0"/>
              <a:t>HCl</a:t>
            </a:r>
            <a:r>
              <a:rPr lang="en-US" sz="3600" b="1" dirty="0" smtClean="0"/>
              <a:t> +  </a:t>
            </a:r>
            <a:r>
              <a:rPr lang="en-US" sz="3600" b="1" dirty="0" err="1" smtClean="0"/>
              <a:t>NaOH</a:t>
            </a:r>
            <a:r>
              <a:rPr lang="en-US" sz="3600" b="1" dirty="0" smtClean="0"/>
              <a:t>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 H</a:t>
            </a:r>
            <a:r>
              <a:rPr lang="en-US" sz="36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-2 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(2) -2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dirty="0" err="1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Bukan</a:t>
            </a:r>
            <a:r>
              <a:rPr lang="en-US" sz="36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reaksi</a:t>
            </a:r>
            <a:r>
              <a:rPr lang="en-US" sz="36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redoks</a:t>
            </a:r>
            <a:r>
              <a:rPr lang="en-US" sz="36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endParaRPr lang="en-US" sz="36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6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36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    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KOH  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→ K</a:t>
            </a:r>
            <a:r>
              <a:rPr lang="en-US" sz="36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36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   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  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US" sz="3600" b="1" dirty="0"/>
          </a:p>
          <a:p>
            <a:r>
              <a:rPr lang="en-US" sz="2400" b="1" dirty="0" smtClean="0"/>
              <a:t>    </a:t>
            </a:r>
            <a:r>
              <a:rPr lang="en-US" sz="2400" b="1" dirty="0" smtClean="0">
                <a:solidFill>
                  <a:srgbClr val="92D050"/>
                </a:solidFill>
              </a:rPr>
              <a:t>+1</a:t>
            </a:r>
            <a:r>
              <a:rPr lang="en-US" sz="2400" b="1" dirty="0" smtClean="0"/>
              <a:t>(2) </a:t>
            </a:r>
            <a:r>
              <a:rPr lang="en-US" sz="2400" b="1" dirty="0" smtClean="0">
                <a:solidFill>
                  <a:srgbClr val="FF0000"/>
                </a:solidFill>
              </a:rPr>
              <a:t>+6 </a:t>
            </a:r>
            <a:r>
              <a:rPr lang="en-US" sz="2400" b="1" dirty="0" smtClean="0">
                <a:solidFill>
                  <a:srgbClr val="0070C0"/>
                </a:solidFill>
              </a:rPr>
              <a:t>-2</a:t>
            </a:r>
            <a:r>
              <a:rPr lang="en-US" sz="2400" b="1" dirty="0" smtClean="0"/>
              <a:t>(4)     +1  </a:t>
            </a:r>
            <a:r>
              <a:rPr lang="en-US" sz="2400" b="1" dirty="0" smtClean="0">
                <a:solidFill>
                  <a:srgbClr val="0070C0"/>
                </a:solidFill>
              </a:rPr>
              <a:t>-2</a:t>
            </a:r>
            <a:r>
              <a:rPr lang="en-US" sz="2400" b="1" dirty="0" smtClean="0"/>
              <a:t>  </a:t>
            </a:r>
            <a:r>
              <a:rPr lang="en-US" sz="2400" b="1" dirty="0" smtClean="0">
                <a:solidFill>
                  <a:srgbClr val="92D050"/>
                </a:solidFill>
              </a:rPr>
              <a:t>+1</a:t>
            </a:r>
            <a:r>
              <a:rPr lang="en-US" sz="2400" b="1" dirty="0" smtClean="0"/>
              <a:t>      +1(2) </a:t>
            </a:r>
            <a:r>
              <a:rPr lang="en-US" sz="2400" b="1" dirty="0" smtClean="0">
                <a:solidFill>
                  <a:srgbClr val="FF0000"/>
                </a:solidFill>
              </a:rPr>
              <a:t>+6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-2</a:t>
            </a:r>
            <a:r>
              <a:rPr lang="en-US" sz="2400" b="1" dirty="0" smtClean="0"/>
              <a:t>(4)      </a:t>
            </a:r>
            <a:r>
              <a:rPr lang="en-US" sz="2400" b="1" dirty="0" smtClean="0">
                <a:solidFill>
                  <a:srgbClr val="92D050"/>
                </a:solidFill>
              </a:rPr>
              <a:t>+1</a:t>
            </a:r>
            <a:r>
              <a:rPr lang="en-US" sz="2400" b="1" dirty="0" smtClean="0"/>
              <a:t>(2) </a:t>
            </a:r>
            <a:r>
              <a:rPr lang="en-US" sz="2400" b="1" dirty="0" smtClean="0">
                <a:solidFill>
                  <a:srgbClr val="0070C0"/>
                </a:solidFill>
              </a:rPr>
              <a:t>-2</a:t>
            </a:r>
          </a:p>
          <a:p>
            <a:endParaRPr lang="en-US" sz="2400" b="1" dirty="0">
              <a:solidFill>
                <a:srgbClr val="0070C0"/>
              </a:solidFill>
            </a:endParaRP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endParaRPr lang="en-US" sz="2400" b="1" dirty="0">
              <a:solidFill>
                <a:srgbClr val="0070C0"/>
              </a:solidFill>
            </a:endParaRPr>
          </a:p>
          <a:p>
            <a:r>
              <a:rPr lang="en-US" sz="3600" b="1" dirty="0" smtClean="0">
                <a:solidFill>
                  <a:srgbClr val="92D050"/>
                </a:solidFill>
              </a:rPr>
              <a:t>(</a:t>
            </a:r>
            <a:r>
              <a:rPr lang="en-US" sz="3600" b="1" dirty="0" err="1" smtClean="0">
                <a:solidFill>
                  <a:srgbClr val="92D050"/>
                </a:solidFill>
              </a:rPr>
              <a:t>Bukan</a:t>
            </a:r>
            <a:r>
              <a:rPr lang="en-US" sz="3600" b="1" dirty="0" smtClean="0">
                <a:solidFill>
                  <a:srgbClr val="92D050"/>
                </a:solidFill>
              </a:rPr>
              <a:t> </a:t>
            </a:r>
            <a:r>
              <a:rPr lang="en-US" sz="3600" b="1" dirty="0" err="1" smtClean="0">
                <a:solidFill>
                  <a:srgbClr val="92D050"/>
                </a:solidFill>
              </a:rPr>
              <a:t>reaksi</a:t>
            </a:r>
            <a:r>
              <a:rPr lang="en-US" sz="3600" b="1" dirty="0" smtClean="0">
                <a:solidFill>
                  <a:srgbClr val="92D050"/>
                </a:solidFill>
              </a:rPr>
              <a:t> </a:t>
            </a:r>
            <a:r>
              <a:rPr lang="en-US" sz="3600" b="1" dirty="0" err="1" smtClean="0">
                <a:solidFill>
                  <a:srgbClr val="92D050"/>
                </a:solidFill>
              </a:rPr>
              <a:t>redoks</a:t>
            </a:r>
            <a:r>
              <a:rPr lang="en-US" sz="3600" b="1" dirty="0" smtClean="0">
                <a:solidFill>
                  <a:srgbClr val="92D050"/>
                </a:solidFill>
              </a:rPr>
              <a:t> )</a:t>
            </a:r>
            <a:endParaRPr lang="en-US" sz="3600" b="1" dirty="0">
              <a:solidFill>
                <a:srgbClr val="92D050"/>
              </a:solidFill>
            </a:endParaRPr>
          </a:p>
        </p:txBody>
      </p:sp>
      <p:sp>
        <p:nvSpPr>
          <p:cNvPr id="3" name="Curved Up Arrow 2"/>
          <p:cNvSpPr/>
          <p:nvPr/>
        </p:nvSpPr>
        <p:spPr>
          <a:xfrm>
            <a:off x="914400" y="1622738"/>
            <a:ext cx="5344732" cy="127500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Curved Up Arrow 3"/>
          <p:cNvSpPr/>
          <p:nvPr/>
        </p:nvSpPr>
        <p:spPr>
          <a:xfrm>
            <a:off x="2395470" y="1712890"/>
            <a:ext cx="1918953" cy="476518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urved Up Arrow 4"/>
          <p:cNvSpPr/>
          <p:nvPr/>
        </p:nvSpPr>
        <p:spPr>
          <a:xfrm>
            <a:off x="3078051" y="1712890"/>
            <a:ext cx="3992450" cy="145531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urved Up Arrow 5"/>
          <p:cNvSpPr/>
          <p:nvPr/>
        </p:nvSpPr>
        <p:spPr>
          <a:xfrm>
            <a:off x="811369" y="4855335"/>
            <a:ext cx="7186411" cy="127500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Up Arrow 6"/>
          <p:cNvSpPr/>
          <p:nvPr/>
        </p:nvSpPr>
        <p:spPr>
          <a:xfrm>
            <a:off x="1661375" y="4855335"/>
            <a:ext cx="4597757" cy="1056068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urved Up Arrow 7"/>
          <p:cNvSpPr/>
          <p:nvPr/>
        </p:nvSpPr>
        <p:spPr>
          <a:xfrm>
            <a:off x="2163651" y="4855335"/>
            <a:ext cx="6761408" cy="1365161"/>
          </a:xfrm>
          <a:prstGeom prst="curvedUp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Up Arrow 8"/>
          <p:cNvSpPr/>
          <p:nvPr/>
        </p:nvSpPr>
        <p:spPr>
          <a:xfrm>
            <a:off x="3232597" y="4855335"/>
            <a:ext cx="2034862" cy="515155"/>
          </a:xfrm>
          <a:prstGeom prst="curved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2297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287</TotalTime>
  <Words>336</Words>
  <Application>Microsoft Office PowerPoint</Application>
  <PresentationFormat>Widescreen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Algerian</vt:lpstr>
      <vt:lpstr>Arial</vt:lpstr>
      <vt:lpstr>Trebuchet MS</vt:lpstr>
      <vt:lpstr>Wingdings 3</vt:lpstr>
      <vt:lpstr>Facet</vt:lpstr>
      <vt:lpstr>REVIEW REAKSI REDOKS-1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Pre_Install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REAKSI REDOKS-2</dc:title>
  <dc:creator>Windows User</dc:creator>
  <cp:lastModifiedBy>Windows User</cp:lastModifiedBy>
  <cp:revision>26</cp:revision>
  <dcterms:created xsi:type="dcterms:W3CDTF">2020-09-29T11:54:27Z</dcterms:created>
  <dcterms:modified xsi:type="dcterms:W3CDTF">2020-11-12T23:56:28Z</dcterms:modified>
</cp:coreProperties>
</file>