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9" r:id="rId5"/>
    <p:sldId id="270" r:id="rId6"/>
    <p:sldId id="271" r:id="rId7"/>
    <p:sldId id="272" r:id="rId8"/>
    <p:sldId id="273" r:id="rId9"/>
    <p:sldId id="27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8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5398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08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42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0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6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6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0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1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14-D42E-4395-AED5-508DB6D2D58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4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87858"/>
            <a:ext cx="7766936" cy="164630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REVIEW </a:t>
            </a:r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REAKSI REDOKS-1</a:t>
            </a:r>
            <a:endParaRPr lang="en-US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7675" y="3278100"/>
            <a:ext cx="7766936" cy="10968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*</a:t>
            </a:r>
            <a:r>
              <a:rPr lang="en-US" sz="2000" b="1" dirty="0" err="1" smtClean="0">
                <a:solidFill>
                  <a:srgbClr val="002060"/>
                </a:solidFill>
              </a:rPr>
              <a:t>Membedakan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reaksi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redoks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dan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bukan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redoks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3477296" y="347730"/>
            <a:ext cx="5576551" cy="28333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SEKIAN DAN TERIMAKASIH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Flowchart: Sequential Access Storage 2"/>
          <p:cNvSpPr/>
          <p:nvPr/>
        </p:nvSpPr>
        <p:spPr>
          <a:xfrm>
            <a:off x="953037" y="3940935"/>
            <a:ext cx="6117463" cy="2253803"/>
          </a:xfrm>
          <a:prstGeom prst="flowChartMagnetic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TETAP SEMANGAT YA NAK……..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00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00" y="257578"/>
            <a:ext cx="11050072" cy="64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76" y="309094"/>
            <a:ext cx="11153105" cy="62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115910"/>
            <a:ext cx="92727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Latihan</a:t>
            </a:r>
            <a:r>
              <a:rPr lang="en-US" sz="3200" b="1" dirty="0" smtClean="0">
                <a:solidFill>
                  <a:srgbClr val="FF0000"/>
                </a:solidFill>
              </a:rPr>
              <a:t> :</a:t>
            </a:r>
            <a:endParaRPr lang="en-US" sz="3200" b="1" dirty="0"/>
          </a:p>
          <a:p>
            <a:r>
              <a:rPr lang="en-US" sz="3200" b="1" dirty="0" err="1" smtClean="0"/>
              <a:t>Tentukanlah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reaksi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berikut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ini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termasuk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redoks</a:t>
            </a:r>
            <a:r>
              <a:rPr lang="en-US" sz="3200" b="1" dirty="0" smtClean="0"/>
              <a:t>….</a:t>
            </a:r>
            <a:endParaRPr lang="en-US" sz="3200" b="1" dirty="0"/>
          </a:p>
          <a:p>
            <a:pPr marL="342900" indent="-342900">
              <a:buAutoNum type="arabicPeriod"/>
            </a:pPr>
            <a:r>
              <a:rPr lang="en-US" sz="3200" b="1" dirty="0" smtClean="0"/>
              <a:t>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+  Cl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2HCl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 +  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→   SO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2NH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→  N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+  3H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6425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154546"/>
            <a:ext cx="936294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Jawaban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b="1" dirty="0" err="1"/>
              <a:t>Tentukanlah</a:t>
            </a:r>
            <a:r>
              <a:rPr lang="en-US" sz="3200" b="1" dirty="0"/>
              <a:t> </a:t>
            </a:r>
            <a:r>
              <a:rPr lang="en-US" sz="3200" b="1" dirty="0" err="1"/>
              <a:t>reaksi</a:t>
            </a:r>
            <a:r>
              <a:rPr lang="en-US" sz="3200" b="1" dirty="0"/>
              <a:t> </a:t>
            </a:r>
            <a:r>
              <a:rPr lang="en-US" sz="3200" b="1" dirty="0" err="1"/>
              <a:t>berikut</a:t>
            </a:r>
            <a:r>
              <a:rPr lang="en-US" sz="3200" b="1" dirty="0"/>
              <a:t> </a:t>
            </a:r>
            <a:r>
              <a:rPr lang="en-US" sz="3200" b="1" dirty="0" err="1"/>
              <a:t>ini</a:t>
            </a:r>
            <a:r>
              <a:rPr lang="en-US" sz="3200" b="1" dirty="0"/>
              <a:t> yang </a:t>
            </a:r>
            <a:r>
              <a:rPr lang="en-US" sz="3200" b="1" dirty="0" err="1"/>
              <a:t>termasuk</a:t>
            </a:r>
            <a:r>
              <a:rPr lang="en-US" sz="3200" b="1" dirty="0"/>
              <a:t> </a:t>
            </a:r>
            <a:r>
              <a:rPr lang="en-US" sz="3200" b="1" dirty="0" err="1"/>
              <a:t>redoks</a:t>
            </a:r>
            <a:r>
              <a:rPr lang="en-US" sz="3200" b="1" dirty="0"/>
              <a:t>….</a:t>
            </a:r>
          </a:p>
          <a:p>
            <a:pPr marL="342900" indent="-342900">
              <a:buAutoNum type="arabicPeriod"/>
            </a:pPr>
            <a:r>
              <a:rPr lang="en-US" sz="3200" b="1" dirty="0"/>
              <a:t>H</a:t>
            </a:r>
            <a:r>
              <a:rPr lang="en-US" sz="3200" b="1" baseline="-25000" dirty="0"/>
              <a:t>2</a:t>
            </a:r>
            <a:r>
              <a:rPr lang="en-US" sz="3200" b="1" dirty="0"/>
              <a:t> + </a:t>
            </a:r>
            <a:r>
              <a:rPr lang="en-US" sz="3200" b="1" dirty="0" smtClean="0"/>
              <a:t> </a:t>
            </a:r>
            <a:r>
              <a:rPr lang="en-US" sz="3200" b="1" dirty="0"/>
              <a:t>Cl</a:t>
            </a:r>
            <a:r>
              <a:rPr lang="en-US" sz="3200" b="1" baseline="-25000" dirty="0"/>
              <a:t>2</a:t>
            </a:r>
            <a:r>
              <a:rPr lang="en-US" sz="3200" b="1" dirty="0"/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2HCl    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redoks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2.S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+  O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→  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       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redoks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oks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2NH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→  N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+ 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3H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redoks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3200" b="1" baseline="-25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(3)       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32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dirty="0" smtClean="0"/>
              <a:t>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oks</a:t>
            </a:r>
            <a:r>
              <a:rPr lang="en-US" b="1" dirty="0" smtClean="0"/>
              <a:t> </a:t>
            </a:r>
            <a:r>
              <a:rPr lang="en-US" dirty="0" smtClean="0"/>
              <a:t>                </a:t>
            </a:r>
            <a:r>
              <a:rPr lang="en-US" sz="2400" b="1" dirty="0" smtClean="0">
                <a:solidFill>
                  <a:srgbClr val="00B0F0"/>
                </a:solidFill>
              </a:rPr>
              <a:t>  red     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Curved Up Arrow 2"/>
          <p:cNvSpPr/>
          <p:nvPr/>
        </p:nvSpPr>
        <p:spPr>
          <a:xfrm>
            <a:off x="785611" y="2601532"/>
            <a:ext cx="2343955" cy="43788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1957588" y="2524259"/>
            <a:ext cx="2099256" cy="553792"/>
          </a:xfrm>
          <a:prstGeom prst="curved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566670" y="4056845"/>
            <a:ext cx="2440546" cy="7083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1738648" y="4135910"/>
            <a:ext cx="2009104" cy="680789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682580" y="6065949"/>
            <a:ext cx="1803043" cy="52803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1326524" y="6188490"/>
            <a:ext cx="2730320" cy="321971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1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128789"/>
            <a:ext cx="93758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4. 2Na  +   2HCl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 2NaCl   +   H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5.2KClO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 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→   2KCl   +   3O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2HgO →   2Hg   +   O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7.Cl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+    2KBr →   2KCl    +     Br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5571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5910"/>
            <a:ext cx="9182637" cy="6329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Jawaban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/>
              <a:t>2Na  +   2HCl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→  2NaCl   +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redoks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-1          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-1       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oks                     red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5.2KClO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 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→   2KCl   +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3O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redoks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2800" b="1" baseline="-25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+1  </a:t>
            </a:r>
            <a:r>
              <a:rPr lang="en-US" sz="24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  </a:t>
            </a:r>
            <a:r>
              <a:rPr lang="en-US" sz="24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baseline="-25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(3)                     +1  </a:t>
            </a:r>
            <a:r>
              <a:rPr lang="en-US" sz="24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               </a:t>
            </a:r>
            <a:r>
              <a:rPr lang="en-US" sz="2400" b="1" baseline="-25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en-US" sz="2400" b="1" baseline="-25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oks              red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6. 2HgO →   2Hg   +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 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redoks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r>
              <a:rPr lang="en-US" sz="28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b="1" baseline="-25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+2    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2800" b="1" baseline="-25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red                oks</a:t>
            </a:r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7.Cl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+    2KBr →   2KCl    +  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redoks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   0</a:t>
            </a:r>
            <a:r>
              <a:rPr lang="en-US" sz="2800" dirty="0" smtClean="0"/>
              <a:t>          +1  </a:t>
            </a:r>
            <a:r>
              <a:rPr lang="en-US" sz="2800" dirty="0" smtClean="0">
                <a:solidFill>
                  <a:srgbClr val="00B050"/>
                </a:solidFill>
              </a:rPr>
              <a:t>-1</a:t>
            </a:r>
            <a:r>
              <a:rPr lang="en-US" sz="2800" dirty="0" smtClean="0"/>
              <a:t>        +1  </a:t>
            </a:r>
            <a:r>
              <a:rPr lang="en-US" sz="2800" dirty="0" smtClean="0">
                <a:solidFill>
                  <a:srgbClr val="FF0000"/>
                </a:solidFill>
              </a:rPr>
              <a:t>-1</a:t>
            </a:r>
            <a:r>
              <a:rPr lang="en-US" sz="2800" dirty="0" smtClean="0"/>
              <a:t>         </a:t>
            </a:r>
            <a:r>
              <a:rPr lang="en-US" sz="2800" dirty="0" smtClean="0">
                <a:solidFill>
                  <a:srgbClr val="00B050"/>
                </a:solidFill>
              </a:rPr>
              <a:t>0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Curved Up Arrow 2"/>
          <p:cNvSpPr/>
          <p:nvPr/>
        </p:nvSpPr>
        <p:spPr>
          <a:xfrm>
            <a:off x="643944" y="1378039"/>
            <a:ext cx="3245476" cy="7727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1867437" y="1442434"/>
            <a:ext cx="3477295" cy="695459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940158" y="3280879"/>
            <a:ext cx="2472743" cy="6053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1532586" y="3097368"/>
            <a:ext cx="3206839" cy="605307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643944" y="4700786"/>
            <a:ext cx="1957589" cy="72121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1532586" y="4636394"/>
            <a:ext cx="2498501" cy="721217"/>
          </a:xfrm>
          <a:prstGeom prst="curved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734096" y="6284890"/>
            <a:ext cx="3631842" cy="386366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2550017" y="6181868"/>
            <a:ext cx="2820474" cy="7147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1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425" y="167425"/>
            <a:ext cx="91311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8. </a:t>
            </a:r>
            <a:r>
              <a:rPr lang="en-US" sz="3600" b="1" dirty="0" err="1" smtClean="0"/>
              <a:t>HCl</a:t>
            </a:r>
            <a:r>
              <a:rPr lang="en-US" sz="3600" b="1" dirty="0" smtClean="0"/>
              <a:t>   +    </a:t>
            </a:r>
            <a:r>
              <a:rPr lang="en-US" sz="3600" b="1" dirty="0" err="1" smtClean="0"/>
              <a:t>NaOH</a:t>
            </a:r>
            <a:r>
              <a:rPr lang="en-US" sz="3600" b="1" dirty="0" smtClean="0"/>
              <a:t> 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 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+      H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H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+    KOH   →     K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+   H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2056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90152"/>
            <a:ext cx="91955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Jawaban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endParaRPr lang="en-US" dirty="0"/>
          </a:p>
          <a:p>
            <a:r>
              <a:rPr lang="en-US" sz="3600" b="1" dirty="0"/>
              <a:t>8. </a:t>
            </a:r>
            <a:r>
              <a:rPr lang="en-US" sz="3600" b="1" dirty="0" err="1" smtClean="0"/>
              <a:t>HCl</a:t>
            </a:r>
            <a:r>
              <a:rPr lang="en-US" sz="3600" b="1" dirty="0" smtClean="0"/>
              <a:t> +  </a:t>
            </a:r>
            <a:r>
              <a:rPr lang="en-US" sz="3600" b="1" dirty="0" err="1" smtClean="0"/>
              <a:t>NaOH</a:t>
            </a:r>
            <a:r>
              <a:rPr lang="en-US" sz="3600" b="1" dirty="0" smtClean="0"/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 -2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sz="3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3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redoks</a:t>
            </a:r>
            <a:r>
              <a:rPr lang="en-US" sz="3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36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  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KOH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K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 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3600" b="1" dirty="0"/>
          </a:p>
          <a:p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92D050"/>
                </a:solidFill>
              </a:rPr>
              <a:t>+1</a:t>
            </a:r>
            <a:r>
              <a:rPr lang="en-US" sz="2400" b="1" dirty="0" smtClean="0"/>
              <a:t>(2) </a:t>
            </a:r>
            <a:r>
              <a:rPr lang="en-US" sz="2400" b="1" dirty="0" smtClean="0">
                <a:solidFill>
                  <a:srgbClr val="FF0000"/>
                </a:solidFill>
              </a:rPr>
              <a:t>+6 </a:t>
            </a:r>
            <a:r>
              <a:rPr lang="en-US" sz="2400" b="1" dirty="0" smtClean="0">
                <a:solidFill>
                  <a:srgbClr val="0070C0"/>
                </a:solidFill>
              </a:rPr>
              <a:t>-2</a:t>
            </a:r>
            <a:r>
              <a:rPr lang="en-US" sz="2400" b="1" dirty="0" smtClean="0"/>
              <a:t>(4)     +1  </a:t>
            </a:r>
            <a:r>
              <a:rPr lang="en-US" sz="2400" b="1" dirty="0" smtClean="0">
                <a:solidFill>
                  <a:srgbClr val="0070C0"/>
                </a:solidFill>
              </a:rPr>
              <a:t>-2</a:t>
            </a:r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rgbClr val="92D050"/>
                </a:solidFill>
              </a:rPr>
              <a:t>+1</a:t>
            </a:r>
            <a:r>
              <a:rPr lang="en-US" sz="2400" b="1" dirty="0" smtClean="0"/>
              <a:t>      +1(2) </a:t>
            </a:r>
            <a:r>
              <a:rPr lang="en-US" sz="2400" b="1" dirty="0" smtClean="0">
                <a:solidFill>
                  <a:srgbClr val="FF0000"/>
                </a:solidFill>
              </a:rPr>
              <a:t>+6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-2</a:t>
            </a:r>
            <a:r>
              <a:rPr lang="en-US" sz="2400" b="1" dirty="0" smtClean="0"/>
              <a:t>(4)      </a:t>
            </a:r>
            <a:r>
              <a:rPr lang="en-US" sz="2400" b="1" dirty="0" smtClean="0">
                <a:solidFill>
                  <a:srgbClr val="92D050"/>
                </a:solidFill>
              </a:rPr>
              <a:t>+1</a:t>
            </a:r>
            <a:r>
              <a:rPr lang="en-US" sz="2400" b="1" dirty="0" smtClean="0"/>
              <a:t>(2) </a:t>
            </a:r>
            <a:r>
              <a:rPr lang="en-US" sz="2400" b="1" dirty="0" smtClean="0">
                <a:solidFill>
                  <a:srgbClr val="0070C0"/>
                </a:solidFill>
              </a:rPr>
              <a:t>-2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92D050"/>
                </a:solidFill>
              </a:rPr>
              <a:t>(</a:t>
            </a:r>
            <a:r>
              <a:rPr lang="en-US" sz="3600" b="1" dirty="0" err="1" smtClean="0">
                <a:solidFill>
                  <a:srgbClr val="92D050"/>
                </a:solidFill>
              </a:rPr>
              <a:t>Bukan</a:t>
            </a:r>
            <a:r>
              <a:rPr lang="en-US" sz="3600" b="1" dirty="0" smtClean="0">
                <a:solidFill>
                  <a:srgbClr val="92D050"/>
                </a:solidFill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</a:rPr>
              <a:t>reaksi</a:t>
            </a:r>
            <a:r>
              <a:rPr lang="en-US" sz="3600" b="1" dirty="0" smtClean="0">
                <a:solidFill>
                  <a:srgbClr val="92D050"/>
                </a:solidFill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</a:rPr>
              <a:t>redoks</a:t>
            </a:r>
            <a:r>
              <a:rPr lang="en-US" sz="3600" b="1" dirty="0" smtClean="0">
                <a:solidFill>
                  <a:srgbClr val="92D050"/>
                </a:solidFill>
              </a:rPr>
              <a:t> )</a:t>
            </a:r>
            <a:endParaRPr lang="en-US" sz="3600" b="1" dirty="0">
              <a:solidFill>
                <a:srgbClr val="92D050"/>
              </a:solidFill>
            </a:endParaRPr>
          </a:p>
        </p:txBody>
      </p:sp>
      <p:sp>
        <p:nvSpPr>
          <p:cNvPr id="3" name="Curved Up Arrow 2"/>
          <p:cNvSpPr/>
          <p:nvPr/>
        </p:nvSpPr>
        <p:spPr>
          <a:xfrm>
            <a:off x="914400" y="1622738"/>
            <a:ext cx="5344732" cy="12750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2395470" y="1712890"/>
            <a:ext cx="1918953" cy="476518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3078051" y="1712890"/>
            <a:ext cx="3992450" cy="14553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811369" y="4855335"/>
            <a:ext cx="7186411" cy="127500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1661375" y="4855335"/>
            <a:ext cx="4597757" cy="1056068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2163651" y="4855335"/>
            <a:ext cx="6761408" cy="1365161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3232597" y="4855335"/>
            <a:ext cx="2034862" cy="515155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297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336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Trebuchet MS</vt:lpstr>
      <vt:lpstr>Wingdings 3</vt:lpstr>
      <vt:lpstr>Facet</vt:lpstr>
      <vt:lpstr>REVIEW REAKSI REDOKS-1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REAKSI REDOKS-2</dc:title>
  <dc:creator>Windows User</dc:creator>
  <cp:lastModifiedBy>Windows User</cp:lastModifiedBy>
  <cp:revision>26</cp:revision>
  <dcterms:created xsi:type="dcterms:W3CDTF">2020-09-29T11:54:27Z</dcterms:created>
  <dcterms:modified xsi:type="dcterms:W3CDTF">2020-11-12T23:56:28Z</dcterms:modified>
</cp:coreProperties>
</file>