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Forte" pitchFamily="66" charset="0"/>
      <p:regular r:id="rId21"/>
    </p:embeddedFon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Garamond" pitchFamily="18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535F4B-2E72-49D2-AEDA-DD550FA3A088}">
  <a:tblStyle styleId="{91535F4B-2E72-49D2-AEDA-DD550FA3A088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FE7"/>
          </a:solidFill>
        </a:fill>
      </a:tcStyle>
    </a:wholeTbl>
    <a:band1H>
      <a:tcTxStyle/>
      <a:tcStyle>
        <a:tcBdr/>
        <a:fill>
          <a:solidFill>
            <a:srgbClr val="D8DD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DD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523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4.bp.blogspot.com/-DBhsVawhLrs/UcrvzlluV6I/AAAAAAAAUX4/eGJ28ZvC1bs/s1600/derajat-disosiasi-2662013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rpustakaancyber.blogspot.com/2013/06/tetapan-kesetimbangan-kimia-bunyi-hukum-rumu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Garamond"/>
              <a:buNone/>
            </a:pPr>
            <a:r>
              <a:rPr lang="id-ID" sz="3200" dirty="0" smtClean="0">
                <a:solidFill>
                  <a:schemeClr val="accent4"/>
                </a:solidFill>
                <a:latin typeface="Forte" pitchFamily="66" charset="0"/>
              </a:rPr>
              <a:t>REVIEW </a:t>
            </a:r>
            <a:r>
              <a:rPr lang="en-US" sz="3200" dirty="0" smtClean="0">
                <a:solidFill>
                  <a:schemeClr val="accent4"/>
                </a:solidFill>
                <a:latin typeface="Forte" pitchFamily="66" charset="0"/>
              </a:rPr>
              <a:t>KESETIMBANGAN KIMIA-</a:t>
            </a:r>
            <a:r>
              <a:rPr lang="id-ID" sz="3200" smtClean="0">
                <a:solidFill>
                  <a:schemeClr val="accent4"/>
                </a:solidFill>
                <a:latin typeface="Forte" pitchFamily="66" charset="0"/>
              </a:rPr>
              <a:t>1,2</a:t>
            </a:r>
            <a:endParaRPr sz="3200" dirty="0">
              <a:solidFill>
                <a:schemeClr val="accent4"/>
              </a:solidFill>
              <a:latin typeface="Forte" pitchFamily="66" charset="0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/>
              <a:t>*</a:t>
            </a:r>
            <a:r>
              <a:rPr lang="en-US">
                <a:solidFill>
                  <a:srgbClr val="002060"/>
                </a:solidFill>
              </a:rPr>
              <a:t>DERAJAT DISSOSIASI</a:t>
            </a:r>
            <a:endParaRPr/>
          </a:p>
          <a:p>
            <a:pPr marL="0" lvl="0" indent="0" algn="ctr" rtl="0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en-US">
                <a:solidFill>
                  <a:srgbClr val="002060"/>
                </a:solidFill>
              </a:rPr>
              <a:t>*FAKTOR-FAKTOR PLK</a:t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1918951" y="1262130"/>
            <a:ext cx="900233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Maka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Kc =  [PCl</a:t>
            </a:r>
            <a:r>
              <a:rPr lang="en-US" sz="36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].[Cl</a:t>
            </a:r>
            <a:r>
              <a:rPr lang="en-US" sz="36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]/[PCl</a:t>
            </a:r>
            <a:r>
              <a:rPr lang="en-US" sz="36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r>
              <a:rPr lang="en-US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]</a:t>
            </a:r>
            <a:endParaRPr sz="3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Kc =  3.3 / 1</a:t>
            </a:r>
            <a:endParaRPr sz="3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Kc =  9</a:t>
            </a:r>
            <a:endParaRPr sz="3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/>
        </p:nvSpPr>
        <p:spPr>
          <a:xfrm>
            <a:off x="850006" y="798490"/>
            <a:ext cx="10689464" cy="59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Faktor-Faktor yang mempengaruhi pergeseran letak kesetimbangan (PLK)</a:t>
            </a:r>
            <a:endParaRPr sz="32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Ada 4 factor yang mempengaruhi pergeseran letak kesetimbangan,yaitu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Garamond"/>
              <a:buAutoNum type="arabicPeriod"/>
            </a:pPr>
            <a:r>
              <a:rPr lang="en-US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Faktor Konsentrasi.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Jika </a:t>
            </a:r>
            <a:r>
              <a:rPr lang="en-US" sz="3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konsentrasi suatu zat di tambah</a:t>
            </a:r>
            <a:r>
              <a:rPr lang="en-US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maka PLK </a:t>
            </a:r>
            <a:r>
              <a:rPr lang="en-US" sz="3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bergeser ke arah lawannya.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Jika </a:t>
            </a:r>
            <a:r>
              <a:rPr lang="en-US" sz="32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konsentrasi suatu zat di kurangi</a:t>
            </a:r>
            <a:r>
              <a:rPr lang="en-US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maka PLK </a:t>
            </a:r>
            <a:r>
              <a:rPr lang="en-US" sz="32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bergeser ke arah diri nya sendiri</a:t>
            </a:r>
            <a:endParaRPr sz="32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Untuk membentuk kesetimbangan yang baru.</a:t>
            </a:r>
            <a:endParaRPr/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/>
        </p:nvSpPr>
        <p:spPr>
          <a:xfrm>
            <a:off x="772733" y="901522"/>
            <a:ext cx="10444766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Contoh: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Menurut reaksi :  2HI ↔ H</a:t>
            </a:r>
            <a:r>
              <a:rPr lang="en-US" sz="24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+  I</a:t>
            </a:r>
            <a:r>
              <a:rPr lang="en-US" sz="24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Kemanakah PLK akan bergeser jika konsentrasi HI di tambah?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   Jawab : 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bergeser ke arah lawannya yaitu ke kanan ( ke arah H</a:t>
            </a:r>
            <a:r>
              <a:rPr lang="en-US" sz="24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+  I</a:t>
            </a:r>
            <a:r>
              <a:rPr lang="en-US" sz="24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 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B0F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Kemanakah PLK akan bergeser jika konsentrasi zat HI di kurangi?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Jawab: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PLK akan bergeser ke arah dirinya sendiri, yaitu ke kiri ( ke arah HI)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Kemanakah PLK akan bergeser jika konsentrasi zat H</a:t>
            </a:r>
            <a:r>
              <a:rPr lang="en-US" sz="2400" b="1" baseline="-250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di tambah?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 : 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PLK akan bergeser ke arah lawannya, yaitu ke kiri ( kearah HI)</a:t>
            </a:r>
            <a:endParaRPr/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/>
          <p:nvPr/>
        </p:nvSpPr>
        <p:spPr>
          <a:xfrm>
            <a:off x="618184" y="543308"/>
            <a:ext cx="10097037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2. Faktor suhu( Temperatur)</a:t>
            </a: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</a:t>
            </a:r>
            <a:r>
              <a:rPr lang="en-US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Jika suhu di naikkan 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maka </a:t>
            </a:r>
            <a:r>
              <a:rPr lang="en-US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PLK bergeser ke arah reaksi endotherm ( ∆H = +)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</a:t>
            </a:r>
            <a:r>
              <a:rPr lang="en-US" sz="28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Jika suhu di turunkan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maka </a:t>
            </a:r>
            <a:r>
              <a:rPr lang="en-US" sz="28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PLK bergeser ke arah reaksi eksotherm (∆H = -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Contoh: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Menurut reaksi :  2SO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↔ 2SO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+ 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; ∆H = + 50 KK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Kemanakah PLK akan bergeser jika suhu di naikkan?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r>
              <a:rPr lang="en-US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Jawab: 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PLK akan bergeser ke arah reaksi endotherm yaitu ke kanan ( ke arah SO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+ 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Kemanakah PLK akan bergeser jika suhu di turunkan?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    Jawab: 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PLK akan bergeser ke arah reaksi eksotherm yaitu ke kiri ( ke arah SO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1004552" y="848453"/>
            <a:ext cx="9144001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Contoh: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</a:t>
            </a:r>
            <a:r>
              <a:rPr lang="en-US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Menurut reaksi :  2SO</a:t>
            </a:r>
            <a:r>
              <a:rPr lang="en-US" sz="2800" b="1" baseline="-250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↔ 2SO</a:t>
            </a:r>
            <a:r>
              <a:rPr lang="en-US" sz="2800" b="1" baseline="-250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 + O</a:t>
            </a:r>
            <a:r>
              <a:rPr lang="en-US" sz="2800" b="1" baseline="-250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; ∆H = + 50 KK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Kemanakah PLK akan bergeser jika suhu di naikkan?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Jawab: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PLK akan bergeser </a:t>
            </a:r>
            <a:r>
              <a:rPr lang="en-US" sz="28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ke arah reaksi endotherm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yaitu ke kanan ( ke arah SO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+ 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Kemanakah PLK akan bergeser jika suhu di turunkan?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Jawab: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PLK akan bergeser </a:t>
            </a:r>
            <a:r>
              <a:rPr lang="en-US" sz="28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ke arah reaksi eksotherm 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yaitu ke kiri</a:t>
            </a: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 ke arah SO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/>
        </p:nvSpPr>
        <p:spPr>
          <a:xfrm>
            <a:off x="953037" y="888642"/>
            <a:ext cx="10599312" cy="566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Catatan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Jika reaksi di bagian produk bersifat eksotherm,maka reaksi di bagian reaktan adalah bersifat edotherm dan sebaliknya</a:t>
            </a:r>
            <a:r>
              <a:rPr lang="en-US" sz="18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3. Faktor Volume/Tekanan (khusus fase gas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Jika </a:t>
            </a:r>
            <a:r>
              <a:rPr lang="en-US" sz="2400" b="1" i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volume reaksi di tambah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itu artinya tekanan di perkecil, maka </a:t>
            </a:r>
            <a:r>
              <a:rPr lang="en-US" sz="2400" b="1" i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reaksi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bergeser ke arah koefisien gas yang lebih besar.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Jika </a:t>
            </a: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volume reaksi di perkecil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itu artinya tekanan diperbesar, maka </a:t>
            </a:r>
            <a:r>
              <a:rPr lang="en-US" sz="2400" b="1" i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reaksi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bergeser ke arah koefisien gas yang lebih kecil</a:t>
            </a:r>
            <a:endParaRPr sz="2400" b="1" i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Catatan : volume selalu berbanding terbalik dengan tekanan.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953037" y="1081826"/>
            <a:ext cx="10290219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Contoh soal 1.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Menurut reaksi : 2NH</a:t>
            </a:r>
            <a:r>
              <a:rPr lang="en-US" sz="2400" b="1" baseline="-250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3(g)</a:t>
            </a: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↔ N</a:t>
            </a:r>
            <a:r>
              <a:rPr lang="en-US" sz="2400" b="1" baseline="-250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+  3H</a:t>
            </a:r>
            <a:r>
              <a:rPr lang="en-US" sz="2400" b="1" baseline="-250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2(g )</a:t>
            </a: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r>
              <a:rPr lang="en-US" sz="24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Jika volume wadah di perbesar, maka kemanakah PLK akan bergeser?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Jawab: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ke arah koefisien gas yang lebih besar, yaitu ke kanan ( ke arah N</a:t>
            </a:r>
            <a:r>
              <a:rPr lang="en-US" sz="2400" b="1" baseline="-25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+  3H</a:t>
            </a:r>
            <a:r>
              <a:rPr lang="en-US" sz="2400" b="1" baseline="-25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2(g )</a:t>
            </a:r>
            <a:endParaRPr sz="2400" b="1" baseline="-2500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Jika tekanan di perbesar, maka ke arah manakah PLK akan bergeser?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Jawab: </a:t>
            </a: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ke arah koefisien gas yang lebih kecil, yaitu ke kiri ( ke arah NH</a:t>
            </a:r>
            <a:r>
              <a:rPr lang="en-US" sz="2400" b="1" baseline="-250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400" b="1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       koefisien gas kiri =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       koefisien gas kanan = 1 + 3 =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Catatan : perubahan volume dan tekanan tidak akan mempengaruhi arah pergeseran PLK jika koefisien gas kanan = koefisien gas kiri </a:t>
            </a:r>
            <a:endParaRPr sz="24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/>
        </p:nvSpPr>
        <p:spPr>
          <a:xfrm>
            <a:off x="901521" y="837127"/>
            <a:ext cx="10586434" cy="59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Contoh soal 2.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Perubahan volume atau tekanan tidak akan mengakibatkan pergeseran PLK ke arah manapun, </a:t>
            </a:r>
            <a:r>
              <a:rPr lang="en-US" sz="2800" b="1" i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kecuali: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lphaLcPeriod"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2HF(g) ↔ H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+  F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lphaLcPeriod"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2HI(g) ↔ H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+  I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lphaLcPeriod"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2NH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3(g)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↔ N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 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+  3H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lphaLcPeriod"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2HBr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(g)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↔ H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+ Br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(g)</a:t>
            </a: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lphaLcPeriod"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+  Cl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2(g)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↔ 2 HCl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(g)</a:t>
            </a: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 :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cari koefisien gas kiri yang tidak sama dengan koefisien gas kanan ( C)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/>
          <p:nvPr/>
        </p:nvSpPr>
        <p:spPr>
          <a:xfrm>
            <a:off x="824248" y="669701"/>
            <a:ext cx="10431887" cy="5499279"/>
          </a:xfrm>
          <a:prstGeom prst="flowChartAlternateProcess">
            <a:avLst/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SEKIAN DAN TERIMAKASIH</a:t>
            </a:r>
            <a:endParaRPr sz="4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1352282" y="1043189"/>
            <a:ext cx="10019763" cy="57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Derajat disosiasi (∂)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Derajat disosiasi adalah : Penguraian zat yang lebih kompleks menjadi zat yang lebih sederhana.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Contoh : 2NH</a:t>
            </a:r>
            <a:r>
              <a:rPr lang="en-US" sz="24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↔  N</a:t>
            </a:r>
            <a:r>
              <a:rPr lang="en-US" sz="24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+  3H</a:t>
            </a:r>
            <a:r>
              <a:rPr lang="en-US" sz="24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Rumus :∂  =  mol zat terurai</a:t>
            </a:r>
            <a:endParaRPr sz="24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                      mol zat mula-mula</a:t>
            </a:r>
            <a:endParaRPr sz="24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Atau Persentase ∂  = mol zat terurai       x   100%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  mol zat mula-mula</a:t>
            </a:r>
            <a:endParaRPr sz="2400" b="1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8" name="Google Shape;158;p20"/>
          <p:cNvCxnSpPr/>
          <p:nvPr/>
        </p:nvCxnSpPr>
        <p:spPr>
          <a:xfrm rot="10800000" flipH="1">
            <a:off x="3258355" y="4667290"/>
            <a:ext cx="2086378" cy="2575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0"/>
          <p:cNvCxnSpPr/>
          <p:nvPr/>
        </p:nvCxnSpPr>
        <p:spPr>
          <a:xfrm rot="10800000" flipH="1">
            <a:off x="4095482" y="5754778"/>
            <a:ext cx="2060619" cy="1287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1043189" y="940158"/>
            <a:ext cx="10238704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Contoh Soal Derajat Disosiasi (1)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Dalam reaksi disosiasi N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berdasarkan persamaan reaksi :</a:t>
            </a:r>
            <a:b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(g) ↔ 2NO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(g)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banyaknya mol N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dan NO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pada keadaan setimbang adalah sama. Pada keadaan ini, berapakah harga derajat disosiasinya?</a:t>
            </a: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Jawaban :</a:t>
            </a:r>
            <a:endParaRPr sz="20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• Misalkan pada keadaan setimbang mol N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= mol NO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= 2 mol</a:t>
            </a: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• Pada produk NO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mol zat sisa = mol zat yang bereaksi = 2 mol</a:t>
            </a: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• Perbandingan mol = perbandingan koefisien</a:t>
            </a: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Mol N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yang bereaksi = (koefisien N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/ koefisien NO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x mol NO</a:t>
            </a:r>
            <a:r>
              <a:rPr lang="en-US" sz="20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= ½ x 2 = 1 mol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888642" y="927279"/>
            <a:ext cx="1040613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Jawaban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N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(g)      ↔      2NO</a:t>
            </a:r>
            <a:r>
              <a:rPr lang="en-US" sz="2800" b="1" baseline="-25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(g)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Mula-mula   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Reaksi          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Setimbang    :</a:t>
            </a: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70" name="Google Shape;170;p22"/>
          <p:cNvCxnSpPr/>
          <p:nvPr/>
        </p:nvCxnSpPr>
        <p:spPr>
          <a:xfrm>
            <a:off x="1133341" y="3721994"/>
            <a:ext cx="6632620" cy="12879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391240" y="995664"/>
            <a:ext cx="9657992" cy="66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58700" tIns="0" rIns="1587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Mol 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600" b="1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(g) sisa = mol 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600" b="1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(g) mula-mula – mol 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600" b="1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(g) bereaksi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Mol 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600" b="1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(g) mula-mula = mol 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600" b="1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(g) sisa + mol 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1" i="0" u="none" strike="noStrike" cap="none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600" b="1" i="0" u="none" strike="noStrike" cap="none" baseline="-25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600" b="1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(g) bereaksi = 2 + 1 = 3 mol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6FF"/>
              </a:buClr>
              <a:buSzPts val="1100"/>
              <a:buFont typeface="Verdana"/>
              <a:buNone/>
            </a:pPr>
            <a:r>
              <a:rPr lang="en-US" sz="11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 </a:t>
            </a:r>
            <a:endParaRPr sz="11400" b="0" i="0" u="none" strike="noStrike" cap="none">
              <a:solidFill>
                <a:srgbClr val="5A66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6" name="Google Shape;176;p23" descr="Derajat Disosiasi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674" y="2081771"/>
            <a:ext cx="7315200" cy="267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/>
          <p:nvPr/>
        </p:nvSpPr>
        <p:spPr>
          <a:xfrm>
            <a:off x="695459" y="400519"/>
            <a:ext cx="9751387" cy="66171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Contoh Soal Derajat Disosiasi (2) :</a:t>
            </a:r>
            <a:br>
              <a:rPr lang="en-US" sz="24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1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Pada reaksi kesetimbangan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 </a:t>
            </a:r>
            <a:r>
              <a:rPr lang="en-US" sz="16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⮀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PCl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+ Cl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bila dalam ruang 2 liter, 8 mol gas </a:t>
            </a:r>
            <a:r>
              <a:rPr lang="en-US" sz="16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</a:t>
            </a:r>
            <a:r>
              <a:rPr lang="en-US" sz="1600" b="1" i="0" u="sng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berdisosiasi 75%, tentukan besarnya harga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en-US" sz="1600" b="1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tetapan kesetimbangan</a:t>
            </a:r>
            <a:r>
              <a:rPr lang="en-US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(Kc)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Penyelesaian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 = mol 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yang bereaksi (terurai) / mol 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mula-mula</a:t>
            </a: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0,75 = mol 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yang bereaksi (terurai) / 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Mol 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</a:t>
            </a:r>
            <a:r>
              <a:rPr lang="en-US" sz="1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yang bereaksi = 0,75 × 8 = 6 mol</a:t>
            </a:r>
            <a:r>
              <a:rPr lang="en-US" sz="16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Verdana"/>
              <a:buNone/>
            </a:pPr>
            <a:r>
              <a:rPr lang="en-US" sz="11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1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100" b="0" i="0" u="none" strike="noStrike" cap="none">
              <a:solidFill>
                <a:srgbClr val="5555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/>
        </p:nvSpPr>
        <p:spPr>
          <a:xfrm>
            <a:off x="695459" y="759854"/>
            <a:ext cx="10728102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Jawaban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</a:t>
            </a:r>
            <a:r>
              <a:rPr lang="en-US" sz="24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   </a:t>
            </a:r>
            <a:r>
              <a:rPr lang="en-US" sz="2400" b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⮀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   PCl</a:t>
            </a:r>
            <a:r>
              <a:rPr lang="en-US" sz="24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   +    Cl</a:t>
            </a:r>
            <a:r>
              <a:rPr lang="en-US" sz="24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Mula-mula   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Reaksi          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Setimbang    :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1" name="Google Shape;191;p26"/>
          <p:cNvCxnSpPr/>
          <p:nvPr/>
        </p:nvCxnSpPr>
        <p:spPr>
          <a:xfrm>
            <a:off x="914400" y="2653048"/>
            <a:ext cx="5795493" cy="12879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27"/>
          <p:cNvGraphicFramePr/>
          <p:nvPr/>
        </p:nvGraphicFramePr>
        <p:xfrm>
          <a:off x="1120462" y="2588655"/>
          <a:ext cx="8564450" cy="2801350"/>
        </p:xfrm>
        <a:graphic>
          <a:graphicData uri="http://schemas.openxmlformats.org/drawingml/2006/table">
            <a:tbl>
              <a:tblPr firstRow="1" firstCol="1" bandRow="1">
                <a:noFill/>
                <a:tableStyleId>{91535F4B-2E72-49D2-AEDA-DD550FA3A088}</a:tableStyleId>
              </a:tblPr>
              <a:tblGrid>
                <a:gridCol w="2884200"/>
                <a:gridCol w="512900"/>
                <a:gridCol w="1345475"/>
                <a:gridCol w="699800"/>
                <a:gridCol w="1345475"/>
                <a:gridCol w="601050"/>
                <a:gridCol w="1175550"/>
              </a:tblGrid>
              <a:tr h="1006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Persamaan reaksi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: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PCl</a:t>
                      </a:r>
                      <a:r>
                        <a:rPr lang="en-US" sz="2000" u="none" strike="noStrike" cap="none" baseline="-25000"/>
                        <a:t>5</a:t>
                      </a:r>
                      <a:r>
                        <a:rPr lang="en-US" sz="2000" u="none" strike="noStrike" cap="none"/>
                        <a:t>(g)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↔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PCl</a:t>
                      </a:r>
                      <a:r>
                        <a:rPr lang="en-US" sz="2000" u="none" strike="noStrike" cap="none" baseline="-25000"/>
                        <a:t>3</a:t>
                      </a:r>
                      <a:r>
                        <a:rPr lang="en-US" sz="2000" u="none" strike="noStrike" cap="none"/>
                        <a:t>(g)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+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Cl</a:t>
                      </a:r>
                      <a:r>
                        <a:rPr lang="en-US" sz="2000" u="none" strike="noStrike" cap="none" baseline="-25000"/>
                        <a:t>2</a:t>
                      </a:r>
                      <a:r>
                        <a:rPr lang="en-US" sz="2000" u="none" strike="noStrike" cap="none"/>
                        <a:t>(g)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788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Mula-mula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: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8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3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Bereaksi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: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3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Sisa (setimbang)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: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 mol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197" name="Google Shape;197;p27"/>
          <p:cNvSpPr/>
          <p:nvPr/>
        </p:nvSpPr>
        <p:spPr>
          <a:xfrm>
            <a:off x="1362006" y="159951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Verdana"/>
              <a:buNone/>
            </a:pP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PCl</a:t>
            </a:r>
            <a:r>
              <a:rPr lang="en-US" sz="2000" b="0" i="0" u="none" strike="noStrike" cap="none" baseline="-250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] = 2/2 =</a:t>
            </a:r>
            <a:r>
              <a:rPr lang="en-US"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1 M,</a:t>
            </a:r>
            <a:endParaRPr sz="1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Verdana"/>
              <a:buNone/>
            </a:pP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PCl</a:t>
            </a:r>
            <a:r>
              <a:rPr lang="en-US" sz="2000" b="0" i="0" u="none" strike="noStrike" cap="none" baseline="-250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] = 6/2</a:t>
            </a:r>
            <a:r>
              <a:rPr lang="en-US"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= 3 M,</a:t>
            </a:r>
            <a:endParaRPr sz="1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Verdana"/>
              <a:buNone/>
            </a:pP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lang="en-US" sz="2000" b="0" i="0" u="none" strike="noStrike" cap="none" baseline="-250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] = 6/2</a:t>
            </a:r>
            <a:r>
              <a:rPr lang="en-US"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= 3 M,</a:t>
            </a:r>
            <a:endParaRPr sz="1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765</Words>
  <Application>Microsoft Office PowerPoint</Application>
  <PresentationFormat>Custom</PresentationFormat>
  <Paragraphs>162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Forte</vt:lpstr>
      <vt:lpstr>Verdana</vt:lpstr>
      <vt:lpstr>Noto Sans Symbols</vt:lpstr>
      <vt:lpstr>Calibri</vt:lpstr>
      <vt:lpstr>Garamond</vt:lpstr>
      <vt:lpstr>Organic</vt:lpstr>
      <vt:lpstr>REVIEW KESETIMBANGAN KIMIA-1,2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KESETIMBANGAN KIMIA-3</dc:title>
  <dc:creator>emachines</dc:creator>
  <cp:lastModifiedBy>emachines</cp:lastModifiedBy>
  <cp:revision>2</cp:revision>
  <dcterms:modified xsi:type="dcterms:W3CDTF">2020-11-26T03:47:13Z</dcterms:modified>
</cp:coreProperties>
</file>