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3" r:id="rId13"/>
    <p:sldId id="274" r:id="rId14"/>
    <p:sldId id="279" r:id="rId15"/>
    <p:sldId id="275" r:id="rId16"/>
    <p:sldId id="278" r:id="rId17"/>
    <p:sldId id="276" r:id="rId18"/>
    <p:sldId id="277" r:id="rId19"/>
    <p:sldId id="272" r:id="rId20"/>
    <p:sldId id="267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76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739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5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5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3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D6F8-89F0-4954-8C71-6E11225BF14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0DB0A40-DD4F-410D-8B2A-CB5D37EE4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0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REAKSI REDOKS-1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By. </a:t>
            </a:r>
            <a:r>
              <a:rPr lang="en-US" dirty="0" err="1" smtClean="0"/>
              <a:t>Rahel</a:t>
            </a:r>
            <a:r>
              <a:rPr lang="en-US" dirty="0" smtClean="0"/>
              <a:t> </a:t>
            </a:r>
            <a:r>
              <a:rPr lang="en-US" dirty="0" err="1" smtClean="0"/>
              <a:t>kemit</a:t>
            </a:r>
            <a:r>
              <a:rPr lang="en-US" dirty="0" smtClean="0"/>
              <a:t>, </a:t>
            </a:r>
            <a:r>
              <a:rPr lang="en-US" dirty="0" err="1" smtClean="0"/>
              <a:t>S.Si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218941"/>
            <a:ext cx="11565227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244700"/>
            <a:ext cx="11062952" cy="641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7" y="257577"/>
            <a:ext cx="114621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Jawab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b="1" dirty="0" err="1" smtClean="0"/>
              <a:t>Cl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KClO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 +1 +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+ 4 (-2) = 0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7 = 0</a:t>
            </a: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+7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Cr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Cr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→ 2Cr + 7(-2) =  -2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2Cr -14 = -2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2 Cr = +12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 = +6</a:t>
            </a:r>
          </a:p>
          <a:p>
            <a:endParaRPr lang="en-US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P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 P + 4(-2) = -3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P – 8 = -3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= +5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1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9" y="257577"/>
            <a:ext cx="9414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4. </a:t>
            </a:r>
            <a:r>
              <a:rPr lang="en-US" sz="2800" dirty="0" err="1" smtClean="0">
                <a:solidFill>
                  <a:srgbClr val="FF0000"/>
                </a:solidFill>
              </a:rPr>
              <a:t>Tentukan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bilangan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oksidasi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dalam</a:t>
            </a:r>
            <a:r>
              <a:rPr lang="en-US" sz="2800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sz="2800" dirty="0"/>
              <a:t> </a:t>
            </a:r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err="1" smtClean="0"/>
              <a:t>Mn</a:t>
            </a:r>
            <a:endParaRPr lang="en-US" sz="2800" dirty="0" smtClean="0"/>
          </a:p>
          <a:p>
            <a:pPr marL="342900" indent="-342900">
              <a:buAutoNum type="alphaL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Mn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</a:t>
            </a:r>
          </a:p>
          <a:p>
            <a:pPr marL="342900" indent="-342900">
              <a:buAutoNum type="alphaLcPeriod"/>
            </a:pPr>
            <a:r>
              <a:rPr lang="en-US" sz="2800" dirty="0" err="1" smtClean="0"/>
              <a:t>MnO</a:t>
            </a:r>
            <a:endParaRPr lang="en-US" sz="2800" dirty="0"/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MnO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endParaRPr lang="en-US" sz="2800" dirty="0"/>
          </a:p>
          <a:p>
            <a:pPr marL="342900" indent="-342900">
              <a:buAutoNum type="alphaLcPeriod"/>
            </a:pPr>
            <a:endParaRPr lang="en-US" sz="2800" dirty="0" smtClean="0"/>
          </a:p>
          <a:p>
            <a:r>
              <a:rPr lang="en-US" sz="2800" dirty="0" smtClean="0"/>
              <a:t>e. MnO</a:t>
            </a:r>
            <a:r>
              <a:rPr lang="en-US" sz="2800" baseline="-25000" dirty="0" smtClean="0"/>
              <a:t>3</a:t>
            </a:r>
            <a:endParaRPr lang="en-US" sz="2800" dirty="0" smtClean="0"/>
          </a:p>
          <a:p>
            <a:pPr marL="342900" indent="-342900">
              <a:buAutoNum type="alphaLcPeriod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367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4" y="180304"/>
            <a:ext cx="924703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b="1" dirty="0" err="1" smtClean="0"/>
              <a:t>Mn</a:t>
            </a:r>
            <a:r>
              <a:rPr lang="en-US" sz="3200" b="1" dirty="0" smtClean="0"/>
              <a:t> = 0</a:t>
            </a:r>
            <a:endParaRPr lang="en-US" sz="3200" b="1" dirty="0"/>
          </a:p>
          <a:p>
            <a:pPr marL="342900" indent="-342900">
              <a:buAutoNum type="alphaLcPeriod"/>
            </a:pPr>
            <a:endParaRPr lang="en-US" sz="3200" b="1" dirty="0"/>
          </a:p>
          <a:p>
            <a:pPr marL="342900" indent="-342900">
              <a:buAutoNum type="alphaLcPeriod"/>
            </a:pPr>
            <a:r>
              <a:rPr lang="en-US" sz="3200" b="1" dirty="0"/>
              <a:t>Mn</a:t>
            </a:r>
            <a:r>
              <a:rPr lang="en-US" sz="3200" b="1" baseline="30000" dirty="0"/>
              <a:t>2+</a:t>
            </a:r>
            <a:r>
              <a:rPr lang="en-US" sz="3200" b="1" dirty="0"/>
              <a:t> </a:t>
            </a:r>
            <a:r>
              <a:rPr lang="en-US" sz="3200" b="1" dirty="0" smtClean="0"/>
              <a:t>= +2</a:t>
            </a:r>
            <a:endParaRPr lang="en-US" sz="3200" b="1" dirty="0"/>
          </a:p>
          <a:p>
            <a:pPr marL="342900" indent="-342900">
              <a:buAutoNum type="alphaLcPeriod"/>
            </a:pPr>
            <a:r>
              <a:rPr lang="en-US" sz="3200" b="1" dirty="0" err="1" smtClean="0"/>
              <a:t>MnO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(-2) = 0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+2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eriod"/>
            </a:pPr>
            <a:endParaRPr lang="en-US" sz="3200" b="1" dirty="0"/>
          </a:p>
          <a:p>
            <a:pPr marL="342900" indent="-342900">
              <a:buAutoNum type="alphaLcPeriod"/>
            </a:pPr>
            <a:endParaRPr lang="en-US" sz="3200" b="1" dirty="0"/>
          </a:p>
          <a:p>
            <a:pPr marL="342900" indent="-342900">
              <a:buAutoNum type="alphaLcPeriod"/>
            </a:pPr>
            <a:r>
              <a:rPr lang="en-US" sz="3200" b="1" dirty="0" smtClean="0"/>
              <a:t>MnO</a:t>
            </a:r>
            <a:r>
              <a:rPr lang="en-US" sz="3200" b="1" baseline="-25000" dirty="0" smtClean="0"/>
              <a:t>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+ 2 (-2) = 0</a:t>
            </a:r>
            <a:endParaRPr lang="en-US" sz="3200" b="1" dirty="0"/>
          </a:p>
          <a:p>
            <a:r>
              <a:rPr lang="en-US" sz="3200" b="1" dirty="0" smtClean="0"/>
              <a:t>                </a:t>
            </a:r>
            <a:r>
              <a:rPr lang="en-US" sz="3200" b="1" dirty="0" err="1" smtClean="0"/>
              <a:t>Mn</a:t>
            </a:r>
            <a:r>
              <a:rPr lang="en-US" sz="3200" b="1" dirty="0" smtClean="0"/>
              <a:t> – 4 = 0</a:t>
            </a:r>
            <a:endParaRPr lang="en-US" sz="3200" b="1" dirty="0"/>
          </a:p>
          <a:p>
            <a:r>
              <a:rPr lang="en-US" sz="3200" b="1" dirty="0" smtClean="0"/>
              <a:t>             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Maka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biloks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</a:rPr>
              <a:t>Mn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 = +4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b="1" dirty="0"/>
              <a:t>e. </a:t>
            </a:r>
            <a:r>
              <a:rPr lang="en-US" sz="3200" b="1" dirty="0" smtClean="0"/>
              <a:t>MnO</a:t>
            </a:r>
            <a:r>
              <a:rPr lang="en-US" sz="3200" b="1" baseline="-25000" dirty="0" smtClean="0"/>
              <a:t>3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+ 3 (-2) = 0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6 = 0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+ 6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8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" y="206062"/>
            <a:ext cx="8538693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 smtClean="0"/>
              <a:t> </a:t>
            </a:r>
            <a:r>
              <a:rPr lang="en-US" sz="2800" dirty="0" smtClean="0"/>
              <a:t> f</a:t>
            </a:r>
            <a:r>
              <a:rPr lang="en-US" dirty="0" smtClean="0"/>
              <a:t>. </a:t>
            </a:r>
            <a:r>
              <a:rPr lang="en-US" sz="2800" dirty="0"/>
              <a:t>MnO</a:t>
            </a:r>
            <a:r>
              <a:rPr lang="en-US" sz="2800" baseline="-25000" dirty="0"/>
              <a:t>4</a:t>
            </a:r>
            <a:r>
              <a:rPr lang="en-US" sz="2800" baseline="30000" dirty="0"/>
              <a:t>-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g. Mn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h. KMnO</a:t>
            </a:r>
            <a:r>
              <a:rPr lang="en-US" sz="2800" baseline="-25000" dirty="0" smtClean="0"/>
              <a:t>4</a:t>
            </a:r>
          </a:p>
          <a:p>
            <a:endParaRPr lang="en-US" sz="2800" baseline="-25000" dirty="0"/>
          </a:p>
          <a:p>
            <a:endParaRPr lang="en-US" sz="2800" baseline="-25000" dirty="0" smtClean="0"/>
          </a:p>
          <a:p>
            <a:endParaRPr lang="en-US" sz="2800" baseline="-25000" dirty="0"/>
          </a:p>
          <a:p>
            <a:endParaRPr lang="en-US" sz="2800" baseline="-25000" dirty="0" smtClean="0"/>
          </a:p>
        </p:txBody>
      </p:sp>
      <p:sp>
        <p:nvSpPr>
          <p:cNvPr id="3" name="Smiley Face 2"/>
          <p:cNvSpPr/>
          <p:nvPr/>
        </p:nvSpPr>
        <p:spPr>
          <a:xfrm>
            <a:off x="6027313" y="2498501"/>
            <a:ext cx="1944710" cy="208637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206062"/>
            <a:ext cx="95947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3200" dirty="0"/>
              <a:t>. </a:t>
            </a:r>
            <a:r>
              <a:rPr lang="en-US" sz="2800" b="1" dirty="0" smtClean="0"/>
              <a:t>MnO</a:t>
            </a:r>
            <a:r>
              <a:rPr lang="en-US" sz="2800" b="1" baseline="-25000" dirty="0" smtClean="0"/>
              <a:t>4</a:t>
            </a:r>
            <a:r>
              <a:rPr lang="en-US" sz="2800" b="1" baseline="30000" dirty="0" smtClean="0"/>
              <a:t>-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+ 4(-2) = -1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8 = -1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+7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800" b="1" dirty="0"/>
          </a:p>
          <a:p>
            <a:r>
              <a:rPr lang="en-US" sz="2800" b="1" dirty="0"/>
              <a:t>g. Mn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3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2Mn + 3(-2) = 0</a:t>
            </a:r>
            <a:endParaRPr lang="en-US" sz="2800" b="1" dirty="0"/>
          </a:p>
          <a:p>
            <a:r>
              <a:rPr lang="en-US" sz="2800" b="1" dirty="0" smtClean="0"/>
              <a:t>                  2Mn -6 = 0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2Mn = +6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Maka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biloks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Mn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= +6/2 = +3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800" b="1" dirty="0"/>
          </a:p>
          <a:p>
            <a:r>
              <a:rPr lang="en-US" sz="2800" b="1" dirty="0"/>
              <a:t>h. </a:t>
            </a:r>
            <a:r>
              <a:rPr lang="en-US" sz="2800" b="1" dirty="0" smtClean="0"/>
              <a:t>KMnO</a:t>
            </a:r>
            <a:r>
              <a:rPr lang="en-US" sz="2800" b="1" baseline="-25000" dirty="0" smtClean="0"/>
              <a:t>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+1 +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+ 4(-2) = 0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-7 = 0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+7</a:t>
            </a:r>
            <a:endParaRPr lang="en-US" sz="2800" b="1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2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39" y="347730"/>
            <a:ext cx="90924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5. </a:t>
            </a:r>
            <a:r>
              <a:rPr lang="en-US" sz="3200" dirty="0" err="1" smtClean="0">
                <a:solidFill>
                  <a:srgbClr val="FF0000"/>
                </a:solidFill>
              </a:rPr>
              <a:t>Tentukan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bilangan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oksidasi</a:t>
            </a:r>
            <a:r>
              <a:rPr lang="en-US" sz="3200" dirty="0">
                <a:solidFill>
                  <a:srgbClr val="FF0000"/>
                </a:solidFill>
              </a:rPr>
              <a:t> S </a:t>
            </a:r>
            <a:r>
              <a:rPr lang="en-US" sz="3200" dirty="0" err="1">
                <a:solidFill>
                  <a:srgbClr val="FF0000"/>
                </a:solidFill>
              </a:rPr>
              <a:t>dalam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sz="3200" dirty="0"/>
              <a:t>S</a:t>
            </a:r>
          </a:p>
          <a:p>
            <a:pPr marL="342900" indent="-342900">
              <a:buAutoNum type="alphaLcPeriod"/>
            </a:pPr>
            <a:endParaRPr lang="en-US" sz="3200" dirty="0"/>
          </a:p>
          <a:p>
            <a:pPr marL="342900" indent="-342900">
              <a:buAutoNum type="alphaLcPeriod"/>
            </a:pPr>
            <a:r>
              <a:rPr lang="en-US" sz="3200" dirty="0"/>
              <a:t>SO</a:t>
            </a:r>
            <a:r>
              <a:rPr lang="en-US" sz="3200" baseline="-25000" dirty="0"/>
              <a:t>2 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pPr marL="342900" indent="-342900">
              <a:buAutoNum type="alphaLcPeriod"/>
            </a:pPr>
            <a:r>
              <a:rPr lang="en-US" sz="3200" dirty="0"/>
              <a:t>SO</a:t>
            </a:r>
            <a:r>
              <a:rPr lang="en-US" sz="3200" baseline="-25000" dirty="0"/>
              <a:t>3</a:t>
            </a:r>
          </a:p>
          <a:p>
            <a:pPr marL="342900" indent="-342900">
              <a:buAutoNum type="alphaLcPeriod"/>
            </a:pPr>
            <a:endParaRPr lang="en-US" sz="3200" baseline="-25000" dirty="0"/>
          </a:p>
          <a:p>
            <a:pPr marL="342900" indent="-342900">
              <a:buAutoNum type="alphaLcPeriod"/>
            </a:pPr>
            <a:endParaRPr lang="en-US" sz="3200" baseline="-25000" dirty="0"/>
          </a:p>
          <a:p>
            <a:pPr marL="342900" indent="-342900">
              <a:buAutoNum type="alphaLcPeriod"/>
            </a:pPr>
            <a:r>
              <a:rPr lang="en-US" sz="3200" dirty="0"/>
              <a:t>S</a:t>
            </a:r>
            <a:r>
              <a:rPr lang="en-US" sz="3200" baseline="30000" dirty="0"/>
              <a:t>2-</a:t>
            </a:r>
          </a:p>
          <a:p>
            <a:endParaRPr lang="en-US" sz="3200" baseline="30000" dirty="0"/>
          </a:p>
          <a:p>
            <a:pPr marL="342900" indent="-342900">
              <a:buAutoNum type="alphaLcPeriod"/>
            </a:pPr>
            <a:r>
              <a:rPr lang="en-US" sz="3200" dirty="0"/>
              <a:t> H</a:t>
            </a:r>
            <a:r>
              <a:rPr lang="en-US" sz="3200" baseline="-25000" dirty="0"/>
              <a:t>2</a:t>
            </a:r>
            <a:r>
              <a:rPr lang="en-US" sz="3200" dirty="0"/>
              <a:t>SO</a:t>
            </a:r>
            <a:r>
              <a:rPr lang="en-US" sz="3200" baseline="-25000" dirty="0"/>
              <a:t>4</a:t>
            </a:r>
            <a:r>
              <a:rPr lang="en-US" sz="3200" dirty="0"/>
              <a:t> </a:t>
            </a:r>
          </a:p>
          <a:p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7978462" y="2070601"/>
            <a:ext cx="1751526" cy="21250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580549" y="4315067"/>
            <a:ext cx="708338" cy="1532585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1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141668"/>
            <a:ext cx="974930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Jawaban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: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sz="3600" b="1" dirty="0" smtClean="0"/>
              <a:t>S  = 0</a:t>
            </a:r>
            <a:endParaRPr lang="en-US" sz="3600" b="1" dirty="0"/>
          </a:p>
          <a:p>
            <a:pPr marL="342900" indent="-342900">
              <a:buAutoNum type="alphaLcPeriod"/>
            </a:pPr>
            <a:r>
              <a:rPr lang="en-US" sz="3600" b="1" dirty="0"/>
              <a:t>SO</a:t>
            </a:r>
            <a:r>
              <a:rPr lang="en-US" sz="3600" b="1" baseline="-25000" dirty="0"/>
              <a:t>2 </a:t>
            </a:r>
            <a:r>
              <a:rPr lang="en-US" sz="3600" b="1" baseline="-25000" dirty="0" smtClean="0"/>
              <a:t> </a:t>
            </a:r>
            <a:r>
              <a:rPr lang="en-US" sz="3600" b="1" dirty="0" smtClean="0"/>
              <a:t>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600" b="1" dirty="0" smtClean="0"/>
              <a:t> S + 2(-2) = 0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S  + (-4)  = 0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Maka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biloks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S = +4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sz="3600" b="1" dirty="0" smtClean="0"/>
              <a:t>SO</a:t>
            </a:r>
            <a:r>
              <a:rPr lang="en-US" sz="3600" b="1" baseline="-25000" dirty="0" smtClean="0"/>
              <a:t>3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S + 3 (-2) = 0</a:t>
            </a:r>
          </a:p>
          <a:p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 + (-6) = 0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+6</a:t>
            </a:r>
            <a:endParaRPr lang="en-US" sz="3600" b="1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eriod"/>
            </a:pPr>
            <a:endParaRPr lang="en-US" sz="3600" b="1" baseline="-25000" dirty="0"/>
          </a:p>
          <a:p>
            <a:pPr marL="342900" indent="-342900">
              <a:buAutoNum type="alphaLcPeriod"/>
            </a:pPr>
            <a:r>
              <a:rPr lang="en-US" sz="3600" b="1" dirty="0" smtClean="0"/>
              <a:t>S</a:t>
            </a:r>
            <a:r>
              <a:rPr lang="en-US" sz="3600" b="1" baseline="30000" dirty="0" smtClean="0"/>
              <a:t>2- </a:t>
            </a:r>
            <a:r>
              <a:rPr lang="en-US" sz="3600" b="1" dirty="0" smtClean="0"/>
              <a:t> = -2</a:t>
            </a:r>
            <a:endParaRPr lang="en-US" sz="3600" b="1" baseline="30000" dirty="0"/>
          </a:p>
          <a:p>
            <a:endParaRPr lang="en-US" sz="3600" b="1" baseline="30000" dirty="0"/>
          </a:p>
          <a:p>
            <a:pPr marL="342900" indent="-342900">
              <a:buAutoNum type="alphaLcPeriod"/>
            </a:pPr>
            <a:r>
              <a:rPr lang="en-US" sz="3600" b="1" dirty="0"/>
              <a:t> H</a:t>
            </a:r>
            <a:r>
              <a:rPr lang="en-US" sz="3600" b="1" baseline="-25000" dirty="0"/>
              <a:t>2</a:t>
            </a:r>
            <a:r>
              <a:rPr lang="en-US" sz="3600" b="1" dirty="0"/>
              <a:t>SO</a:t>
            </a:r>
            <a:r>
              <a:rPr lang="en-US" sz="3600" b="1" baseline="-25000" dirty="0"/>
              <a:t>4</a:t>
            </a:r>
            <a:r>
              <a:rPr lang="en-US" sz="3600" b="1" dirty="0"/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2(+1) + S + 4(-2) =0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2 + S -8 = 0,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=+6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0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8" y="193182"/>
            <a:ext cx="11423561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6</a:t>
            </a:r>
            <a:r>
              <a:rPr lang="en-US" sz="2000" b="1" i="1" dirty="0" smtClean="0"/>
              <a:t>. </a:t>
            </a:r>
            <a:r>
              <a:rPr lang="en-US" sz="3200" b="1" dirty="0" err="1" smtClean="0"/>
              <a:t>Tentukan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oksidasi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Cr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K</a:t>
            </a:r>
            <a:r>
              <a:rPr lang="en-US" sz="3200" b="1" i="1" baseline="-25000" dirty="0" smtClean="0"/>
              <a:t>2</a:t>
            </a:r>
            <a:r>
              <a:rPr lang="en-US" sz="3200" b="1" i="1" dirty="0" smtClean="0"/>
              <a:t>CrO</a:t>
            </a:r>
            <a:r>
              <a:rPr lang="en-US" sz="3200" b="1" i="1" baseline="-25000" dirty="0" smtClean="0"/>
              <a:t>4</a:t>
            </a:r>
          </a:p>
          <a:p>
            <a:endParaRPr lang="en-US" sz="3200" b="1" baseline="-25000" dirty="0"/>
          </a:p>
          <a:p>
            <a:endParaRPr lang="en-US" sz="3200" b="1" baseline="-25000" dirty="0" smtClean="0"/>
          </a:p>
          <a:p>
            <a:endParaRPr lang="en-US" sz="3200" b="1" baseline="-25000" dirty="0"/>
          </a:p>
          <a:p>
            <a:endParaRPr lang="en-US" sz="3200" b="1" dirty="0" smtClean="0"/>
          </a:p>
          <a:p>
            <a:r>
              <a:rPr lang="en-US" sz="3200" b="1" dirty="0"/>
              <a:t>7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Tentukan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oksidasi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H</a:t>
            </a:r>
            <a:r>
              <a:rPr lang="en-US" sz="3200" b="1" i="1" baseline="-25000" dirty="0" smtClean="0"/>
              <a:t>2</a:t>
            </a:r>
            <a:r>
              <a:rPr lang="en-US" sz="3200" b="1" i="1" dirty="0" smtClean="0"/>
              <a:t>S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/>
              <a:t>8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Tentukan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oksidasi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H</a:t>
            </a:r>
            <a:r>
              <a:rPr lang="en-US" sz="3200" b="1" i="1" baseline="-25000" dirty="0" smtClean="0"/>
              <a:t>2</a:t>
            </a:r>
            <a:r>
              <a:rPr lang="en-US" sz="3200" b="1" i="1" dirty="0" smtClean="0"/>
              <a:t>SO</a:t>
            </a:r>
            <a:r>
              <a:rPr lang="en-US" sz="3200" b="1" i="1" baseline="-25000" dirty="0" smtClean="0"/>
              <a:t>4</a:t>
            </a:r>
          </a:p>
          <a:p>
            <a:endParaRPr lang="en-US" sz="3200" b="1" i="1" baseline="-25000" dirty="0"/>
          </a:p>
          <a:p>
            <a:endParaRPr lang="en-US" sz="3200" b="1" i="1" baseline="-25000" dirty="0" smtClean="0"/>
          </a:p>
          <a:p>
            <a:r>
              <a:rPr lang="en-US" sz="3200" b="1" i="1" dirty="0"/>
              <a:t> </a:t>
            </a:r>
            <a:r>
              <a:rPr lang="en-US" sz="3200" b="1" i="1" dirty="0" smtClean="0"/>
              <a:t>9.Tentukan </a:t>
            </a:r>
            <a:r>
              <a:rPr lang="en-US" sz="3200" b="1" i="1" dirty="0" err="1" smtClean="0"/>
              <a:t>bilangan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oksidasi</a:t>
            </a:r>
            <a:r>
              <a:rPr lang="en-US" sz="3200" b="1" i="1" dirty="0" smtClean="0"/>
              <a:t> S </a:t>
            </a:r>
            <a:r>
              <a:rPr lang="en-US" sz="3200" b="1" i="1" dirty="0" err="1" smtClean="0"/>
              <a:t>dalam</a:t>
            </a:r>
            <a:r>
              <a:rPr lang="en-US" sz="3200" b="1" i="1" dirty="0" smtClean="0"/>
              <a:t> SO</a:t>
            </a:r>
            <a:r>
              <a:rPr lang="en-US" sz="3200" b="1" i="1" baseline="-25000" dirty="0" smtClean="0"/>
              <a:t>4</a:t>
            </a:r>
            <a:r>
              <a:rPr lang="en-US" sz="3200" b="1" i="1" baseline="30000" dirty="0" smtClean="0"/>
              <a:t>2-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3446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296214"/>
            <a:ext cx="11127346" cy="65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9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338" y="450761"/>
            <a:ext cx="1192583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Jawab</a:t>
            </a:r>
            <a:r>
              <a:rPr lang="en-US" b="1" dirty="0" smtClean="0"/>
              <a:t> :</a:t>
            </a:r>
          </a:p>
          <a:p>
            <a:r>
              <a:rPr lang="en-US" b="1" i="1" dirty="0" err="1" smtClean="0">
                <a:solidFill>
                  <a:srgbClr val="FF0000"/>
                </a:solidFill>
              </a:rPr>
              <a:t>Biloks</a:t>
            </a:r>
            <a:r>
              <a:rPr lang="en-US" b="1" i="1" dirty="0" smtClean="0">
                <a:solidFill>
                  <a:srgbClr val="FF0000"/>
                </a:solidFill>
              </a:rPr>
              <a:t> Cr </a:t>
            </a:r>
            <a:r>
              <a:rPr lang="en-US" b="1" i="1" dirty="0" err="1" smtClean="0">
                <a:solidFill>
                  <a:srgbClr val="FF0000"/>
                </a:solidFill>
              </a:rPr>
              <a:t>dalam</a:t>
            </a:r>
            <a:r>
              <a:rPr lang="en-US" b="1" i="1" dirty="0" smtClean="0">
                <a:solidFill>
                  <a:srgbClr val="FF0000"/>
                </a:solidFill>
              </a:rPr>
              <a:t> K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CrO</a:t>
            </a:r>
            <a:r>
              <a:rPr lang="en-US" b="1" i="1" baseline="-25000" dirty="0" smtClean="0">
                <a:solidFill>
                  <a:srgbClr val="FF0000"/>
                </a:solidFill>
              </a:rPr>
              <a:t>4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dirty="0" smtClean="0"/>
              <a:t>*K</a:t>
            </a:r>
            <a:r>
              <a:rPr lang="en-US" b="1" baseline="-25000" dirty="0" smtClean="0"/>
              <a:t>2</a:t>
            </a:r>
            <a:r>
              <a:rPr lang="en-US" b="1" dirty="0" smtClean="0"/>
              <a:t>CrO</a:t>
            </a:r>
            <a:r>
              <a:rPr lang="en-US" b="1" baseline="-25000" dirty="0" smtClean="0"/>
              <a:t>4</a:t>
            </a:r>
            <a:r>
              <a:rPr lang="en-US" b="1" dirty="0" smtClean="0"/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b="1" dirty="0" smtClean="0"/>
              <a:t> 2(+1)  + Cr + 4(-2) = 0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-6  +  Cr  = 0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 smtClean="0"/>
              <a:t>biloks</a:t>
            </a:r>
            <a:r>
              <a:rPr lang="en-US" b="1" dirty="0" smtClean="0"/>
              <a:t> Cr  = +6</a:t>
            </a:r>
          </a:p>
          <a:p>
            <a:endParaRPr lang="en-US" b="1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*</a:t>
            </a:r>
            <a:r>
              <a:rPr lang="en-US" b="1" i="1" dirty="0" err="1" smtClean="0">
                <a:solidFill>
                  <a:srgbClr val="FF0000"/>
                </a:solidFill>
              </a:rPr>
              <a:t>Biloks</a:t>
            </a:r>
            <a:r>
              <a:rPr lang="en-US" b="1" i="1" dirty="0" smtClean="0">
                <a:solidFill>
                  <a:srgbClr val="FF0000"/>
                </a:solidFill>
              </a:rPr>
              <a:t> S </a:t>
            </a:r>
            <a:r>
              <a:rPr lang="en-US" b="1" i="1" dirty="0" err="1" smtClean="0">
                <a:solidFill>
                  <a:srgbClr val="FF0000"/>
                </a:solidFill>
              </a:rPr>
              <a:t>dalam</a:t>
            </a:r>
            <a:r>
              <a:rPr lang="en-US" b="1" i="1" dirty="0" smtClean="0">
                <a:solidFill>
                  <a:srgbClr val="FF0000"/>
                </a:solidFill>
              </a:rPr>
              <a:t> H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b="1" dirty="0"/>
              <a:t> 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 2(+2) +  S  = O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+4 + S  = 0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 = -4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→ 2(+1) + S + 4(-2) = 0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+2 + S -8 = 0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+6 + S = 0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 = -6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US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endParaRPr lang="en-US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→  S + 4(-2)  = -2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S  + (-8) = -2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biloks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 = +6</a:t>
            </a:r>
            <a:endParaRPr lang="en-US" b="1" dirty="0"/>
          </a:p>
        </p:txBody>
      </p:sp>
      <p:sp>
        <p:nvSpPr>
          <p:cNvPr id="3" name="Oval Callout 2"/>
          <p:cNvSpPr/>
          <p:nvPr/>
        </p:nvSpPr>
        <p:spPr>
          <a:xfrm>
            <a:off x="5525037" y="1107583"/>
            <a:ext cx="3438659" cy="31939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Gampang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kan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nak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??...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592428" y="2582214"/>
            <a:ext cx="6426557" cy="4275786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SEKIAN DAN TERIMAKASIH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962918" y="399245"/>
            <a:ext cx="3116687" cy="13909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Tetap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semangat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nak</a:t>
            </a:r>
            <a:r>
              <a:rPr lang="en-US" sz="2400" b="1" dirty="0" smtClean="0">
                <a:solidFill>
                  <a:schemeClr val="tx1"/>
                </a:solidFill>
              </a:rPr>
              <a:t>……</a:t>
            </a:r>
            <a:r>
              <a:rPr lang="en-US" sz="2400" b="1" dirty="0" err="1" smtClean="0">
                <a:solidFill>
                  <a:schemeClr val="tx1"/>
                </a:solidFill>
              </a:rPr>
              <a:t>cayooo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3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9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52" y="528034"/>
            <a:ext cx="104447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reaksi</a:t>
            </a:r>
            <a:r>
              <a:rPr lang="en-US" sz="2000" dirty="0" smtClean="0"/>
              <a:t> </a:t>
            </a:r>
            <a:r>
              <a:rPr lang="en-US" sz="2000" dirty="0" err="1" smtClean="0"/>
              <a:t>redoks</a:t>
            </a:r>
            <a:r>
              <a:rPr lang="en-US" sz="2000" dirty="0" smtClean="0"/>
              <a:t> di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2 </a:t>
            </a:r>
            <a:r>
              <a:rPr lang="en-US" sz="2000" dirty="0" err="1" smtClean="0"/>
              <a:t>reaksi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bersamaan</a:t>
            </a:r>
            <a:r>
              <a:rPr lang="en-US" sz="2000" dirty="0" smtClean="0"/>
              <a:t>(</a:t>
            </a:r>
            <a:r>
              <a:rPr lang="en-US" sz="2000" dirty="0" err="1" smtClean="0"/>
              <a:t>sekaligus</a:t>
            </a:r>
            <a:r>
              <a:rPr lang="en-US" sz="2000" dirty="0" smtClean="0"/>
              <a:t>)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Reaksi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reduksi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/>
              <a:t> </a:t>
            </a:r>
            <a:r>
              <a:rPr lang="en-US" sz="2000" dirty="0" smtClean="0"/>
              <a:t>    Ada 3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reaksi</a:t>
            </a:r>
            <a:r>
              <a:rPr lang="en-US" sz="2000" dirty="0" smtClean="0"/>
              <a:t> </a:t>
            </a:r>
            <a:r>
              <a:rPr lang="en-US" sz="2000" dirty="0" err="1" smtClean="0"/>
              <a:t>reduksi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* </a:t>
            </a:r>
            <a:r>
              <a:rPr lang="en-US" sz="2000" dirty="0" err="1" smtClean="0"/>
              <a:t>Penangkapan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*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oksigen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atom 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* </a:t>
            </a:r>
            <a:r>
              <a:rPr lang="en-US" sz="2000" dirty="0" err="1" smtClean="0"/>
              <a:t>Penurunan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oksidasi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2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Reaksi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oksidasi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Reaksi</a:t>
            </a:r>
            <a:r>
              <a:rPr lang="en-US" sz="2000" dirty="0" smtClean="0"/>
              <a:t> </a:t>
            </a:r>
            <a:r>
              <a:rPr lang="en-US" sz="2000" dirty="0" err="1" smtClean="0"/>
              <a:t>oksidasi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kebalikan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reaksi</a:t>
            </a:r>
            <a:r>
              <a:rPr lang="en-US" sz="2000" dirty="0" smtClean="0"/>
              <a:t> </a:t>
            </a:r>
            <a:r>
              <a:rPr lang="en-US" sz="2000" dirty="0" err="1" smtClean="0"/>
              <a:t>reduksi</a:t>
            </a:r>
            <a:r>
              <a:rPr lang="en-US" sz="2000" dirty="0" smtClean="0"/>
              <a:t>, </a:t>
            </a:r>
            <a:r>
              <a:rPr lang="en-US" sz="2000" dirty="0" err="1" smtClean="0"/>
              <a:t>ada</a:t>
            </a:r>
            <a:r>
              <a:rPr lang="en-US" sz="2000" dirty="0" smtClean="0"/>
              <a:t> 3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ataupun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mendasari</a:t>
            </a:r>
            <a:r>
              <a:rPr lang="en-US" sz="2000" dirty="0" smtClean="0"/>
              <a:t>    </a:t>
            </a:r>
            <a:r>
              <a:rPr lang="en-US" sz="2000" dirty="0" err="1" smtClean="0"/>
              <a:t>reaksi</a:t>
            </a:r>
            <a:r>
              <a:rPr lang="en-US" sz="2000" dirty="0" smtClean="0"/>
              <a:t> </a:t>
            </a:r>
            <a:r>
              <a:rPr lang="en-US" sz="2000" dirty="0" err="1" smtClean="0"/>
              <a:t>reduksi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Penangkapan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oksigen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atom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Kenaikan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oksidasi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626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0"/>
            <a:ext cx="11655380" cy="66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9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103031"/>
            <a:ext cx="10019764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244699"/>
            <a:ext cx="11230378" cy="66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9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206062"/>
            <a:ext cx="11346287" cy="66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6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" y="154546"/>
            <a:ext cx="11552349" cy="65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486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</TotalTime>
  <Words>656</Words>
  <Application>Microsoft Office PowerPoint</Application>
  <PresentationFormat>Widescreen</PresentationFormat>
  <Paragraphs>145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REAKSI REDOKS-1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Pre_Install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REAKSI REDOKS-1</dc:title>
  <dc:creator>Windows User</dc:creator>
  <cp:lastModifiedBy>Windows User</cp:lastModifiedBy>
  <cp:revision>20</cp:revision>
  <dcterms:created xsi:type="dcterms:W3CDTF">2020-09-28T12:24:32Z</dcterms:created>
  <dcterms:modified xsi:type="dcterms:W3CDTF">2020-11-09T00:50:37Z</dcterms:modified>
</cp:coreProperties>
</file>