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2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>
          <a:gsLst>
            <a:gs pos="0">
              <a:schemeClr val="bg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127000" y="177800"/>
            <a:ext cx="9017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7200" b="1" dirty="0" smtClean="0">
                <a:solidFill>
                  <a:srgbClr val="7030A0"/>
                </a:solidFill>
              </a:rPr>
              <a:t>PEMBAHASAN</a:t>
            </a:r>
            <a:r>
              <a:rPr lang="id-ID" sz="7200" b="1" baseline="0" dirty="0" smtClean="0">
                <a:solidFill>
                  <a:srgbClr val="7030A0"/>
                </a:solidFill>
              </a:rPr>
              <a:t> SOAL-SOAL PEREAKSI PEMBATAS</a:t>
            </a:r>
          </a:p>
          <a:p>
            <a:pPr algn="r"/>
            <a:r>
              <a:rPr lang="id-ID" sz="2400" b="1" i="1" baseline="0" dirty="0" smtClean="0">
                <a:solidFill>
                  <a:srgbClr val="7030A0"/>
                </a:solidFill>
              </a:rPr>
              <a:t>BY.RAHEL KEMIT</a:t>
            </a:r>
            <a:endParaRPr lang="id-ID" sz="2400" b="1" i="1" dirty="0">
              <a:solidFill>
                <a:srgbClr val="7030A0"/>
              </a:solidFill>
            </a:endParaRPr>
          </a:p>
        </p:txBody>
      </p:sp>
      <p:sp>
        <p:nvSpPr>
          <p:cNvPr id="8" name="Smiley Face 7"/>
          <p:cNvSpPr/>
          <p:nvPr userDrawn="1"/>
        </p:nvSpPr>
        <p:spPr>
          <a:xfrm>
            <a:off x="571500" y="4584700"/>
            <a:ext cx="3975100" cy="1968500"/>
          </a:xfrm>
          <a:prstGeom prst="smileyFac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043285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Pr>
        <a:gradFill>
          <a:gsLst>
            <a:gs pos="0">
              <a:schemeClr val="bg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0" y="165100"/>
            <a:ext cx="90170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b="1" dirty="0" smtClean="0">
                <a:solidFill>
                  <a:srgbClr val="C00000"/>
                </a:solidFill>
              </a:rPr>
              <a:t>Pembahasan :</a:t>
            </a:r>
          </a:p>
          <a:p>
            <a:r>
              <a:rPr lang="id-ID" sz="3600" dirty="0" smtClean="0">
                <a:solidFill>
                  <a:srgbClr val="7030A0"/>
                </a:solidFill>
              </a:rPr>
              <a:t>Langkah 1, Setarakan</a:t>
            </a:r>
            <a:r>
              <a:rPr lang="id-ID" sz="3600" baseline="0" dirty="0" smtClean="0">
                <a:solidFill>
                  <a:srgbClr val="7030A0"/>
                </a:solidFill>
              </a:rPr>
              <a:t> reaksi 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d-ID" sz="3600" b="1" dirty="0" smtClean="0">
                <a:solidFill>
                  <a:srgbClr val="C00000"/>
                </a:solidFill>
              </a:rPr>
              <a:t>2</a:t>
            </a:r>
            <a:r>
              <a:rPr lang="id-ID" sz="3600" b="1" dirty="0" smtClean="0">
                <a:solidFill>
                  <a:srgbClr val="00B050"/>
                </a:solidFill>
              </a:rPr>
              <a:t>H</a:t>
            </a:r>
            <a:r>
              <a:rPr lang="id-ID" sz="3600" b="1" baseline="-25000" dirty="0" smtClean="0">
                <a:solidFill>
                  <a:srgbClr val="00B050"/>
                </a:solidFill>
              </a:rPr>
              <a:t>2 </a:t>
            </a:r>
            <a:r>
              <a:rPr lang="id-ID" sz="3600" b="1" baseline="0" dirty="0" smtClean="0">
                <a:solidFill>
                  <a:srgbClr val="00B050"/>
                </a:solidFill>
              </a:rPr>
              <a:t>      +       O</a:t>
            </a:r>
            <a:r>
              <a:rPr lang="id-ID" sz="3600" b="1" baseline="-25000" dirty="0" smtClean="0">
                <a:solidFill>
                  <a:srgbClr val="00B050"/>
                </a:solidFill>
              </a:rPr>
              <a:t>2</a:t>
            </a:r>
            <a:r>
              <a:rPr lang="id-ID" sz="3600" b="1" baseline="0" dirty="0" smtClean="0">
                <a:solidFill>
                  <a:srgbClr val="00B050"/>
                </a:solidFill>
              </a:rPr>
              <a:t>      →      </a:t>
            </a:r>
            <a:r>
              <a:rPr lang="id-ID" sz="3600" b="1" baseline="0" dirty="0" smtClean="0">
                <a:solidFill>
                  <a:srgbClr val="C00000"/>
                </a:solidFill>
              </a:rPr>
              <a:t>2</a:t>
            </a:r>
            <a:r>
              <a:rPr lang="id-ID" sz="3600" b="1" baseline="0" dirty="0" smtClean="0">
                <a:solidFill>
                  <a:srgbClr val="00B050"/>
                </a:solidFill>
              </a:rPr>
              <a:t>H</a:t>
            </a:r>
            <a:r>
              <a:rPr lang="id-ID" sz="3600" b="1" baseline="-25000" dirty="0" smtClean="0">
                <a:solidFill>
                  <a:srgbClr val="00B050"/>
                </a:solidFill>
              </a:rPr>
              <a:t>2</a:t>
            </a:r>
            <a:r>
              <a:rPr lang="id-ID" sz="3600" b="1" baseline="0" dirty="0" smtClean="0">
                <a:solidFill>
                  <a:srgbClr val="00B050"/>
                </a:solidFill>
              </a:rPr>
              <a:t>O  ( belum setara 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d-ID" sz="3600" b="1" baseline="0" dirty="0" smtClean="0">
              <a:solidFill>
                <a:srgbClr val="00B05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d-ID" sz="3600" b="0" baseline="0" dirty="0" smtClean="0">
                <a:solidFill>
                  <a:srgbClr val="7030A0"/>
                </a:solidFill>
              </a:rPr>
              <a:t>Langkah 2, tentukan pereaksi pembatas dan pereaksi yang sisa</a:t>
            </a:r>
          </a:p>
          <a:p>
            <a: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d-ID" sz="3600" b="1" baseline="0" dirty="0" smtClean="0">
                <a:solidFill>
                  <a:srgbClr val="00B050"/>
                </a:solidFill>
              </a:rPr>
              <a:t>Mol H</a:t>
            </a:r>
            <a:r>
              <a:rPr lang="id-ID" sz="3600" b="1" baseline="-25000" dirty="0" smtClean="0">
                <a:solidFill>
                  <a:srgbClr val="00B050"/>
                </a:solidFill>
              </a:rPr>
              <a:t>2</a:t>
            </a:r>
            <a:r>
              <a:rPr lang="id-ID" sz="3600" b="1" baseline="0" dirty="0" smtClean="0">
                <a:solidFill>
                  <a:srgbClr val="00B050"/>
                </a:solidFill>
              </a:rPr>
              <a:t>  /koefisien =   4/2 = 2 (pereaksi pembatas)</a:t>
            </a:r>
          </a:p>
          <a:p>
            <a: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id-ID" sz="3600" b="1" baseline="0" dirty="0" smtClean="0">
              <a:solidFill>
                <a:srgbClr val="00B050"/>
              </a:solidFill>
            </a:endParaRPr>
          </a:p>
          <a:p>
            <a: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d-ID" sz="3600" b="1" baseline="0" dirty="0" smtClean="0">
                <a:solidFill>
                  <a:srgbClr val="00B050"/>
                </a:solidFill>
              </a:rPr>
              <a:t>Mol O</a:t>
            </a:r>
            <a:r>
              <a:rPr lang="id-ID" sz="3600" b="1" baseline="-25000" dirty="0" smtClean="0">
                <a:solidFill>
                  <a:srgbClr val="00B050"/>
                </a:solidFill>
              </a:rPr>
              <a:t>2</a:t>
            </a:r>
            <a:r>
              <a:rPr lang="id-ID" sz="3600" b="1" baseline="0" dirty="0" smtClean="0">
                <a:solidFill>
                  <a:srgbClr val="00B050"/>
                </a:solidFill>
              </a:rPr>
              <a:t> / koefisien = 8/1 = 8 (pereaksi sisa)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id-ID" sz="3600" b="1" baseline="0" dirty="0" smtClean="0">
              <a:solidFill>
                <a:srgbClr val="00B050"/>
              </a:solidFill>
            </a:endParaRPr>
          </a:p>
          <a:p>
            <a:endParaRPr lang="id-ID" sz="3600" dirty="0" smtClean="0"/>
          </a:p>
          <a:p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17450336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bg>
      <p:bgPr>
        <a:gradFill>
          <a:gsLst>
            <a:gs pos="0">
              <a:schemeClr val="bg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0" y="177800"/>
            <a:ext cx="90424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d-ID" sz="3200" b="1" baseline="0" dirty="0" smtClean="0">
                <a:solidFill>
                  <a:srgbClr val="7030A0"/>
                </a:solidFill>
              </a:rPr>
              <a:t>Langkah 3, Buat tabel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d-ID" sz="3200" b="1" baseline="0" dirty="0" smtClean="0">
                <a:solidFill>
                  <a:srgbClr val="00B050"/>
                </a:solidFill>
              </a:rPr>
              <a:t>                         ( habis )       ( sisa 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d-ID" sz="3200" b="1" baseline="0" dirty="0" smtClean="0">
                <a:solidFill>
                  <a:srgbClr val="00B050"/>
                </a:solidFill>
              </a:rPr>
              <a:t>                          </a:t>
            </a:r>
            <a:r>
              <a:rPr lang="id-ID" sz="3200" b="1" baseline="0" dirty="0" smtClean="0">
                <a:solidFill>
                  <a:srgbClr val="C00000"/>
                </a:solidFill>
              </a:rPr>
              <a:t>2</a:t>
            </a:r>
            <a:r>
              <a:rPr lang="id-ID" sz="3200" b="1" baseline="0" dirty="0" smtClean="0">
                <a:solidFill>
                  <a:srgbClr val="00B050"/>
                </a:solidFill>
              </a:rPr>
              <a:t> </a:t>
            </a:r>
            <a:r>
              <a:rPr lang="id-ID" sz="3200" b="1" dirty="0" smtClean="0">
                <a:solidFill>
                  <a:srgbClr val="7030A0"/>
                </a:solidFill>
              </a:rPr>
              <a:t>H</a:t>
            </a:r>
            <a:r>
              <a:rPr lang="id-ID" sz="3200" b="1" baseline="-25000" dirty="0" smtClean="0">
                <a:solidFill>
                  <a:srgbClr val="7030A0"/>
                </a:solidFill>
              </a:rPr>
              <a:t>2 </a:t>
            </a:r>
            <a:r>
              <a:rPr lang="id-ID" sz="3200" b="1" baseline="0" dirty="0" smtClean="0">
                <a:solidFill>
                  <a:srgbClr val="7030A0"/>
                </a:solidFill>
              </a:rPr>
              <a:t>      +       O</a:t>
            </a:r>
            <a:r>
              <a:rPr lang="id-ID" sz="3200" b="1" baseline="-25000" dirty="0" smtClean="0">
                <a:solidFill>
                  <a:srgbClr val="7030A0"/>
                </a:solidFill>
              </a:rPr>
              <a:t>2</a:t>
            </a:r>
            <a:r>
              <a:rPr lang="id-ID" sz="3200" b="1" baseline="0" dirty="0" smtClean="0">
                <a:solidFill>
                  <a:srgbClr val="7030A0"/>
                </a:solidFill>
              </a:rPr>
              <a:t>      →     </a:t>
            </a:r>
            <a:r>
              <a:rPr lang="id-ID" sz="3200" b="1" baseline="0" dirty="0" smtClean="0">
                <a:solidFill>
                  <a:srgbClr val="C00000"/>
                </a:solidFill>
              </a:rPr>
              <a:t>2</a:t>
            </a:r>
            <a:r>
              <a:rPr lang="id-ID" sz="3200" b="1" baseline="0" dirty="0" smtClean="0">
                <a:solidFill>
                  <a:srgbClr val="7030A0"/>
                </a:solidFill>
              </a:rPr>
              <a:t> H</a:t>
            </a:r>
            <a:r>
              <a:rPr lang="id-ID" sz="3200" b="1" baseline="-25000" dirty="0" smtClean="0">
                <a:solidFill>
                  <a:srgbClr val="7030A0"/>
                </a:solidFill>
              </a:rPr>
              <a:t>2</a:t>
            </a:r>
            <a:r>
              <a:rPr lang="id-ID" sz="3200" b="1" baseline="0" dirty="0" smtClean="0">
                <a:solidFill>
                  <a:srgbClr val="7030A0"/>
                </a:solidFill>
              </a:rPr>
              <a:t>O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d-ID" sz="3200" b="1" baseline="0" dirty="0" smtClean="0">
                <a:solidFill>
                  <a:srgbClr val="00B050"/>
                </a:solidFill>
              </a:rPr>
              <a:t>Mula-mula:     4                     8                   -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d-ID" sz="3200" b="1" baseline="0" dirty="0" smtClean="0">
                <a:solidFill>
                  <a:srgbClr val="00B050"/>
                </a:solidFill>
              </a:rPr>
              <a:t>Bereaksi    :     4                      2                  4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d-ID" sz="3200" b="1" baseline="0" dirty="0" smtClean="0">
                <a:solidFill>
                  <a:srgbClr val="00B050"/>
                </a:solidFill>
              </a:rPr>
              <a:t>Sisa            :      0                      6                  4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id-ID" sz="3200" b="1" baseline="0" dirty="0" smtClean="0">
              <a:solidFill>
                <a:srgbClr val="00B05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d-ID" sz="3200" b="1" baseline="0" dirty="0" smtClean="0">
                <a:solidFill>
                  <a:srgbClr val="7030A0"/>
                </a:solidFill>
              </a:rPr>
              <a:t>Langkah 4, sesuaikan dengan pertanyaan soal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id-ID" sz="3200" b="1" baseline="0" dirty="0" smtClean="0">
              <a:solidFill>
                <a:srgbClr val="7030A0"/>
              </a:solidFill>
            </a:endParaRPr>
          </a:p>
          <a:p>
            <a:pPr marL="742950" marR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lphaLcPeriod"/>
              <a:tabLst/>
              <a:defRPr/>
            </a:pPr>
            <a:r>
              <a:rPr lang="id-ID" sz="3200" b="1" baseline="0" dirty="0" smtClean="0">
                <a:solidFill>
                  <a:srgbClr val="00B050"/>
                </a:solidFill>
              </a:rPr>
              <a:t>Jenis reaksi : non stoikiometris</a:t>
            </a:r>
          </a:p>
          <a:p>
            <a:pPr marL="742950" marR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lphaLcPeriod"/>
              <a:tabLst/>
              <a:defRPr/>
            </a:pPr>
            <a:r>
              <a:rPr lang="id-ID" sz="3200" b="1" baseline="0" dirty="0" smtClean="0">
                <a:solidFill>
                  <a:srgbClr val="00B050"/>
                </a:solidFill>
              </a:rPr>
              <a:t>Pereaksi pembatas : gas hidrogen</a:t>
            </a:r>
          </a:p>
          <a:p>
            <a:pPr marL="742950" marR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lphaLcPeriod"/>
              <a:tabLst/>
              <a:defRPr/>
            </a:pPr>
            <a:r>
              <a:rPr lang="id-ID" sz="3200" b="1" baseline="0" dirty="0" smtClean="0">
                <a:solidFill>
                  <a:srgbClr val="00B050"/>
                </a:solidFill>
              </a:rPr>
              <a:t>Pereaksi yang sisa : gas oksigen</a:t>
            </a:r>
          </a:p>
          <a:p>
            <a:endParaRPr lang="id-ID" sz="3200" dirty="0"/>
          </a:p>
        </p:txBody>
      </p:sp>
      <p:cxnSp>
        <p:nvCxnSpPr>
          <p:cNvPr id="4" name="Straight Connector 3"/>
          <p:cNvCxnSpPr/>
          <p:nvPr userDrawn="1"/>
        </p:nvCxnSpPr>
        <p:spPr>
          <a:xfrm flipV="1">
            <a:off x="203200" y="2578100"/>
            <a:ext cx="7353300" cy="101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6078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bg>
      <p:bgPr>
        <a:gradFill>
          <a:gsLst>
            <a:gs pos="0">
              <a:schemeClr val="bg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88900" y="88900"/>
            <a:ext cx="89154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dirty="0" smtClean="0"/>
              <a:t>e. </a:t>
            </a:r>
            <a:r>
              <a:rPr lang="id-ID" sz="3600" dirty="0" smtClean="0">
                <a:solidFill>
                  <a:srgbClr val="00B050"/>
                </a:solidFill>
              </a:rPr>
              <a:t>Jumlah mol pereaksi yang sisa </a:t>
            </a:r>
            <a:r>
              <a:rPr lang="id-ID" sz="3600" dirty="0" smtClean="0"/>
              <a:t>: 6 mol</a:t>
            </a:r>
          </a:p>
          <a:p>
            <a:r>
              <a:rPr lang="id-ID" sz="3600" dirty="0" smtClean="0"/>
              <a:t>e. </a:t>
            </a:r>
            <a:r>
              <a:rPr lang="id-ID" sz="3600" dirty="0" smtClean="0">
                <a:solidFill>
                  <a:srgbClr val="0070C0"/>
                </a:solidFill>
              </a:rPr>
              <a:t>Jumlah mol H</a:t>
            </a:r>
            <a:r>
              <a:rPr lang="id-ID" sz="3600" baseline="-25000" dirty="0" smtClean="0">
                <a:solidFill>
                  <a:srgbClr val="0070C0"/>
                </a:solidFill>
              </a:rPr>
              <a:t>2</a:t>
            </a:r>
            <a:r>
              <a:rPr lang="id-ID" sz="3600" baseline="0" dirty="0" smtClean="0">
                <a:solidFill>
                  <a:srgbClr val="0070C0"/>
                </a:solidFill>
              </a:rPr>
              <a:t>O yang terbentuk</a:t>
            </a:r>
            <a:r>
              <a:rPr lang="id-ID" sz="3600" baseline="0" dirty="0" smtClean="0"/>
              <a:t>: 4 mol</a:t>
            </a:r>
          </a:p>
          <a:p>
            <a:r>
              <a:rPr lang="id-ID" sz="3600" baseline="0" dirty="0" smtClean="0"/>
              <a:t>f. </a:t>
            </a:r>
            <a:r>
              <a:rPr lang="id-ID" sz="3600" baseline="0" dirty="0" smtClean="0">
                <a:solidFill>
                  <a:srgbClr val="7030A0"/>
                </a:solidFill>
              </a:rPr>
              <a:t>Jumlah massa H</a:t>
            </a:r>
            <a:r>
              <a:rPr lang="id-ID" sz="3600" baseline="-25000" dirty="0" smtClean="0">
                <a:solidFill>
                  <a:srgbClr val="7030A0"/>
                </a:solidFill>
              </a:rPr>
              <a:t>2</a:t>
            </a:r>
            <a:r>
              <a:rPr lang="id-ID" sz="3600" baseline="0" dirty="0" smtClean="0">
                <a:solidFill>
                  <a:srgbClr val="7030A0"/>
                </a:solidFill>
              </a:rPr>
              <a:t>O yang terbentuk </a:t>
            </a:r>
            <a:r>
              <a:rPr lang="id-ID" sz="3600" baseline="0" dirty="0" smtClean="0"/>
              <a:t>:</a:t>
            </a:r>
          </a:p>
          <a:p>
            <a:r>
              <a:rPr lang="id-ID" sz="3600" baseline="0" dirty="0" smtClean="0"/>
              <a:t>   Gram = mol x Mr </a:t>
            </a:r>
          </a:p>
          <a:p>
            <a:r>
              <a:rPr lang="id-ID" sz="3600" baseline="0" dirty="0" smtClean="0"/>
              <a:t>             =  4  x  18</a:t>
            </a:r>
          </a:p>
          <a:p>
            <a:r>
              <a:rPr lang="id-ID" sz="3600" baseline="0" dirty="0" smtClean="0"/>
              <a:t>             =  72 gram</a:t>
            </a:r>
            <a:endParaRPr lang="id-ID" sz="3600" dirty="0" smtClean="0"/>
          </a:p>
          <a:p>
            <a:endParaRPr lang="id-ID" sz="3600" dirty="0"/>
          </a:p>
        </p:txBody>
      </p:sp>
      <p:sp>
        <p:nvSpPr>
          <p:cNvPr id="3" name="Oval 2"/>
          <p:cNvSpPr/>
          <p:nvPr userDrawn="1"/>
        </p:nvSpPr>
        <p:spPr>
          <a:xfrm>
            <a:off x="4927600" y="1981200"/>
            <a:ext cx="3429000" cy="1498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rgbClr val="C00000"/>
                </a:solidFill>
              </a:rPr>
              <a:t>Mr H</a:t>
            </a:r>
            <a:r>
              <a:rPr lang="id-ID" sz="2400" b="1" baseline="-25000" dirty="0" smtClean="0">
                <a:solidFill>
                  <a:srgbClr val="C00000"/>
                </a:solidFill>
              </a:rPr>
              <a:t>2</a:t>
            </a:r>
            <a:r>
              <a:rPr lang="id-ID" sz="2400" b="1" baseline="0" dirty="0" smtClean="0">
                <a:solidFill>
                  <a:srgbClr val="C00000"/>
                </a:solidFill>
              </a:rPr>
              <a:t>O = 2.1 + 16</a:t>
            </a:r>
          </a:p>
          <a:p>
            <a:pPr algn="ctr"/>
            <a:r>
              <a:rPr lang="id-ID" sz="2400" b="1" baseline="0" dirty="0" smtClean="0">
                <a:solidFill>
                  <a:srgbClr val="C00000"/>
                </a:solidFill>
              </a:rPr>
              <a:t>     = 18</a:t>
            </a:r>
            <a:endParaRPr lang="id-ID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817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bg>
      <p:bgPr>
        <a:gradFill>
          <a:gsLst>
            <a:gs pos="0">
              <a:schemeClr val="bg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52400" y="152400"/>
            <a:ext cx="88265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b="0" dirty="0" smtClean="0">
                <a:solidFill>
                  <a:srgbClr val="C00000"/>
                </a:solidFill>
              </a:rPr>
              <a:t>Soal 3 </a:t>
            </a:r>
          </a:p>
          <a:p>
            <a:r>
              <a:rPr lang="id-ID" sz="3600" b="1" dirty="0" smtClean="0">
                <a:solidFill>
                  <a:srgbClr val="0070C0"/>
                </a:solidFill>
              </a:rPr>
              <a:t>Jika 24 gram</a:t>
            </a:r>
            <a:r>
              <a:rPr lang="id-ID" sz="3600" b="1" baseline="0" dirty="0" smtClean="0">
                <a:solidFill>
                  <a:srgbClr val="0070C0"/>
                </a:solidFill>
              </a:rPr>
              <a:t> karbon (Ar C =12 ) direaksikan dengan 32 gram oksigen ( Ar O = 16 ) menurut reaksi :  C      +       O</a:t>
            </a:r>
            <a:r>
              <a:rPr lang="id-ID" sz="3600" b="1" baseline="-25000" dirty="0" smtClean="0">
                <a:solidFill>
                  <a:srgbClr val="0070C0"/>
                </a:solidFill>
              </a:rPr>
              <a:t>2</a:t>
            </a:r>
            <a:r>
              <a:rPr lang="id-ID" sz="3600" b="1" baseline="0" dirty="0" smtClean="0">
                <a:solidFill>
                  <a:srgbClr val="0070C0"/>
                </a:solidFill>
              </a:rPr>
              <a:t>     →      CO</a:t>
            </a:r>
            <a:r>
              <a:rPr lang="id-ID" sz="3600" b="1" baseline="-25000" dirty="0" smtClean="0">
                <a:solidFill>
                  <a:srgbClr val="0070C0"/>
                </a:solidFill>
              </a:rPr>
              <a:t>2</a:t>
            </a:r>
            <a:r>
              <a:rPr lang="id-ID" sz="3600" b="1" baseline="0" dirty="0" smtClean="0">
                <a:solidFill>
                  <a:srgbClr val="0070C0"/>
                </a:solidFill>
              </a:rPr>
              <a:t> </a:t>
            </a:r>
          </a:p>
          <a:p>
            <a:endParaRPr lang="id-ID" sz="3600" b="1" baseline="0" dirty="0" smtClean="0">
              <a:solidFill>
                <a:srgbClr val="0070C0"/>
              </a:solidFill>
            </a:endParaRPr>
          </a:p>
          <a:p>
            <a:r>
              <a:rPr lang="id-ID" sz="3600" b="1" baseline="0" dirty="0" smtClean="0">
                <a:solidFill>
                  <a:srgbClr val="C00000"/>
                </a:solidFill>
              </a:rPr>
              <a:t>Tentukanlah :</a:t>
            </a:r>
          </a:p>
          <a:p>
            <a:pPr marL="342900" indent="-342900">
              <a:buAutoNum type="alphaLcPeriod"/>
            </a:pPr>
            <a:r>
              <a:rPr lang="id-ID" sz="3600" b="0" baseline="0" dirty="0" smtClean="0">
                <a:solidFill>
                  <a:srgbClr val="00B0F0"/>
                </a:solidFill>
              </a:rPr>
              <a:t>Jenis reaksi</a:t>
            </a:r>
          </a:p>
          <a:p>
            <a:pPr marL="342900" indent="-342900">
              <a:buAutoNum type="alphaLcPeriod"/>
            </a:pPr>
            <a:r>
              <a:rPr lang="id-ID" sz="3600" b="0" baseline="0" dirty="0" smtClean="0">
                <a:solidFill>
                  <a:srgbClr val="0070C0"/>
                </a:solidFill>
              </a:rPr>
              <a:t>Pereaksi pembatas</a:t>
            </a:r>
          </a:p>
          <a:p>
            <a:pPr marL="342900" indent="-342900">
              <a:buAutoNum type="alphaLcPeriod"/>
            </a:pPr>
            <a:r>
              <a:rPr lang="id-ID" sz="3600" b="0" baseline="0" dirty="0" smtClean="0">
                <a:solidFill>
                  <a:srgbClr val="7030A0"/>
                </a:solidFill>
              </a:rPr>
              <a:t>Pereaksi sisa</a:t>
            </a:r>
          </a:p>
          <a:p>
            <a:pPr marL="342900" indent="-342900">
              <a:buAutoNum type="alphaLcPeriod"/>
            </a:pPr>
            <a:r>
              <a:rPr lang="id-ID" sz="3600" b="0" baseline="0" dirty="0" smtClean="0">
                <a:solidFill>
                  <a:srgbClr val="00B050"/>
                </a:solidFill>
              </a:rPr>
              <a:t>Jumlah mol pereaksi yang sisa</a:t>
            </a:r>
          </a:p>
          <a:p>
            <a:pPr marL="342900" indent="-342900">
              <a:buAutoNum type="alphaLcPeriod"/>
            </a:pPr>
            <a:r>
              <a:rPr lang="id-ID" sz="3600" b="0" baseline="0" dirty="0" smtClean="0">
                <a:solidFill>
                  <a:srgbClr val="002060"/>
                </a:solidFill>
              </a:rPr>
              <a:t>Jumlah mol CO</a:t>
            </a:r>
            <a:r>
              <a:rPr lang="id-ID" sz="3600" b="0" baseline="-25000" dirty="0" smtClean="0">
                <a:solidFill>
                  <a:srgbClr val="002060"/>
                </a:solidFill>
              </a:rPr>
              <a:t>2</a:t>
            </a:r>
            <a:r>
              <a:rPr lang="id-ID" sz="3600" b="0" baseline="0" dirty="0" smtClean="0">
                <a:solidFill>
                  <a:srgbClr val="002060"/>
                </a:solidFill>
              </a:rPr>
              <a:t> yang terbentuk</a:t>
            </a:r>
            <a:endParaRPr lang="id-ID" sz="3600" b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1421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bg>
      <p:bgPr>
        <a:gradFill>
          <a:gsLst>
            <a:gs pos="0">
              <a:schemeClr val="bg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14300" y="177800"/>
            <a:ext cx="9029700" cy="5622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b="1" dirty="0" smtClean="0">
                <a:solidFill>
                  <a:srgbClr val="FF0000"/>
                </a:solidFill>
              </a:rPr>
              <a:t>Pembahasan :</a:t>
            </a:r>
          </a:p>
          <a:p>
            <a:r>
              <a:rPr lang="id-ID" sz="3200" dirty="0" smtClean="0">
                <a:solidFill>
                  <a:srgbClr val="7030A0"/>
                </a:solidFill>
              </a:rPr>
              <a:t>Langkah 1, setarakan</a:t>
            </a:r>
            <a:r>
              <a:rPr lang="id-ID" sz="3200" baseline="0" dirty="0" smtClean="0">
                <a:solidFill>
                  <a:srgbClr val="7030A0"/>
                </a:solidFill>
              </a:rPr>
              <a:t> reaksi :</a:t>
            </a:r>
          </a:p>
          <a:p>
            <a:endParaRPr lang="id-ID" sz="3200" baseline="0" dirty="0" smtClean="0"/>
          </a:p>
          <a:p>
            <a:r>
              <a:rPr lang="id-ID" sz="3200" b="1" baseline="0" dirty="0" smtClean="0">
                <a:solidFill>
                  <a:srgbClr val="0070C0"/>
                </a:solidFill>
              </a:rPr>
              <a:t>C      +       O</a:t>
            </a:r>
            <a:r>
              <a:rPr lang="id-ID" sz="3200" b="1" baseline="-25000" dirty="0" smtClean="0">
                <a:solidFill>
                  <a:srgbClr val="0070C0"/>
                </a:solidFill>
              </a:rPr>
              <a:t>2</a:t>
            </a:r>
            <a:r>
              <a:rPr lang="id-ID" sz="3200" b="1" baseline="0" dirty="0" smtClean="0">
                <a:solidFill>
                  <a:srgbClr val="0070C0"/>
                </a:solidFill>
              </a:rPr>
              <a:t>     →      CO</a:t>
            </a:r>
            <a:r>
              <a:rPr lang="id-ID" sz="3200" b="1" baseline="-25000" dirty="0" smtClean="0">
                <a:solidFill>
                  <a:srgbClr val="0070C0"/>
                </a:solidFill>
              </a:rPr>
              <a:t>2</a:t>
            </a:r>
          </a:p>
          <a:p>
            <a:endParaRPr lang="id-ID" sz="3200" b="1" baseline="-25000" dirty="0" smtClean="0">
              <a:solidFill>
                <a:srgbClr val="0070C0"/>
              </a:solidFill>
            </a:endParaRPr>
          </a:p>
          <a:p>
            <a:r>
              <a:rPr lang="id-ID" sz="3200" b="1" baseline="0" dirty="0" smtClean="0">
                <a:solidFill>
                  <a:srgbClr val="7030A0"/>
                </a:solidFill>
              </a:rPr>
              <a:t>Langkah 2, buat tabel</a:t>
            </a:r>
          </a:p>
          <a:p>
            <a:endParaRPr lang="id-ID" sz="3200" b="1" baseline="0" dirty="0" smtClean="0">
              <a:solidFill>
                <a:srgbClr val="0070C0"/>
              </a:solidFill>
            </a:endParaRPr>
          </a:p>
          <a:p>
            <a:r>
              <a:rPr lang="id-ID" sz="3200" b="1" baseline="0" dirty="0" smtClean="0">
                <a:solidFill>
                  <a:srgbClr val="0070C0"/>
                </a:solidFill>
              </a:rPr>
              <a:t>                           C      +       O</a:t>
            </a:r>
            <a:r>
              <a:rPr lang="id-ID" sz="3200" b="1" baseline="-25000" dirty="0" smtClean="0">
                <a:solidFill>
                  <a:srgbClr val="0070C0"/>
                </a:solidFill>
              </a:rPr>
              <a:t>2</a:t>
            </a:r>
            <a:r>
              <a:rPr lang="id-ID" sz="3200" b="1" baseline="0" dirty="0" smtClean="0">
                <a:solidFill>
                  <a:srgbClr val="0070C0"/>
                </a:solidFill>
              </a:rPr>
              <a:t>     →      CO</a:t>
            </a:r>
            <a:r>
              <a:rPr lang="id-ID" sz="3200" b="1" baseline="-25000" dirty="0" smtClean="0">
                <a:solidFill>
                  <a:srgbClr val="0070C0"/>
                </a:solidFill>
              </a:rPr>
              <a:t>2</a:t>
            </a:r>
          </a:p>
          <a:p>
            <a:r>
              <a:rPr lang="id-ID" sz="3200" b="1" baseline="0" dirty="0" smtClean="0">
                <a:solidFill>
                  <a:srgbClr val="0070C0"/>
                </a:solidFill>
              </a:rPr>
              <a:t>Mula-mula :</a:t>
            </a:r>
          </a:p>
          <a:p>
            <a:r>
              <a:rPr lang="id-ID" sz="3200" b="1" baseline="0" dirty="0" smtClean="0">
                <a:solidFill>
                  <a:srgbClr val="0070C0"/>
                </a:solidFill>
              </a:rPr>
              <a:t>Bereaksi     :</a:t>
            </a:r>
          </a:p>
          <a:p>
            <a:r>
              <a:rPr lang="id-ID" sz="3200" b="1" baseline="0" dirty="0" smtClean="0">
                <a:solidFill>
                  <a:srgbClr val="0070C0"/>
                </a:solidFill>
              </a:rPr>
              <a:t>Sisa             :</a:t>
            </a:r>
            <a:endParaRPr lang="id-ID" sz="3200" baseline="0" dirty="0" smtClean="0"/>
          </a:p>
          <a:p>
            <a:endParaRPr lang="id-ID" dirty="0"/>
          </a:p>
        </p:txBody>
      </p:sp>
      <p:cxnSp>
        <p:nvCxnSpPr>
          <p:cNvPr id="4" name="Straight Connector 3"/>
          <p:cNvCxnSpPr/>
          <p:nvPr userDrawn="1"/>
        </p:nvCxnSpPr>
        <p:spPr>
          <a:xfrm flipV="1">
            <a:off x="304800" y="4902200"/>
            <a:ext cx="6413500" cy="381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56997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bg>
      <p:bgPr>
        <a:gradFill>
          <a:gsLst>
            <a:gs pos="0">
              <a:schemeClr val="bg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101600" y="101600"/>
            <a:ext cx="88900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b="1" dirty="0" smtClean="0">
                <a:solidFill>
                  <a:srgbClr val="7030A0"/>
                </a:solidFill>
              </a:rPr>
              <a:t>Langkah 3, sesuaikan dengan pertanyaan :</a:t>
            </a:r>
          </a:p>
          <a:p>
            <a:endParaRPr lang="id-ID" sz="3600" b="1" dirty="0" smtClean="0">
              <a:solidFill>
                <a:srgbClr val="7030A0"/>
              </a:solidFill>
            </a:endParaRPr>
          </a:p>
          <a:p>
            <a:pPr marL="342900" indent="-342900">
              <a:buAutoNum type="alphaLcPeriod"/>
            </a:pPr>
            <a:r>
              <a:rPr lang="id-ID" sz="4000" b="0" baseline="0" dirty="0" smtClean="0">
                <a:solidFill>
                  <a:srgbClr val="00B0F0"/>
                </a:solidFill>
              </a:rPr>
              <a:t>Jenis reaksi:</a:t>
            </a:r>
          </a:p>
          <a:p>
            <a:pPr marL="342900" indent="-342900">
              <a:buAutoNum type="alphaLcPeriod"/>
            </a:pPr>
            <a:r>
              <a:rPr lang="id-ID" sz="4000" b="0" baseline="0" dirty="0" smtClean="0">
                <a:solidFill>
                  <a:srgbClr val="0070C0"/>
                </a:solidFill>
              </a:rPr>
              <a:t>Pereaksi pembatas:</a:t>
            </a:r>
          </a:p>
          <a:p>
            <a:pPr marL="342900" indent="-342900">
              <a:buAutoNum type="alphaLcPeriod"/>
            </a:pPr>
            <a:r>
              <a:rPr lang="id-ID" sz="4000" b="0" baseline="0" dirty="0" smtClean="0">
                <a:solidFill>
                  <a:srgbClr val="7030A0"/>
                </a:solidFill>
              </a:rPr>
              <a:t>Pereaksi sisa:</a:t>
            </a:r>
          </a:p>
          <a:p>
            <a:pPr marL="342900" indent="-342900">
              <a:buAutoNum type="alphaLcPeriod"/>
            </a:pPr>
            <a:r>
              <a:rPr lang="id-ID" sz="4000" b="0" baseline="0" dirty="0" smtClean="0">
                <a:solidFill>
                  <a:srgbClr val="00B050"/>
                </a:solidFill>
              </a:rPr>
              <a:t>Jumlah mol pereaksi yang sisa:</a:t>
            </a:r>
          </a:p>
          <a:p>
            <a:pPr marL="342900" indent="-342900">
              <a:buAutoNum type="alphaLcPeriod"/>
            </a:pPr>
            <a:r>
              <a:rPr lang="id-ID" sz="4000" b="0" baseline="0" dirty="0" smtClean="0">
                <a:solidFill>
                  <a:srgbClr val="002060"/>
                </a:solidFill>
              </a:rPr>
              <a:t>Jumlah mol CO</a:t>
            </a:r>
            <a:r>
              <a:rPr lang="id-ID" sz="4000" b="0" baseline="-25000" dirty="0" smtClean="0">
                <a:solidFill>
                  <a:srgbClr val="002060"/>
                </a:solidFill>
              </a:rPr>
              <a:t>2</a:t>
            </a:r>
            <a:r>
              <a:rPr lang="id-ID" sz="4000" b="0" baseline="0" dirty="0" smtClean="0">
                <a:solidFill>
                  <a:srgbClr val="002060"/>
                </a:solidFill>
              </a:rPr>
              <a:t> yang terbentuk:</a:t>
            </a:r>
            <a:endParaRPr lang="id-ID" sz="4000" b="0" dirty="0" smtClean="0">
              <a:solidFill>
                <a:srgbClr val="002060"/>
              </a:solidFill>
            </a:endParaRPr>
          </a:p>
          <a:p>
            <a:endParaRPr lang="id-ID" sz="4000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985058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bg>
      <p:bgPr>
        <a:gradFill>
          <a:gsLst>
            <a:gs pos="0">
              <a:schemeClr val="bg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101600" y="101600"/>
            <a:ext cx="889000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b="1" dirty="0" smtClean="0">
                <a:solidFill>
                  <a:srgbClr val="C00000"/>
                </a:solidFill>
              </a:rPr>
              <a:t>Tes</a:t>
            </a:r>
            <a:r>
              <a:rPr lang="id-ID" sz="3200" b="1" baseline="0" dirty="0" smtClean="0">
                <a:solidFill>
                  <a:srgbClr val="C00000"/>
                </a:solidFill>
              </a:rPr>
              <a:t> uji kemampuan :</a:t>
            </a:r>
            <a:endParaRPr lang="id-ID" sz="3200" baseline="0" dirty="0" smtClean="0"/>
          </a:p>
          <a:p>
            <a:r>
              <a:rPr lang="id-ID" sz="3200" b="1" dirty="0" smtClean="0">
                <a:solidFill>
                  <a:srgbClr val="00B050"/>
                </a:solidFill>
              </a:rPr>
              <a:t>Jika 48 gram</a:t>
            </a:r>
            <a:r>
              <a:rPr lang="id-ID" sz="3200" b="1" baseline="0" dirty="0" smtClean="0">
                <a:solidFill>
                  <a:srgbClr val="00B050"/>
                </a:solidFill>
              </a:rPr>
              <a:t> karbon (Ar C =12 ) direaksikan dengan 64 gram oksigen ( Ar O = 16 ) menurut reaksi :  </a:t>
            </a:r>
          </a:p>
          <a:p>
            <a:r>
              <a:rPr lang="id-ID" sz="3200" b="1" baseline="0" dirty="0" smtClean="0">
                <a:solidFill>
                  <a:srgbClr val="7030A0"/>
                </a:solidFill>
              </a:rPr>
              <a:t>C      +       O</a:t>
            </a:r>
            <a:r>
              <a:rPr lang="id-ID" sz="3200" b="1" baseline="-25000" dirty="0" smtClean="0">
                <a:solidFill>
                  <a:srgbClr val="7030A0"/>
                </a:solidFill>
              </a:rPr>
              <a:t>2</a:t>
            </a:r>
            <a:r>
              <a:rPr lang="id-ID" sz="3200" b="1" baseline="0" dirty="0" smtClean="0">
                <a:solidFill>
                  <a:srgbClr val="7030A0"/>
                </a:solidFill>
              </a:rPr>
              <a:t>     →      CO</a:t>
            </a:r>
            <a:r>
              <a:rPr lang="id-ID" sz="3200" b="1" baseline="-25000" dirty="0" smtClean="0">
                <a:solidFill>
                  <a:srgbClr val="7030A0"/>
                </a:solidFill>
              </a:rPr>
              <a:t>2</a:t>
            </a:r>
            <a:r>
              <a:rPr lang="id-ID" sz="3200" b="1" baseline="0" dirty="0" smtClean="0">
                <a:solidFill>
                  <a:srgbClr val="7030A0"/>
                </a:solidFill>
              </a:rPr>
              <a:t> </a:t>
            </a:r>
          </a:p>
          <a:p>
            <a:r>
              <a:rPr lang="id-ID" sz="3200" b="1" baseline="0" dirty="0" smtClean="0">
                <a:solidFill>
                  <a:srgbClr val="C00000"/>
                </a:solidFill>
              </a:rPr>
              <a:t>Tentukanlah :</a:t>
            </a:r>
          </a:p>
          <a:p>
            <a:pPr marL="342900" indent="-342900">
              <a:buAutoNum type="alphaLcPeriod"/>
            </a:pPr>
            <a:r>
              <a:rPr lang="id-ID" sz="3200" b="1" baseline="0" dirty="0" smtClean="0">
                <a:solidFill>
                  <a:srgbClr val="0070C0"/>
                </a:solidFill>
              </a:rPr>
              <a:t>Jenis reaksi</a:t>
            </a:r>
          </a:p>
          <a:p>
            <a:pPr marL="342900" indent="-342900">
              <a:buAutoNum type="alphaLcPeriod"/>
            </a:pPr>
            <a:r>
              <a:rPr lang="id-ID" sz="3200" b="1" baseline="0" dirty="0" smtClean="0">
                <a:solidFill>
                  <a:srgbClr val="00B050"/>
                </a:solidFill>
              </a:rPr>
              <a:t>Pereaksi pembatas</a:t>
            </a:r>
          </a:p>
          <a:p>
            <a:pPr marL="342900" indent="-342900">
              <a:buAutoNum type="alphaLcPeriod"/>
            </a:pPr>
            <a:r>
              <a:rPr lang="id-ID" sz="3200" b="1" baseline="0" dirty="0" smtClean="0">
                <a:solidFill>
                  <a:srgbClr val="7030A0"/>
                </a:solidFill>
              </a:rPr>
              <a:t>Pereaksi yang sisa</a:t>
            </a:r>
          </a:p>
          <a:p>
            <a:pPr marL="342900" indent="-342900">
              <a:buAutoNum type="alphaLcPeriod"/>
            </a:pPr>
            <a:r>
              <a:rPr lang="id-ID" sz="3200" b="1" baseline="0" dirty="0" smtClean="0">
                <a:solidFill>
                  <a:srgbClr val="FF0000"/>
                </a:solidFill>
              </a:rPr>
              <a:t>Jumlah pereaksi yang sisa (mol)</a:t>
            </a:r>
          </a:p>
          <a:p>
            <a:pPr marL="342900" indent="-342900">
              <a:buAutoNum type="alphaLcPeriod"/>
            </a:pPr>
            <a:r>
              <a:rPr lang="id-ID" sz="3200" b="1" baseline="0" dirty="0" smtClean="0">
                <a:solidFill>
                  <a:srgbClr val="002060"/>
                </a:solidFill>
              </a:rPr>
              <a:t>Jumlah mol CO</a:t>
            </a:r>
            <a:r>
              <a:rPr lang="id-ID" sz="3200" b="1" baseline="-25000" dirty="0" smtClean="0">
                <a:solidFill>
                  <a:srgbClr val="002060"/>
                </a:solidFill>
              </a:rPr>
              <a:t>2</a:t>
            </a:r>
            <a:r>
              <a:rPr lang="id-ID" sz="3200" b="1" baseline="0" dirty="0" smtClean="0">
                <a:solidFill>
                  <a:srgbClr val="002060"/>
                </a:solidFill>
              </a:rPr>
              <a:t> yang terbentuk</a:t>
            </a:r>
          </a:p>
          <a:p>
            <a:pPr marL="342900" indent="-342900">
              <a:buAutoNum type="alphaLcPeriod"/>
            </a:pPr>
            <a:endParaRPr lang="id-ID" sz="3200" b="1" baseline="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d-ID" sz="3200" b="1" i="1" baseline="0" dirty="0" smtClean="0">
                <a:solidFill>
                  <a:srgbClr val="FFC000"/>
                </a:solidFill>
              </a:rPr>
              <a:t>Selamat bekerja anak ibu...goodluck</a:t>
            </a:r>
          </a:p>
          <a:p>
            <a:endParaRPr lang="id-ID" sz="1800" b="1" baseline="0" dirty="0" smtClean="0">
              <a:solidFill>
                <a:srgbClr val="0070C0"/>
              </a:solidFill>
            </a:endParaRPr>
          </a:p>
          <a:p>
            <a:endParaRPr lang="id-ID" baseline="0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666740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bg>
      <p:bgPr>
        <a:gradFill>
          <a:gsLst>
            <a:gs pos="0">
              <a:schemeClr val="bg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101600" y="101600"/>
            <a:ext cx="889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d-ID" sz="1800" b="1" baseline="0" dirty="0" smtClean="0">
              <a:solidFill>
                <a:srgbClr val="0070C0"/>
              </a:solidFill>
            </a:endParaRPr>
          </a:p>
          <a:p>
            <a:endParaRPr lang="id-ID" baseline="0" dirty="0" smtClean="0"/>
          </a:p>
          <a:p>
            <a:endParaRPr lang="id-ID" dirty="0"/>
          </a:p>
        </p:txBody>
      </p:sp>
      <p:sp>
        <p:nvSpPr>
          <p:cNvPr id="2" name="Rounded Rectangle 1"/>
          <p:cNvSpPr/>
          <p:nvPr userDrawn="1"/>
        </p:nvSpPr>
        <p:spPr>
          <a:xfrm>
            <a:off x="762000" y="1524000"/>
            <a:ext cx="6870700" cy="2819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6000" b="1" dirty="0" smtClean="0">
                <a:solidFill>
                  <a:srgbClr val="002060"/>
                </a:solidFill>
              </a:rPr>
              <a:t>SEKIAN DAN TERIMAKASIH.....</a:t>
            </a:r>
            <a:endParaRPr lang="id-ID" sz="6000" b="1" dirty="0">
              <a:solidFill>
                <a:srgbClr val="002060"/>
              </a:solidFill>
            </a:endParaRPr>
          </a:p>
        </p:txBody>
      </p:sp>
      <p:sp>
        <p:nvSpPr>
          <p:cNvPr id="4" name="Smiley Face 3"/>
          <p:cNvSpPr/>
          <p:nvPr userDrawn="1"/>
        </p:nvSpPr>
        <p:spPr>
          <a:xfrm>
            <a:off x="762000" y="4749800"/>
            <a:ext cx="1676400" cy="16891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6-Point Star 5"/>
          <p:cNvSpPr/>
          <p:nvPr userDrawn="1"/>
        </p:nvSpPr>
        <p:spPr>
          <a:xfrm>
            <a:off x="3162300" y="5207000"/>
            <a:ext cx="1612900" cy="12319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292138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gradFill>
          <a:gsLst>
            <a:gs pos="0">
              <a:schemeClr val="bg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39700" y="139700"/>
            <a:ext cx="8890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d-ID" sz="3200" dirty="0" smtClean="0">
                <a:solidFill>
                  <a:srgbClr val="0070C0"/>
                </a:solidFill>
              </a:rPr>
              <a:t>Jika</a:t>
            </a:r>
            <a:r>
              <a:rPr lang="id-ID" sz="3200" baseline="0" dirty="0" smtClean="0">
                <a:solidFill>
                  <a:srgbClr val="0070C0"/>
                </a:solidFill>
              </a:rPr>
              <a:t> 3 mol gas Nitrogen direaksikan dengan 6 mol gas Hidrogen membentuk gas amoniak menurut reaksi : ( Ar N=14, Ar H =1)</a:t>
            </a:r>
          </a:p>
          <a:p>
            <a:pPr marL="0" indent="0">
              <a:buNone/>
            </a:pPr>
            <a:r>
              <a:rPr lang="id-ID" sz="3200" baseline="0" dirty="0" smtClean="0">
                <a:solidFill>
                  <a:srgbClr val="FF0000"/>
                </a:solidFill>
              </a:rPr>
              <a:t>H</a:t>
            </a:r>
            <a:r>
              <a:rPr lang="id-ID" sz="3200" baseline="-25000" dirty="0" smtClean="0">
                <a:solidFill>
                  <a:srgbClr val="FF0000"/>
                </a:solidFill>
              </a:rPr>
              <a:t>2</a:t>
            </a:r>
            <a:r>
              <a:rPr lang="id-ID" sz="3200" baseline="0" dirty="0" smtClean="0">
                <a:solidFill>
                  <a:srgbClr val="FF0000"/>
                </a:solidFill>
              </a:rPr>
              <a:t>     +        N</a:t>
            </a:r>
            <a:r>
              <a:rPr lang="id-ID" sz="3200" baseline="-25000" dirty="0" smtClean="0">
                <a:solidFill>
                  <a:srgbClr val="FF0000"/>
                </a:solidFill>
              </a:rPr>
              <a:t>2</a:t>
            </a:r>
            <a:r>
              <a:rPr lang="id-ID" sz="3200" baseline="0" dirty="0" smtClean="0">
                <a:solidFill>
                  <a:srgbClr val="FF0000"/>
                </a:solidFill>
              </a:rPr>
              <a:t>      →    NH</a:t>
            </a:r>
            <a:r>
              <a:rPr lang="id-ID" sz="3200" baseline="-25000" dirty="0" smtClean="0">
                <a:solidFill>
                  <a:srgbClr val="FF0000"/>
                </a:solidFill>
              </a:rPr>
              <a:t>3 </a:t>
            </a:r>
            <a:r>
              <a:rPr lang="id-ID" sz="3200" baseline="0" dirty="0" smtClean="0">
                <a:solidFill>
                  <a:srgbClr val="FF0000"/>
                </a:solidFill>
              </a:rPr>
              <a:t> ( belum setara )</a:t>
            </a:r>
          </a:p>
          <a:p>
            <a:pPr marL="0" indent="0">
              <a:buNone/>
            </a:pPr>
            <a:endParaRPr lang="id-ID" sz="3200" baseline="0" dirty="0" smtClean="0"/>
          </a:p>
          <a:p>
            <a:pPr marL="0" indent="0">
              <a:buNone/>
            </a:pPr>
            <a:r>
              <a:rPr lang="id-ID" sz="3200" baseline="0" dirty="0" smtClean="0">
                <a:solidFill>
                  <a:srgbClr val="00B050"/>
                </a:solidFill>
              </a:rPr>
              <a:t>Tentukanlah :</a:t>
            </a:r>
          </a:p>
          <a:p>
            <a:pPr marL="342900" indent="-342900">
              <a:buAutoNum type="alphaLcPeriod"/>
            </a:pPr>
            <a:r>
              <a:rPr lang="id-ID" sz="3200" baseline="0" dirty="0" smtClean="0">
                <a:solidFill>
                  <a:srgbClr val="00B0F0"/>
                </a:solidFill>
              </a:rPr>
              <a:t>Jenis reaksi</a:t>
            </a:r>
          </a:p>
          <a:p>
            <a:pPr marL="342900" indent="-342900">
              <a:buAutoNum type="alphaLcPeriod"/>
            </a:pPr>
            <a:r>
              <a:rPr lang="id-ID" sz="3200" baseline="0" dirty="0" smtClean="0">
                <a:solidFill>
                  <a:srgbClr val="002060"/>
                </a:solidFill>
              </a:rPr>
              <a:t>Pereaksi pembatas</a:t>
            </a:r>
          </a:p>
          <a:p>
            <a:pPr marL="342900" indent="-342900">
              <a:buAutoNum type="alphaLcPeriod"/>
            </a:pPr>
            <a:r>
              <a:rPr lang="id-ID" sz="3200" baseline="0" dirty="0" smtClean="0">
                <a:solidFill>
                  <a:srgbClr val="7030A0"/>
                </a:solidFill>
              </a:rPr>
              <a:t>Pereaksi yang tersisa</a:t>
            </a:r>
          </a:p>
          <a:p>
            <a:pPr marL="342900" indent="-342900">
              <a:buAutoNum type="alphaLcPeriod"/>
            </a:pPr>
            <a:r>
              <a:rPr lang="id-ID" sz="3200" baseline="0" dirty="0" smtClean="0">
                <a:solidFill>
                  <a:srgbClr val="FFC000"/>
                </a:solidFill>
              </a:rPr>
              <a:t>Jumlah mol pereaksi yang sisa</a:t>
            </a:r>
          </a:p>
          <a:p>
            <a:pPr marL="342900" indent="-342900">
              <a:buAutoNum type="alphaLcPeriod"/>
            </a:pPr>
            <a:r>
              <a:rPr lang="id-ID" sz="3200" baseline="0" dirty="0" smtClean="0">
                <a:solidFill>
                  <a:srgbClr val="00B0F0"/>
                </a:solidFill>
              </a:rPr>
              <a:t>Jumlah gram pereaksi yang sisa</a:t>
            </a:r>
          </a:p>
          <a:p>
            <a:pPr marL="342900" indent="-342900">
              <a:buAutoNum type="alphaLcPeriod"/>
            </a:pPr>
            <a:r>
              <a:rPr lang="id-ID" sz="3200" baseline="0" dirty="0" smtClean="0">
                <a:solidFill>
                  <a:srgbClr val="0070C0"/>
                </a:solidFill>
              </a:rPr>
              <a:t>Jumlah mol gas NH</a:t>
            </a:r>
            <a:r>
              <a:rPr lang="id-ID" sz="3200" baseline="-25000" dirty="0" smtClean="0">
                <a:solidFill>
                  <a:srgbClr val="0070C0"/>
                </a:solidFill>
              </a:rPr>
              <a:t>3</a:t>
            </a:r>
            <a:r>
              <a:rPr lang="id-ID" sz="3200" baseline="0" dirty="0" smtClean="0">
                <a:solidFill>
                  <a:srgbClr val="0070C0"/>
                </a:solidFill>
              </a:rPr>
              <a:t> yang terbentuk </a:t>
            </a:r>
          </a:p>
          <a:p>
            <a:pPr marL="342900" indent="-342900">
              <a:buAutoNum type="alphaLcPeriod"/>
            </a:pPr>
            <a:r>
              <a:rPr lang="id-ID" sz="3200" baseline="0" dirty="0" smtClean="0"/>
              <a:t>Jumlah massa gas NH</a:t>
            </a:r>
            <a:r>
              <a:rPr lang="id-ID" sz="3200" baseline="-25000" dirty="0" smtClean="0"/>
              <a:t>3</a:t>
            </a:r>
            <a:r>
              <a:rPr lang="id-ID" sz="3200" baseline="0" dirty="0" smtClean="0"/>
              <a:t> yang terbentuk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38267998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gradFill>
          <a:gsLst>
            <a:gs pos="0">
              <a:schemeClr val="bg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1600" y="101600"/>
            <a:ext cx="89535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dirty="0" smtClean="0"/>
              <a:t>Langkah</a:t>
            </a:r>
            <a:r>
              <a:rPr lang="id-ID" sz="3200" baseline="0" dirty="0" smtClean="0"/>
              <a:t> 1, Setarakan reaksi :</a:t>
            </a:r>
          </a:p>
          <a:p>
            <a:r>
              <a:rPr lang="id-ID" sz="3200" baseline="0" dirty="0" smtClean="0">
                <a:solidFill>
                  <a:srgbClr val="FF0000"/>
                </a:solidFill>
              </a:rPr>
              <a:t>3H</a:t>
            </a:r>
            <a:r>
              <a:rPr lang="id-ID" sz="3200" baseline="-25000" dirty="0" smtClean="0">
                <a:solidFill>
                  <a:srgbClr val="FF0000"/>
                </a:solidFill>
              </a:rPr>
              <a:t>2</a:t>
            </a:r>
            <a:r>
              <a:rPr lang="id-ID" sz="3200" baseline="0" dirty="0" smtClean="0">
                <a:solidFill>
                  <a:srgbClr val="FF0000"/>
                </a:solidFill>
              </a:rPr>
              <a:t>     +        N</a:t>
            </a:r>
            <a:r>
              <a:rPr lang="id-ID" sz="3200" baseline="-25000" dirty="0" smtClean="0">
                <a:solidFill>
                  <a:srgbClr val="FF0000"/>
                </a:solidFill>
              </a:rPr>
              <a:t>2</a:t>
            </a:r>
            <a:r>
              <a:rPr lang="id-ID" sz="3200" baseline="0" dirty="0" smtClean="0">
                <a:solidFill>
                  <a:srgbClr val="FF0000"/>
                </a:solidFill>
              </a:rPr>
              <a:t>      →   2 NH</a:t>
            </a:r>
            <a:r>
              <a:rPr lang="id-ID" sz="3200" baseline="-25000" dirty="0" smtClean="0">
                <a:solidFill>
                  <a:srgbClr val="FF0000"/>
                </a:solidFill>
              </a:rPr>
              <a:t>3</a:t>
            </a:r>
            <a:endParaRPr lang="id-ID" sz="3200" baseline="0" dirty="0" smtClean="0">
              <a:solidFill>
                <a:srgbClr val="FF0000"/>
              </a:solidFill>
            </a:endParaRPr>
          </a:p>
          <a:p>
            <a:endParaRPr lang="id-ID" sz="3200" baseline="0" dirty="0" smtClean="0">
              <a:solidFill>
                <a:srgbClr val="FF0000"/>
              </a:solidFill>
            </a:endParaRPr>
          </a:p>
          <a:p>
            <a:r>
              <a:rPr lang="id-ID" sz="3200" baseline="0" dirty="0" smtClean="0">
                <a:solidFill>
                  <a:srgbClr val="FF0000"/>
                </a:solidFill>
              </a:rPr>
              <a:t>Langkah 2, Cari pereaksi pembatas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sz="3200" baseline="0" dirty="0" smtClean="0">
                <a:solidFill>
                  <a:srgbClr val="FF0000"/>
                </a:solidFill>
              </a:rPr>
              <a:t>Mol H</a:t>
            </a:r>
            <a:r>
              <a:rPr lang="id-ID" sz="3200" baseline="-25000" dirty="0" smtClean="0">
                <a:solidFill>
                  <a:srgbClr val="FF0000"/>
                </a:solidFill>
              </a:rPr>
              <a:t>2</a:t>
            </a:r>
            <a:r>
              <a:rPr lang="id-ID" sz="3200" baseline="0" dirty="0" smtClean="0">
                <a:solidFill>
                  <a:srgbClr val="FF0000"/>
                </a:solidFill>
              </a:rPr>
              <a:t>/koefisien H</a:t>
            </a:r>
            <a:r>
              <a:rPr lang="id-ID" sz="3200" baseline="-25000" dirty="0" smtClean="0">
                <a:solidFill>
                  <a:srgbClr val="FF0000"/>
                </a:solidFill>
              </a:rPr>
              <a:t>2</a:t>
            </a:r>
            <a:r>
              <a:rPr lang="id-ID" sz="3200" baseline="0" dirty="0" smtClean="0">
                <a:solidFill>
                  <a:srgbClr val="FF0000"/>
                </a:solidFill>
              </a:rPr>
              <a:t> = 6/3 = 2 ( pereaksi pembatas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sz="3200" baseline="0" dirty="0" smtClean="0">
                <a:solidFill>
                  <a:srgbClr val="FF0000"/>
                </a:solidFill>
              </a:rPr>
              <a:t>Mol N</a:t>
            </a:r>
            <a:r>
              <a:rPr lang="id-ID" sz="3200" baseline="-25000" dirty="0" smtClean="0">
                <a:solidFill>
                  <a:srgbClr val="FF0000"/>
                </a:solidFill>
              </a:rPr>
              <a:t>2</a:t>
            </a:r>
            <a:r>
              <a:rPr lang="id-ID" sz="3200" baseline="0" dirty="0" smtClean="0">
                <a:solidFill>
                  <a:srgbClr val="FF0000"/>
                </a:solidFill>
              </a:rPr>
              <a:t> /koefisien N</a:t>
            </a:r>
            <a:r>
              <a:rPr lang="id-ID" sz="3200" baseline="-25000" dirty="0" smtClean="0">
                <a:solidFill>
                  <a:srgbClr val="FF0000"/>
                </a:solidFill>
              </a:rPr>
              <a:t>2</a:t>
            </a:r>
            <a:r>
              <a:rPr lang="id-ID" sz="3200" baseline="0" dirty="0" smtClean="0">
                <a:solidFill>
                  <a:srgbClr val="FF0000"/>
                </a:solidFill>
              </a:rPr>
              <a:t>  = 3/1 = 3 ( pereaksi yang sisa 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d-ID" sz="3200" baseline="0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id-ID" sz="3200" baseline="0" dirty="0" smtClean="0">
                <a:solidFill>
                  <a:srgbClr val="FF0000"/>
                </a:solidFill>
              </a:rPr>
              <a:t>Langkah 3, buat tabel 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d-ID" sz="3200" baseline="0" dirty="0" smtClean="0">
                <a:solidFill>
                  <a:srgbClr val="FF0000"/>
                </a:solidFill>
              </a:rPr>
              <a:t>                               (habis )         ( sisa 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d-ID" sz="3200" baseline="0" dirty="0" smtClean="0">
                <a:solidFill>
                  <a:srgbClr val="FF0000"/>
                </a:solidFill>
              </a:rPr>
              <a:t>                              3 H</a:t>
            </a:r>
            <a:r>
              <a:rPr lang="id-ID" sz="3200" baseline="-25000" dirty="0" smtClean="0">
                <a:solidFill>
                  <a:srgbClr val="FF0000"/>
                </a:solidFill>
              </a:rPr>
              <a:t>2</a:t>
            </a:r>
            <a:r>
              <a:rPr lang="id-ID" sz="3200" baseline="0" dirty="0" smtClean="0">
                <a:solidFill>
                  <a:srgbClr val="FF0000"/>
                </a:solidFill>
              </a:rPr>
              <a:t>     +        N</a:t>
            </a:r>
            <a:r>
              <a:rPr lang="id-ID" sz="3200" baseline="-25000" dirty="0" smtClean="0">
                <a:solidFill>
                  <a:srgbClr val="FF0000"/>
                </a:solidFill>
              </a:rPr>
              <a:t>2</a:t>
            </a:r>
            <a:r>
              <a:rPr lang="id-ID" sz="3200" baseline="0" dirty="0" smtClean="0">
                <a:solidFill>
                  <a:srgbClr val="FF0000"/>
                </a:solidFill>
              </a:rPr>
              <a:t>      →   2 NH</a:t>
            </a:r>
            <a:r>
              <a:rPr lang="id-ID" sz="3200" baseline="-25000" dirty="0" smtClean="0">
                <a:solidFill>
                  <a:srgbClr val="FF0000"/>
                </a:solidFill>
              </a:rPr>
              <a:t>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d-ID" sz="3200" baseline="0" dirty="0" smtClean="0">
                <a:solidFill>
                  <a:srgbClr val="FF0000"/>
                </a:solidFill>
              </a:rPr>
              <a:t>Mula-mula    :          6                 3              -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d-ID" sz="3200" baseline="0" dirty="0" smtClean="0">
                <a:solidFill>
                  <a:srgbClr val="FF0000"/>
                </a:solidFill>
              </a:rPr>
              <a:t>Bereaksi        :           6                 2             4</a:t>
            </a:r>
            <a:endParaRPr lang="id-ID" sz="3200" baseline="0" dirty="0" smtClean="0"/>
          </a:p>
          <a:p>
            <a:r>
              <a:rPr lang="id-ID" sz="3200" dirty="0" smtClean="0"/>
              <a:t>Sisa                :           0                 1</a:t>
            </a:r>
            <a:r>
              <a:rPr lang="id-ID" sz="3200" baseline="0" dirty="0" smtClean="0"/>
              <a:t>             4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4804234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gradFill>
          <a:gsLst>
            <a:gs pos="0">
              <a:schemeClr val="bg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27000" y="0"/>
            <a:ext cx="89154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800" dirty="0" smtClean="0">
                <a:solidFill>
                  <a:srgbClr val="7030A0"/>
                </a:solidFill>
              </a:rPr>
              <a:t>Langkah 4, sesuaikan dengan pertanyaan soal :</a:t>
            </a:r>
          </a:p>
          <a:p>
            <a:pPr marL="342900" indent="-342900">
              <a:buAutoNum type="alphaLcPeriod"/>
            </a:pPr>
            <a:r>
              <a:rPr lang="id-ID" sz="4800" dirty="0" smtClean="0">
                <a:solidFill>
                  <a:srgbClr val="00B0F0"/>
                </a:solidFill>
              </a:rPr>
              <a:t>Jenis reaksi </a:t>
            </a:r>
            <a:r>
              <a:rPr lang="id-ID" sz="4800" dirty="0" smtClean="0"/>
              <a:t>: non stoikiometris</a:t>
            </a:r>
          </a:p>
          <a:p>
            <a:pPr marL="342900" indent="-342900">
              <a:buAutoNum type="alphaLcPeriod"/>
            </a:pPr>
            <a:r>
              <a:rPr lang="id-ID" sz="4800" dirty="0" smtClean="0">
                <a:solidFill>
                  <a:srgbClr val="FF0000"/>
                </a:solidFill>
              </a:rPr>
              <a:t>Pereaksi pembatas</a:t>
            </a:r>
            <a:r>
              <a:rPr lang="id-ID" sz="4800" dirty="0" smtClean="0"/>
              <a:t> : gas Hidrogen</a:t>
            </a:r>
          </a:p>
          <a:p>
            <a:pPr marL="342900" indent="-342900">
              <a:buAutoNum type="alphaLcPeriod"/>
            </a:pPr>
            <a:r>
              <a:rPr lang="id-ID" sz="4800" dirty="0" smtClean="0">
                <a:solidFill>
                  <a:srgbClr val="00B050"/>
                </a:solidFill>
              </a:rPr>
              <a:t>Pereaksi yang bersisa </a:t>
            </a:r>
            <a:r>
              <a:rPr lang="id-ID" sz="4800" dirty="0" smtClean="0"/>
              <a:t>: gas Nitrogen</a:t>
            </a:r>
          </a:p>
          <a:p>
            <a:pPr marL="342900" indent="-342900">
              <a:buAutoNum type="alphaLcPeriod"/>
            </a:pPr>
            <a:r>
              <a:rPr lang="id-ID" sz="4800" dirty="0" smtClean="0">
                <a:solidFill>
                  <a:srgbClr val="002060"/>
                </a:solidFill>
              </a:rPr>
              <a:t>Jumlah mol pereaksi yang sisa </a:t>
            </a:r>
            <a:r>
              <a:rPr lang="id-ID" sz="4800" dirty="0" smtClean="0"/>
              <a:t>: 1 mol</a:t>
            </a:r>
          </a:p>
        </p:txBody>
      </p:sp>
    </p:spTree>
    <p:extLst>
      <p:ext uri="{BB962C8B-B14F-4D97-AF65-F5344CB8AC3E}">
        <p14:creationId xmlns:p14="http://schemas.microsoft.com/office/powerpoint/2010/main" val="291776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gradFill>
          <a:gsLst>
            <a:gs pos="0">
              <a:schemeClr val="bg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14300" y="88900"/>
            <a:ext cx="89154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id-ID" sz="4000" baseline="0" dirty="0" smtClean="0">
                <a:solidFill>
                  <a:srgbClr val="0070C0"/>
                </a:solidFill>
              </a:rPr>
              <a:t>e</a:t>
            </a:r>
            <a:r>
              <a:rPr lang="id-ID" sz="4000" dirty="0" smtClean="0">
                <a:solidFill>
                  <a:srgbClr val="0070C0"/>
                </a:solidFill>
              </a:rPr>
              <a:t>. Jumlah gram pereaksi yang sisa :</a:t>
            </a:r>
          </a:p>
          <a:p>
            <a:pPr marL="0" indent="0">
              <a:buNone/>
            </a:pPr>
            <a:r>
              <a:rPr lang="id-ID" sz="4000" dirty="0" smtClean="0"/>
              <a:t>       </a:t>
            </a:r>
            <a:r>
              <a:rPr lang="id-ID" sz="4000" dirty="0" smtClean="0">
                <a:solidFill>
                  <a:srgbClr val="FF0000"/>
                </a:solidFill>
              </a:rPr>
              <a:t>Gram = mol x Mr</a:t>
            </a:r>
          </a:p>
          <a:p>
            <a:pPr marL="0" indent="0">
              <a:buNone/>
            </a:pPr>
            <a:r>
              <a:rPr lang="id-ID" sz="4000" dirty="0" smtClean="0">
                <a:solidFill>
                  <a:srgbClr val="FF0000"/>
                </a:solidFill>
              </a:rPr>
              <a:t>                 =</a:t>
            </a:r>
            <a:r>
              <a:rPr lang="id-ID" sz="4000" baseline="0" dirty="0" smtClean="0">
                <a:solidFill>
                  <a:srgbClr val="FF0000"/>
                </a:solidFill>
              </a:rPr>
              <a:t>  1  x  28</a:t>
            </a:r>
          </a:p>
          <a:p>
            <a:pPr marL="0" indent="0">
              <a:buNone/>
            </a:pPr>
            <a:r>
              <a:rPr lang="id-ID" sz="4000" baseline="0" dirty="0" smtClean="0">
                <a:solidFill>
                  <a:srgbClr val="FF0000"/>
                </a:solidFill>
              </a:rPr>
              <a:t>                 = 28 gram</a:t>
            </a:r>
          </a:p>
          <a:p>
            <a:pPr marL="0" indent="0">
              <a:buNone/>
            </a:pPr>
            <a:r>
              <a:rPr lang="id-ID" sz="4000" baseline="0" dirty="0" smtClean="0">
                <a:solidFill>
                  <a:srgbClr val="7030A0"/>
                </a:solidFill>
              </a:rPr>
              <a:t>f. Jumlah mol gas NH</a:t>
            </a:r>
            <a:r>
              <a:rPr lang="id-ID" sz="4000" baseline="-25000" dirty="0" smtClean="0">
                <a:solidFill>
                  <a:srgbClr val="7030A0"/>
                </a:solidFill>
              </a:rPr>
              <a:t>3</a:t>
            </a:r>
            <a:r>
              <a:rPr lang="id-ID" sz="4000" baseline="0" dirty="0" smtClean="0">
                <a:solidFill>
                  <a:srgbClr val="7030A0"/>
                </a:solidFill>
              </a:rPr>
              <a:t> yang terbentuk </a:t>
            </a:r>
            <a:r>
              <a:rPr lang="id-ID" sz="4000" baseline="0" dirty="0" smtClean="0"/>
              <a:t>= 4 mol</a:t>
            </a:r>
          </a:p>
          <a:p>
            <a:pPr marL="0" indent="0">
              <a:buNone/>
            </a:pPr>
            <a:r>
              <a:rPr lang="id-ID" sz="4000" baseline="0" dirty="0" smtClean="0">
                <a:solidFill>
                  <a:srgbClr val="00B050"/>
                </a:solidFill>
              </a:rPr>
              <a:t>g. Jumlah gram gas NH</a:t>
            </a:r>
            <a:r>
              <a:rPr lang="id-ID" sz="4000" baseline="-25000" dirty="0" smtClean="0">
                <a:solidFill>
                  <a:srgbClr val="00B050"/>
                </a:solidFill>
              </a:rPr>
              <a:t>3</a:t>
            </a:r>
            <a:r>
              <a:rPr lang="id-ID" sz="4000" baseline="0" dirty="0" smtClean="0">
                <a:solidFill>
                  <a:srgbClr val="00B050"/>
                </a:solidFill>
              </a:rPr>
              <a:t> yang terbentuk</a:t>
            </a:r>
          </a:p>
          <a:p>
            <a:pPr marL="0" indent="0">
              <a:buNone/>
            </a:pPr>
            <a:r>
              <a:rPr lang="id-ID" sz="4000" baseline="0" dirty="0" smtClean="0"/>
              <a:t>      </a:t>
            </a:r>
            <a:r>
              <a:rPr lang="id-ID" sz="4000" baseline="0" dirty="0" smtClean="0">
                <a:solidFill>
                  <a:srgbClr val="FF0000"/>
                </a:solidFill>
              </a:rPr>
              <a:t>Gram =  mol x Mr</a:t>
            </a:r>
          </a:p>
          <a:p>
            <a:pPr marL="0" indent="0">
              <a:buNone/>
            </a:pPr>
            <a:r>
              <a:rPr lang="id-ID" sz="4000" baseline="0" dirty="0" smtClean="0">
                <a:solidFill>
                  <a:srgbClr val="FF0000"/>
                </a:solidFill>
              </a:rPr>
              <a:t>                 =  4  x   17</a:t>
            </a:r>
          </a:p>
          <a:p>
            <a:pPr marL="0" indent="0">
              <a:buNone/>
            </a:pPr>
            <a:r>
              <a:rPr lang="id-ID" sz="4000" baseline="0" dirty="0" smtClean="0">
                <a:solidFill>
                  <a:srgbClr val="FF0000"/>
                </a:solidFill>
              </a:rPr>
              <a:t>                 = 68 gram </a:t>
            </a:r>
            <a:endParaRPr lang="id-ID" sz="4000" dirty="0" smtClean="0">
              <a:solidFill>
                <a:srgbClr val="FF0000"/>
              </a:solidFill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568326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gradFill>
          <a:gsLst>
            <a:gs pos="0">
              <a:schemeClr val="bg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27000" y="101600"/>
            <a:ext cx="89154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b="1" dirty="0" smtClean="0">
                <a:solidFill>
                  <a:srgbClr val="C00000"/>
                </a:solidFill>
              </a:rPr>
              <a:t>Soal 2 </a:t>
            </a:r>
          </a:p>
          <a:p>
            <a:r>
              <a:rPr lang="id-ID" sz="3200" dirty="0" smtClean="0">
                <a:solidFill>
                  <a:srgbClr val="0070C0"/>
                </a:solidFill>
              </a:rPr>
              <a:t>Jika 4 mol gas Hidrogen direaksikan dengan 8 mol gas oksigen untuk membentuk air menurut reaksi </a:t>
            </a:r>
            <a:r>
              <a:rPr lang="id-ID" sz="3200" dirty="0" smtClean="0"/>
              <a:t>:</a:t>
            </a:r>
          </a:p>
          <a:p>
            <a:r>
              <a:rPr lang="id-ID" sz="3200" dirty="0" smtClean="0"/>
              <a:t> </a:t>
            </a:r>
            <a:r>
              <a:rPr lang="id-ID" sz="3200" b="1" dirty="0" smtClean="0">
                <a:solidFill>
                  <a:srgbClr val="00B050"/>
                </a:solidFill>
              </a:rPr>
              <a:t>H</a:t>
            </a:r>
            <a:r>
              <a:rPr lang="id-ID" sz="3200" b="1" baseline="-25000" dirty="0" smtClean="0">
                <a:solidFill>
                  <a:srgbClr val="00B050"/>
                </a:solidFill>
              </a:rPr>
              <a:t>2 </a:t>
            </a:r>
            <a:r>
              <a:rPr lang="id-ID" sz="3200" b="1" baseline="0" dirty="0" smtClean="0">
                <a:solidFill>
                  <a:srgbClr val="00B050"/>
                </a:solidFill>
              </a:rPr>
              <a:t>      +       O</a:t>
            </a:r>
            <a:r>
              <a:rPr lang="id-ID" sz="3200" b="1" baseline="-25000" dirty="0" smtClean="0">
                <a:solidFill>
                  <a:srgbClr val="00B050"/>
                </a:solidFill>
              </a:rPr>
              <a:t>2</a:t>
            </a:r>
            <a:r>
              <a:rPr lang="id-ID" sz="3200" b="1" baseline="0" dirty="0" smtClean="0">
                <a:solidFill>
                  <a:srgbClr val="00B050"/>
                </a:solidFill>
              </a:rPr>
              <a:t>      →      H</a:t>
            </a:r>
            <a:r>
              <a:rPr lang="id-ID" sz="3200" b="1" baseline="-25000" dirty="0" smtClean="0">
                <a:solidFill>
                  <a:srgbClr val="00B050"/>
                </a:solidFill>
              </a:rPr>
              <a:t>2</a:t>
            </a:r>
            <a:r>
              <a:rPr lang="id-ID" sz="3200" b="1" baseline="0" dirty="0" smtClean="0">
                <a:solidFill>
                  <a:srgbClr val="00B050"/>
                </a:solidFill>
              </a:rPr>
              <a:t>O  ( belum setara )</a:t>
            </a:r>
          </a:p>
          <a:p>
            <a:r>
              <a:rPr lang="id-ID" sz="3200" b="1" baseline="0" dirty="0" smtClean="0">
                <a:solidFill>
                  <a:srgbClr val="C00000"/>
                </a:solidFill>
              </a:rPr>
              <a:t>Tentukan :</a:t>
            </a:r>
          </a:p>
          <a:p>
            <a:pPr marL="342900" indent="-342900">
              <a:buAutoNum type="alphaLcPeriod"/>
            </a:pPr>
            <a:r>
              <a:rPr lang="id-ID" sz="3200" baseline="0" dirty="0" smtClean="0">
                <a:solidFill>
                  <a:srgbClr val="7030A0"/>
                </a:solidFill>
              </a:rPr>
              <a:t>Jenis reaksi</a:t>
            </a:r>
          </a:p>
          <a:p>
            <a:pPr marL="342900" indent="-342900">
              <a:buAutoNum type="alphaLcPeriod"/>
            </a:pPr>
            <a:r>
              <a:rPr lang="id-ID" sz="3200" baseline="0" dirty="0" smtClean="0">
                <a:solidFill>
                  <a:srgbClr val="002060"/>
                </a:solidFill>
              </a:rPr>
              <a:t>Pereaksi pembatas</a:t>
            </a:r>
          </a:p>
          <a:p>
            <a:pPr marL="342900" indent="-342900">
              <a:buAutoNum type="alphaLcPeriod"/>
            </a:pPr>
            <a:r>
              <a:rPr lang="id-ID" sz="3200" b="1" baseline="0" dirty="0" smtClean="0">
                <a:solidFill>
                  <a:srgbClr val="FFC000"/>
                </a:solidFill>
              </a:rPr>
              <a:t>Pereaksi yang sisa</a:t>
            </a:r>
          </a:p>
          <a:p>
            <a:pPr marL="342900" indent="-342900">
              <a:buAutoNum type="alphaLcPeriod"/>
            </a:pPr>
            <a:r>
              <a:rPr lang="id-ID" sz="3200" baseline="0" dirty="0" smtClean="0">
                <a:solidFill>
                  <a:srgbClr val="7030A0"/>
                </a:solidFill>
              </a:rPr>
              <a:t>Jumlah mol pereaksi yang sisa</a:t>
            </a:r>
          </a:p>
          <a:p>
            <a:pPr marL="342900" indent="-342900">
              <a:buAutoNum type="alphaLcPeriod"/>
            </a:pPr>
            <a:r>
              <a:rPr lang="id-ID" sz="3200" baseline="0" dirty="0" smtClean="0">
                <a:solidFill>
                  <a:srgbClr val="00B0F0"/>
                </a:solidFill>
              </a:rPr>
              <a:t>Jumlah mol H</a:t>
            </a:r>
            <a:r>
              <a:rPr lang="id-ID" sz="3200" baseline="-25000" dirty="0" smtClean="0">
                <a:solidFill>
                  <a:srgbClr val="00B0F0"/>
                </a:solidFill>
              </a:rPr>
              <a:t>2</a:t>
            </a:r>
            <a:r>
              <a:rPr lang="id-ID" sz="3200" baseline="0" dirty="0" smtClean="0">
                <a:solidFill>
                  <a:srgbClr val="00B0F0"/>
                </a:solidFill>
              </a:rPr>
              <a:t>O yang terbentuk</a:t>
            </a:r>
          </a:p>
          <a:p>
            <a:pPr marL="342900" indent="-342900">
              <a:buAutoNum type="alphaLcPeriod"/>
            </a:pPr>
            <a:r>
              <a:rPr lang="id-ID" sz="3200" baseline="0" dirty="0" smtClean="0">
                <a:solidFill>
                  <a:srgbClr val="C00000"/>
                </a:solidFill>
              </a:rPr>
              <a:t>Massa H</a:t>
            </a:r>
            <a:r>
              <a:rPr lang="id-ID" sz="3200" baseline="-25000" dirty="0" smtClean="0">
                <a:solidFill>
                  <a:srgbClr val="C00000"/>
                </a:solidFill>
              </a:rPr>
              <a:t>2</a:t>
            </a:r>
            <a:r>
              <a:rPr lang="id-ID" sz="3200" baseline="0" dirty="0" smtClean="0">
                <a:solidFill>
                  <a:srgbClr val="C00000"/>
                </a:solidFill>
              </a:rPr>
              <a:t>O yang terbentuk ( Ar H = 1, O = 16 )</a:t>
            </a:r>
            <a:endParaRPr lang="id-ID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1977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gradFill>
          <a:gsLst>
            <a:gs pos="0">
              <a:schemeClr val="bg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1600" y="63500"/>
            <a:ext cx="89408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b="1" dirty="0" smtClean="0">
                <a:solidFill>
                  <a:srgbClr val="C00000"/>
                </a:solidFill>
              </a:rPr>
              <a:t>Pembahasan :</a:t>
            </a:r>
          </a:p>
          <a:p>
            <a:r>
              <a:rPr lang="id-ID" sz="3600" dirty="0" smtClean="0">
                <a:solidFill>
                  <a:srgbClr val="7030A0"/>
                </a:solidFill>
              </a:rPr>
              <a:t>Langkah 1, Setarakan</a:t>
            </a:r>
            <a:r>
              <a:rPr lang="id-ID" sz="3600" baseline="0" dirty="0" smtClean="0">
                <a:solidFill>
                  <a:srgbClr val="7030A0"/>
                </a:solidFill>
              </a:rPr>
              <a:t> reaksi 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d-ID" sz="3600" b="1" dirty="0" smtClean="0">
                <a:solidFill>
                  <a:srgbClr val="00B050"/>
                </a:solidFill>
              </a:rPr>
              <a:t>H</a:t>
            </a:r>
            <a:r>
              <a:rPr lang="id-ID" sz="3600" b="1" baseline="-25000" dirty="0" smtClean="0">
                <a:solidFill>
                  <a:srgbClr val="00B050"/>
                </a:solidFill>
              </a:rPr>
              <a:t>2 </a:t>
            </a:r>
            <a:r>
              <a:rPr lang="id-ID" sz="3600" b="1" baseline="0" dirty="0" smtClean="0">
                <a:solidFill>
                  <a:srgbClr val="00B050"/>
                </a:solidFill>
              </a:rPr>
              <a:t>      +       O</a:t>
            </a:r>
            <a:r>
              <a:rPr lang="id-ID" sz="3600" b="1" baseline="-25000" dirty="0" smtClean="0">
                <a:solidFill>
                  <a:srgbClr val="00B050"/>
                </a:solidFill>
              </a:rPr>
              <a:t>2</a:t>
            </a:r>
            <a:r>
              <a:rPr lang="id-ID" sz="3600" b="1" baseline="0" dirty="0" smtClean="0">
                <a:solidFill>
                  <a:srgbClr val="00B050"/>
                </a:solidFill>
              </a:rPr>
              <a:t>      →      H</a:t>
            </a:r>
            <a:r>
              <a:rPr lang="id-ID" sz="3600" b="1" baseline="-25000" dirty="0" smtClean="0">
                <a:solidFill>
                  <a:srgbClr val="00B050"/>
                </a:solidFill>
              </a:rPr>
              <a:t>2</a:t>
            </a:r>
            <a:r>
              <a:rPr lang="id-ID" sz="3600" b="1" baseline="0" dirty="0" smtClean="0">
                <a:solidFill>
                  <a:srgbClr val="00B050"/>
                </a:solidFill>
              </a:rPr>
              <a:t>O  ( belum setara 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d-ID" sz="3600" b="1" baseline="0" dirty="0" smtClean="0">
              <a:solidFill>
                <a:srgbClr val="00B05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d-ID" sz="3600" b="1" baseline="0" dirty="0" smtClean="0">
              <a:solidFill>
                <a:srgbClr val="00B05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d-ID" sz="3600" b="1" baseline="0" dirty="0" smtClean="0">
                <a:solidFill>
                  <a:srgbClr val="7030A0"/>
                </a:solidFill>
              </a:rPr>
              <a:t>Langkah 2, tentukan pereaksi pembatas dan pereaksi yang sisa</a:t>
            </a:r>
          </a:p>
          <a:p>
            <a: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d-ID" sz="3600" b="1" baseline="0" dirty="0" smtClean="0">
                <a:solidFill>
                  <a:srgbClr val="00B050"/>
                </a:solidFill>
              </a:rPr>
              <a:t>Mol H</a:t>
            </a:r>
            <a:r>
              <a:rPr lang="id-ID" sz="3600" b="1" baseline="-25000" dirty="0" smtClean="0">
                <a:solidFill>
                  <a:srgbClr val="00B050"/>
                </a:solidFill>
              </a:rPr>
              <a:t>2</a:t>
            </a:r>
            <a:r>
              <a:rPr lang="id-ID" sz="3600" b="1" baseline="0" dirty="0" smtClean="0">
                <a:solidFill>
                  <a:srgbClr val="00B050"/>
                </a:solidFill>
              </a:rPr>
              <a:t>  /koefisien =   </a:t>
            </a:r>
          </a:p>
          <a:p>
            <a: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id-ID" sz="3600" b="1" baseline="0" dirty="0" smtClean="0">
              <a:solidFill>
                <a:srgbClr val="00B050"/>
              </a:solidFill>
            </a:endParaRPr>
          </a:p>
          <a:p>
            <a: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d-ID" sz="3600" b="1" baseline="0" dirty="0" smtClean="0">
                <a:solidFill>
                  <a:srgbClr val="00B050"/>
                </a:solidFill>
              </a:rPr>
              <a:t>Mol O</a:t>
            </a:r>
            <a:r>
              <a:rPr lang="id-ID" sz="3600" b="1" baseline="-25000" dirty="0" smtClean="0">
                <a:solidFill>
                  <a:srgbClr val="00B050"/>
                </a:solidFill>
              </a:rPr>
              <a:t>2</a:t>
            </a:r>
            <a:r>
              <a:rPr lang="id-ID" sz="3600" b="1" baseline="0" dirty="0" smtClean="0">
                <a:solidFill>
                  <a:srgbClr val="00B050"/>
                </a:solidFill>
              </a:rPr>
              <a:t> / koefisien =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id-ID" sz="3600" b="1" baseline="0" dirty="0" smtClean="0">
              <a:solidFill>
                <a:srgbClr val="00B050"/>
              </a:solidFill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810130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Pr>
        <a:gradFill>
          <a:gsLst>
            <a:gs pos="0">
              <a:schemeClr val="bg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0" y="101600"/>
            <a:ext cx="90424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d-ID" sz="3600" b="1" baseline="0" dirty="0" smtClean="0">
                <a:solidFill>
                  <a:srgbClr val="00B050"/>
                </a:solidFill>
              </a:rPr>
              <a:t>Langkah 3, Buat tabel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d-ID" sz="3600" b="1" baseline="0" dirty="0" smtClean="0">
                <a:solidFill>
                  <a:srgbClr val="00B050"/>
                </a:solidFill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d-ID" sz="3600" b="1" baseline="0" dirty="0" smtClean="0">
                <a:solidFill>
                  <a:srgbClr val="00B050"/>
                </a:solidFill>
              </a:rPr>
              <a:t>                           </a:t>
            </a:r>
            <a:r>
              <a:rPr lang="id-ID" sz="3600" b="1" dirty="0" smtClean="0">
                <a:solidFill>
                  <a:srgbClr val="00B050"/>
                </a:solidFill>
              </a:rPr>
              <a:t>H</a:t>
            </a:r>
            <a:r>
              <a:rPr lang="id-ID" sz="3600" b="1" baseline="-25000" dirty="0" smtClean="0">
                <a:solidFill>
                  <a:srgbClr val="00B050"/>
                </a:solidFill>
              </a:rPr>
              <a:t>2 </a:t>
            </a:r>
            <a:r>
              <a:rPr lang="id-ID" sz="3600" b="1" baseline="0" dirty="0" smtClean="0">
                <a:solidFill>
                  <a:srgbClr val="00B050"/>
                </a:solidFill>
              </a:rPr>
              <a:t>      +       O</a:t>
            </a:r>
            <a:r>
              <a:rPr lang="id-ID" sz="3600" b="1" baseline="-25000" dirty="0" smtClean="0">
                <a:solidFill>
                  <a:srgbClr val="00B050"/>
                </a:solidFill>
              </a:rPr>
              <a:t>2</a:t>
            </a:r>
            <a:r>
              <a:rPr lang="id-ID" sz="3600" b="1" baseline="0" dirty="0" smtClean="0">
                <a:solidFill>
                  <a:srgbClr val="00B050"/>
                </a:solidFill>
              </a:rPr>
              <a:t>      →      H</a:t>
            </a:r>
            <a:r>
              <a:rPr lang="id-ID" sz="3600" b="1" baseline="-25000" dirty="0" smtClean="0">
                <a:solidFill>
                  <a:srgbClr val="00B050"/>
                </a:solidFill>
              </a:rPr>
              <a:t>2</a:t>
            </a:r>
            <a:r>
              <a:rPr lang="id-ID" sz="3600" b="1" baseline="0" dirty="0" smtClean="0">
                <a:solidFill>
                  <a:srgbClr val="00B050"/>
                </a:solidFill>
              </a:rPr>
              <a:t>O  Mula-mula: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d-ID" sz="3600" b="1" baseline="0" dirty="0" smtClean="0">
                <a:solidFill>
                  <a:srgbClr val="00B050"/>
                </a:solidFill>
              </a:rPr>
              <a:t>Bereaksi    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d-ID" sz="3600" b="1" baseline="0" dirty="0" smtClean="0">
                <a:solidFill>
                  <a:srgbClr val="00B050"/>
                </a:solidFill>
              </a:rPr>
              <a:t>Sisa            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id-ID" sz="3600" b="1" baseline="0" dirty="0" smtClean="0">
              <a:solidFill>
                <a:srgbClr val="00B05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d-ID" sz="3600" b="1" baseline="0" dirty="0" smtClean="0">
                <a:solidFill>
                  <a:srgbClr val="00B050"/>
                </a:solidFill>
              </a:rPr>
              <a:t>Langkah 4, sesuaikan dengan pertanyaan soal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id-ID" sz="3600" b="1" baseline="0" dirty="0" smtClean="0">
              <a:solidFill>
                <a:srgbClr val="00B050"/>
              </a:solidFill>
            </a:endParaRPr>
          </a:p>
          <a:p>
            <a:pPr marL="742950" marR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lphaLcPeriod"/>
              <a:tabLst/>
              <a:defRPr/>
            </a:pPr>
            <a:r>
              <a:rPr lang="id-ID" sz="3600" b="1" baseline="0" dirty="0" smtClean="0">
                <a:solidFill>
                  <a:srgbClr val="00B050"/>
                </a:solidFill>
              </a:rPr>
              <a:t>Jenis reaksi :</a:t>
            </a:r>
          </a:p>
          <a:p>
            <a:pPr marL="742950" marR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lphaLcPeriod"/>
              <a:tabLst/>
              <a:defRPr/>
            </a:pPr>
            <a:r>
              <a:rPr lang="id-ID" sz="3600" b="1" baseline="0" dirty="0" smtClean="0">
                <a:solidFill>
                  <a:srgbClr val="00B050"/>
                </a:solidFill>
              </a:rPr>
              <a:t>Pereaksi pembatas :</a:t>
            </a:r>
          </a:p>
          <a:p>
            <a:pPr marL="742950" marR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lphaLcPeriod"/>
              <a:tabLst/>
              <a:defRPr/>
            </a:pPr>
            <a:r>
              <a:rPr lang="id-ID" sz="3600" b="1" baseline="0" dirty="0" smtClean="0">
                <a:solidFill>
                  <a:srgbClr val="00B050"/>
                </a:solidFill>
              </a:rPr>
              <a:t>Pereaksi yang sisa :</a:t>
            </a:r>
          </a:p>
          <a:p>
            <a:endParaRPr lang="id-ID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241300" y="2870200"/>
            <a:ext cx="7861300" cy="127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57899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gradFill>
          <a:gsLst>
            <a:gs pos="0">
              <a:schemeClr val="bg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52400" y="114300"/>
            <a:ext cx="88773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dirty="0" smtClean="0"/>
              <a:t>d.</a:t>
            </a:r>
            <a:r>
              <a:rPr lang="id-ID" dirty="0" smtClean="0"/>
              <a:t> </a:t>
            </a:r>
            <a:r>
              <a:rPr lang="id-ID" sz="4000" dirty="0" smtClean="0">
                <a:solidFill>
                  <a:srgbClr val="00B0F0"/>
                </a:solidFill>
              </a:rPr>
              <a:t>Jumlah mol pereaksi yang sisa </a:t>
            </a:r>
            <a:r>
              <a:rPr lang="id-ID" sz="4000" dirty="0" smtClean="0"/>
              <a:t>:</a:t>
            </a:r>
          </a:p>
          <a:p>
            <a:r>
              <a:rPr lang="id-ID" sz="4000" dirty="0" smtClean="0"/>
              <a:t>e. </a:t>
            </a:r>
            <a:r>
              <a:rPr lang="id-ID" sz="4000" dirty="0" smtClean="0">
                <a:solidFill>
                  <a:srgbClr val="002060"/>
                </a:solidFill>
              </a:rPr>
              <a:t>Jumlah mol H</a:t>
            </a:r>
            <a:r>
              <a:rPr lang="id-ID" sz="4000" baseline="-25000" dirty="0" smtClean="0">
                <a:solidFill>
                  <a:srgbClr val="002060"/>
                </a:solidFill>
              </a:rPr>
              <a:t>2</a:t>
            </a:r>
            <a:r>
              <a:rPr lang="id-ID" sz="4000" baseline="0" dirty="0" smtClean="0">
                <a:solidFill>
                  <a:srgbClr val="002060"/>
                </a:solidFill>
              </a:rPr>
              <a:t>O yang terbentuk</a:t>
            </a:r>
            <a:r>
              <a:rPr lang="id-ID" sz="4000" baseline="0" dirty="0" smtClean="0"/>
              <a:t>:</a:t>
            </a:r>
          </a:p>
          <a:p>
            <a:r>
              <a:rPr lang="id-ID" sz="4000" baseline="0" dirty="0" smtClean="0"/>
              <a:t>f. </a:t>
            </a:r>
            <a:r>
              <a:rPr lang="id-ID" sz="4000" baseline="0" dirty="0" smtClean="0">
                <a:solidFill>
                  <a:srgbClr val="7030A0"/>
                </a:solidFill>
              </a:rPr>
              <a:t>Jumlah massa H</a:t>
            </a:r>
            <a:r>
              <a:rPr lang="id-ID" sz="4000" baseline="-25000" dirty="0" smtClean="0">
                <a:solidFill>
                  <a:srgbClr val="7030A0"/>
                </a:solidFill>
              </a:rPr>
              <a:t>2</a:t>
            </a:r>
            <a:r>
              <a:rPr lang="id-ID" sz="4000" baseline="0" dirty="0" smtClean="0">
                <a:solidFill>
                  <a:srgbClr val="7030A0"/>
                </a:solidFill>
              </a:rPr>
              <a:t>O yang terbentuk </a:t>
            </a:r>
            <a:r>
              <a:rPr lang="id-ID" sz="4000" baseline="0" dirty="0" smtClean="0"/>
              <a:t>:</a:t>
            </a:r>
          </a:p>
          <a:p>
            <a:r>
              <a:rPr lang="id-ID" sz="4000" baseline="0" dirty="0" smtClean="0"/>
              <a:t>   Gram = mol x Mr </a:t>
            </a:r>
          </a:p>
          <a:p>
            <a:r>
              <a:rPr lang="id-ID" sz="4000" baseline="0" dirty="0" smtClean="0"/>
              <a:t>             =</a:t>
            </a:r>
          </a:p>
          <a:p>
            <a:r>
              <a:rPr lang="id-ID" sz="4000" baseline="0" dirty="0" smtClean="0"/>
              <a:t>             = </a:t>
            </a:r>
            <a:endParaRPr lang="id-ID" sz="4000" dirty="0"/>
          </a:p>
        </p:txBody>
      </p:sp>
    </p:spTree>
    <p:extLst>
      <p:ext uri="{BB962C8B-B14F-4D97-AF65-F5344CB8AC3E}">
        <p14:creationId xmlns:p14="http://schemas.microsoft.com/office/powerpoint/2010/main" val="27295960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d-ID" dirty="0" smtClean="0"/>
              <a:t>PEMBAHASAN SOAL-SOAL PEREAKSI PEMBATAS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d-ID" dirty="0" smtClean="0"/>
              <a:t>BY. RAHEL KEMIT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76667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4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1122363"/>
            <a:ext cx="7772400" cy="2387600"/>
          </a:xfrm>
        </p:spPr>
        <p:txBody>
          <a:bodyPr/>
          <a:lstStyle/>
          <a:p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143000" y="3602038"/>
            <a:ext cx="6858000" cy="1655762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4374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emachines</dc:creator>
  <cp:lastModifiedBy>emachines</cp:lastModifiedBy>
  <cp:revision>16</cp:revision>
  <dcterms:created xsi:type="dcterms:W3CDTF">2021-05-24T00:34:52Z</dcterms:created>
  <dcterms:modified xsi:type="dcterms:W3CDTF">2021-05-24T03:14:55Z</dcterms:modified>
</cp:coreProperties>
</file>