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9"/>
  </p:notesMasterIdLst>
  <p:handoutMasterIdLst>
    <p:handoutMasterId r:id="rId20"/>
  </p:handoutMasterIdLst>
  <p:sldIdLst>
    <p:sldId id="300" r:id="rId4"/>
    <p:sldId id="301" r:id="rId5"/>
    <p:sldId id="257" r:id="rId6"/>
    <p:sldId id="280" r:id="rId7"/>
    <p:sldId id="259" r:id="rId8"/>
    <p:sldId id="281" r:id="rId9"/>
    <p:sldId id="288" r:id="rId10"/>
    <p:sldId id="290" r:id="rId11"/>
    <p:sldId id="291" r:id="rId12"/>
    <p:sldId id="293" r:id="rId13"/>
    <p:sldId id="292" r:id="rId14"/>
    <p:sldId id="278" r:id="rId15"/>
    <p:sldId id="261" r:id="rId16"/>
    <p:sldId id="289" r:id="rId17"/>
    <p:sldId id="27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6600"/>
    <a:srgbClr val="FF0000"/>
    <a:srgbClr val="FFFF00"/>
    <a:srgbClr val="FFFF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20" autoAdjust="0"/>
    <p:restoredTop sz="94660"/>
  </p:normalViewPr>
  <p:slideViewPr>
    <p:cSldViewPr>
      <p:cViewPr varScale="1">
        <p:scale>
          <a:sx n="74" d="100"/>
          <a:sy n="74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1DF8AB7-DB76-4CC2-BB0B-C624946CE8C4}" type="datetimeFigureOut">
              <a:rPr lang="en-GB"/>
              <a:pPr>
                <a:defRPr/>
              </a:pPr>
              <a:t>20/11/2020</a:t>
            </a:fld>
            <a:endParaRPr lang="en-GB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6BA73E4-FE58-4163-8399-3D1838BA33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167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52D5DBF-CEC9-4837-88FF-9CB05E55F6A1}" type="datetimeFigureOut">
              <a:rPr lang="en-GB"/>
              <a:pPr>
                <a:defRPr/>
              </a:pPr>
              <a:t>20/11/2020</a:t>
            </a:fld>
            <a:endParaRPr lang="en-GB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5F458E3-1D75-4553-96CE-D05E07D562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234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05907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0186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AD2DA-D155-4F7C-83A3-0213FC22747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64796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E5BCED-A638-4603-A767-7AFA46BA40A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en-GB" smtClean="0"/>
          </a:p>
        </p:txBody>
      </p:sp>
      <p:sp>
        <p:nvSpPr>
          <p:cNvPr id="74756" name="Text Box 3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8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4CA7-BA0F-4C7F-9BCE-EFDDE5788BB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4955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3521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02876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81400" y="685800"/>
            <a:ext cx="5257800" cy="3124200"/>
          </a:xfrm>
        </p:spPr>
        <p:txBody>
          <a:bodyPr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4038600"/>
            <a:ext cx="5257800" cy="990600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51EC2-D3BE-48EB-998D-9E529BF2D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F100D-A9B3-4744-8169-DAB25320A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1504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274638"/>
            <a:ext cx="4362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F9D24-A715-4BF6-9155-F8F36D920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03541-B75B-468C-B280-387F31626F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F710929-A183-4F8C-ACD3-3D4707888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CED49-4E1B-4466-98FC-AE1C8BA8B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54325AF-0253-4098-A91C-F296298B0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D8AD8-9E45-4C81-83F0-F1253AE55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BE6598C-75DF-43C9-9C30-073255C3D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A1E75-E5C3-4BBA-A85B-A64D64337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5E52F9-B69B-41B3-B53E-7F2C5DC0A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EC47E-1F39-48CF-8C5C-2E4ED3947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AECABFA-D119-4B4B-BAE3-3CB70DB05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3770B-1CAE-4A94-ABFD-B52975451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7CA8C-E18D-49D4-A73E-E7FE43F53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E617B-DC49-4512-B3C2-F46E73B17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2582A-B3F4-4B26-BE0D-704726C58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FCD655B-322D-46E2-BDF2-DC3D3DC85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84B2C-86A4-4176-A9C5-ECAC4EECD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707D-86B0-4272-90F6-02B154F9E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BCC44-ACF6-4839-BB90-60809A2A2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CB2200-F49E-4695-B3DE-3F71A10DD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893C5-B16C-407A-ACDB-578BA1D64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26A1F-FCDB-4284-8A04-2B5670735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2191D7-1D14-40FC-B49C-946CCFBE8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F23F859-D09D-4D28-9138-5F7825A3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4C1F-E149-4657-8AB4-10BD55122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2C8E0-F87F-4F31-902B-1D2FE6FC0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95B62-400E-48D1-939F-96C612811B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600200"/>
            <a:ext cx="2933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3100" y="1600200"/>
            <a:ext cx="2933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1D335-B765-4A38-B68C-564C51263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B3744-FAD6-4D31-B7C8-A81A80584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EB189-52AF-4F43-A6E4-D53FE8F1C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25E3C-77D9-471A-8BC1-6FC964BB3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263CE-84C7-42BC-A459-07AC5910A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92E02-E7AB-4CEF-96C8-A382F8395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j028764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274638"/>
            <a:ext cx="6019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0" y="1600200"/>
            <a:ext cx="6019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5532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553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4765075-820A-4010-94EE-4E10C92F6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734002C-7AC9-4E7D-AC55-33B0FECFC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62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1B841AA6-2A01-4C26-B6AB-EA88649BD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24" r:id="rId4"/>
    <p:sldLayoutId id="2147484125" r:id="rId5"/>
    <p:sldLayoutId id="2147484156" r:id="rId6"/>
    <p:sldLayoutId id="2147484126" r:id="rId7"/>
    <p:sldLayoutId id="2147484157" r:id="rId8"/>
    <p:sldLayoutId id="2147484158" r:id="rId9"/>
    <p:sldLayoutId id="2147484127" r:id="rId10"/>
    <p:sldLayoutId id="2147484128" r:id="rId11"/>
    <p:sldLayoutId id="21474841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D39800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6D3AA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6D7E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4800"/>
            <a:ext cx="6785436" cy="1249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82" y="1946957"/>
            <a:ext cx="1908213" cy="1371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264638"/>
            <a:ext cx="2133785" cy="1956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81" y="3207672"/>
            <a:ext cx="2895851" cy="2133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92" y="3318676"/>
            <a:ext cx="2133785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09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8350"/>
          </a:xfrm>
        </p:spPr>
        <p:txBody>
          <a:bodyPr/>
          <a:lstStyle/>
          <a:p>
            <a:r>
              <a:rPr lang="en-US" sz="3200" smtClean="0"/>
              <a:t>BERBAGAI CONTOH ASAM-BASA LEWIS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219200"/>
            <a:ext cx="5943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H</a:t>
            </a:r>
            <a:r>
              <a:rPr lang="en-US" sz="2800" b="1" baseline="30000" dirty="0" smtClean="0"/>
              <a:t>+           </a:t>
            </a:r>
            <a:r>
              <a:rPr lang="en-US" sz="2800" b="1" dirty="0" smtClean="0"/>
              <a:t>+</a:t>
            </a:r>
            <a:r>
              <a:rPr lang="en-US" sz="2800" b="1" baseline="30000" dirty="0" smtClean="0"/>
              <a:t>         </a:t>
            </a:r>
            <a:r>
              <a:rPr lang="en-US" sz="2800" b="1" dirty="0" smtClean="0"/>
              <a:t>OH</a:t>
            </a:r>
            <a:r>
              <a:rPr lang="en-US" sz="2800" b="1" baseline="30000" dirty="0" smtClean="0"/>
              <a:t>-            </a:t>
            </a:r>
            <a:r>
              <a:rPr lang="en-US" sz="2800" b="1" dirty="0" smtClean="0"/>
              <a:t>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</a:t>
            </a:r>
            <a:r>
              <a:rPr lang="en-US" sz="2800" dirty="0" err="1" smtClean="0">
                <a:solidFill>
                  <a:srgbClr val="C00000"/>
                </a:solidFill>
              </a:rPr>
              <a:t>asam</a:t>
            </a:r>
            <a:r>
              <a:rPr lang="en-US" sz="2800" dirty="0" smtClean="0"/>
              <a:t>          </a:t>
            </a:r>
            <a:r>
              <a:rPr lang="en-US" sz="2800" dirty="0" err="1" smtClean="0">
                <a:solidFill>
                  <a:srgbClr val="669900"/>
                </a:solidFill>
              </a:rPr>
              <a:t>basa</a:t>
            </a:r>
            <a:r>
              <a:rPr lang="en-US" sz="2800" dirty="0" smtClean="0"/>
              <a:t>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 H</a:t>
            </a:r>
            <a:r>
              <a:rPr lang="en-US" sz="2800" baseline="30000" dirty="0" smtClean="0"/>
              <a:t>+          </a:t>
            </a:r>
            <a:r>
              <a:rPr lang="en-US" sz="2800" dirty="0" smtClean="0"/>
              <a:t>+     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       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+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</a:t>
            </a:r>
            <a:r>
              <a:rPr lang="en-US" sz="2800" dirty="0" err="1" smtClean="0">
                <a:solidFill>
                  <a:srgbClr val="C00000"/>
                </a:solidFill>
              </a:rPr>
              <a:t>asam</a:t>
            </a:r>
            <a:r>
              <a:rPr lang="en-US" sz="2800" dirty="0" smtClean="0"/>
              <a:t>          </a:t>
            </a:r>
            <a:r>
              <a:rPr lang="en-US" sz="2800" dirty="0" err="1" smtClean="0">
                <a:solidFill>
                  <a:srgbClr val="92D050"/>
                </a:solidFill>
              </a:rPr>
              <a:t>basa</a:t>
            </a:r>
            <a:r>
              <a:rPr lang="en-US" sz="28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H</a:t>
            </a:r>
            <a:r>
              <a:rPr lang="en-US" sz="2800" baseline="30000" dirty="0" smtClean="0"/>
              <a:t>+          </a:t>
            </a:r>
            <a:r>
              <a:rPr lang="en-US" sz="2800" dirty="0" smtClean="0"/>
              <a:t>+      NH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        NH</a:t>
            </a:r>
            <a:r>
              <a:rPr lang="en-US" sz="2800" baseline="-25000" dirty="0" smtClean="0"/>
              <a:t>4</a:t>
            </a:r>
            <a:r>
              <a:rPr lang="en-US" sz="2800" baseline="30000" dirty="0" smtClean="0"/>
              <a:t>+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</a:t>
            </a:r>
            <a:r>
              <a:rPr lang="en-US" sz="2800" dirty="0" err="1" smtClean="0">
                <a:solidFill>
                  <a:srgbClr val="C00000"/>
                </a:solidFill>
              </a:rPr>
              <a:t>asam</a:t>
            </a:r>
            <a:r>
              <a:rPr lang="en-US" sz="2800" dirty="0" smtClean="0"/>
              <a:t>          </a:t>
            </a:r>
            <a:r>
              <a:rPr lang="en-US" sz="2800" dirty="0" err="1" smtClean="0">
                <a:solidFill>
                  <a:srgbClr val="92D050"/>
                </a:solidFill>
              </a:rPr>
              <a:t>basa</a:t>
            </a:r>
            <a:endParaRPr lang="en-US" sz="2800" dirty="0" smtClean="0">
              <a:solidFill>
                <a:srgbClr val="92D050"/>
              </a:solidFill>
            </a:endParaRPr>
          </a:p>
          <a:p>
            <a:pPr>
              <a:lnSpc>
                <a:spcPct val="90000"/>
              </a:lnSpc>
            </a:pPr>
            <a:endParaRPr lang="en-US" sz="2800" baseline="300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H</a:t>
            </a:r>
            <a:r>
              <a:rPr lang="en-US" sz="2800" baseline="30000" dirty="0" smtClean="0"/>
              <a:t>+          </a:t>
            </a:r>
            <a:r>
              <a:rPr lang="en-US" sz="2800" dirty="0" smtClean="0"/>
              <a:t>+      CN</a:t>
            </a:r>
            <a:r>
              <a:rPr lang="en-US" sz="2800" baseline="30000" dirty="0" smtClean="0"/>
              <a:t>-             </a:t>
            </a:r>
            <a:r>
              <a:rPr lang="en-US" sz="2800" dirty="0" smtClean="0"/>
              <a:t>HCN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</a:t>
            </a:r>
            <a:r>
              <a:rPr lang="en-US" sz="2800" dirty="0" err="1" smtClean="0">
                <a:solidFill>
                  <a:srgbClr val="C00000"/>
                </a:solidFill>
              </a:rPr>
              <a:t>asam</a:t>
            </a:r>
            <a:r>
              <a:rPr lang="en-US" sz="2800" dirty="0" smtClean="0"/>
              <a:t>          </a:t>
            </a:r>
            <a:r>
              <a:rPr lang="en-US" sz="2800" dirty="0" err="1" smtClean="0">
                <a:solidFill>
                  <a:srgbClr val="92D050"/>
                </a:solidFill>
              </a:rPr>
              <a:t>basa</a:t>
            </a:r>
            <a:endParaRPr lang="en-US" sz="2800" dirty="0" smtClean="0">
              <a:solidFill>
                <a:srgbClr val="92D050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5791200" y="1447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5867400" y="2895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5867400" y="4267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5791200" y="5562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38600" y="3886200"/>
            <a:ext cx="3200400" cy="2133600"/>
          </a:xfrm>
          <a:ln w="3240">
            <a:solidFill>
              <a:srgbClr val="000000"/>
            </a:solidFill>
          </a:ln>
          <a:effectLst>
            <a:outerShdw dist="17819" dir="2700000" algn="ctr" rotWithShape="0">
              <a:srgbClr val="919191"/>
            </a:outerShdw>
          </a:effectLst>
        </p:spPr>
      </p:pic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990600" y="457200"/>
            <a:ext cx="7543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HUBUNGAN ASAM DAN BASA LEWIS DALAM BIOLOGI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590800" y="1447800"/>
            <a:ext cx="655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 Hemoglobin : heme dan   globin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Heme : interaksi antara O</a:t>
            </a:r>
            <a:r>
              <a:rPr lang="en-US" baseline="-25000"/>
              <a:t>2</a:t>
            </a:r>
            <a:r>
              <a:rPr lang="en-US"/>
              <a:t> dengan CO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Fe dalam Hb sebagai asam Lewis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O</a:t>
            </a:r>
            <a:r>
              <a:rPr lang="en-US" baseline="-25000"/>
              <a:t>2</a:t>
            </a:r>
            <a:r>
              <a:rPr lang="en-US"/>
              <a:t> dan CO sebagai basa Lewis.</a:t>
            </a:r>
          </a:p>
        </p:txBody>
      </p:sp>
      <p:sp>
        <p:nvSpPr>
          <p:cNvPr id="57349" name="Text Box 7"/>
          <p:cNvSpPr txBox="1">
            <a:spLocks noChangeArrowheads="1"/>
          </p:cNvSpPr>
          <p:nvPr/>
        </p:nvSpPr>
        <p:spPr bwMode="auto">
          <a:xfrm>
            <a:off x="4724400" y="5881688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Kompleks 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Beberapa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keunggulan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asam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basa</a:t>
            </a:r>
            <a:r>
              <a:rPr lang="en-US" sz="2400" dirty="0" smtClean="0">
                <a:solidFill>
                  <a:srgbClr val="FF0000"/>
                </a:solidFill>
              </a:rPr>
              <a:t> Lewis </a:t>
            </a:r>
            <a:r>
              <a:rPr lang="en-US" sz="2400" dirty="0" err="1" smtClean="0">
                <a:solidFill>
                  <a:srgbClr val="FF0000"/>
                </a:solidFill>
              </a:rPr>
              <a:t>yaitu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sebagai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berikut</a:t>
            </a:r>
            <a:r>
              <a:rPr lang="en-US" sz="2400" dirty="0" smtClean="0">
                <a:solidFill>
                  <a:srgbClr val="FF0000"/>
                </a:solidFill>
              </a:rPr>
              <a:t> :</a:t>
            </a:r>
            <a:br>
              <a:rPr lang="en-US" sz="2400" dirty="0" smtClean="0">
                <a:solidFill>
                  <a:srgbClr val="FF0000"/>
                </a:solidFill>
              </a:rPr>
            </a:b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2514600" y="1066800"/>
            <a:ext cx="6019800" cy="4525963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Dapat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menjelaskan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sifat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asam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basa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dalam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pelarut</a:t>
            </a:r>
            <a:r>
              <a:rPr lang="en-US" sz="2400" dirty="0" smtClean="0">
                <a:solidFill>
                  <a:srgbClr val="0070C0"/>
                </a:solidFill>
              </a:rPr>
              <a:t> lain </a:t>
            </a:r>
            <a:r>
              <a:rPr lang="en-US" sz="2400" dirty="0" err="1" smtClean="0">
                <a:solidFill>
                  <a:srgbClr val="0070C0"/>
                </a:solidFill>
              </a:rPr>
              <a:t>atau</a:t>
            </a:r>
            <a:r>
              <a:rPr lang="en-US" sz="2400" dirty="0" smtClean="0">
                <a:solidFill>
                  <a:srgbClr val="0070C0"/>
                </a:solidFill>
              </a:rPr>
              <a:t> pun </a:t>
            </a:r>
            <a:r>
              <a:rPr lang="en-US" sz="2400" dirty="0" err="1" smtClean="0">
                <a:solidFill>
                  <a:srgbClr val="0070C0"/>
                </a:solidFill>
              </a:rPr>
              <a:t>tidak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mempunyai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pelarut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2400" dirty="0" err="1" smtClean="0">
                <a:solidFill>
                  <a:srgbClr val="FF6600"/>
                </a:solidFill>
              </a:rPr>
              <a:t>Teori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</a:rPr>
              <a:t>asam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</a:rPr>
              <a:t>basa</a:t>
            </a:r>
            <a:r>
              <a:rPr lang="en-US" sz="2400" dirty="0" smtClean="0">
                <a:solidFill>
                  <a:srgbClr val="FF6600"/>
                </a:solidFill>
              </a:rPr>
              <a:t> Lewis </a:t>
            </a:r>
            <a:r>
              <a:rPr lang="en-US" sz="2400" dirty="0" err="1" smtClean="0">
                <a:solidFill>
                  <a:srgbClr val="FF6600"/>
                </a:solidFill>
              </a:rPr>
              <a:t>dapat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</a:rPr>
              <a:t>menjelaskan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</a:rPr>
              <a:t>sifat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</a:rPr>
              <a:t>asam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</a:rPr>
              <a:t>basa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</a:rPr>
              <a:t>molekul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</a:rPr>
              <a:t>atau</a:t>
            </a:r>
            <a:r>
              <a:rPr lang="en-US" sz="2400" dirty="0" smtClean="0">
                <a:solidFill>
                  <a:srgbClr val="FF6600"/>
                </a:solidFill>
              </a:rPr>
              <a:t> ion yang </a:t>
            </a:r>
            <a:r>
              <a:rPr lang="en-US" sz="2400" dirty="0" err="1" smtClean="0">
                <a:solidFill>
                  <a:srgbClr val="FF6600"/>
                </a:solidFill>
              </a:rPr>
              <a:t>mempunyai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</a:rPr>
              <a:t>pasangan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</a:rPr>
              <a:t>elektron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</a:rPr>
              <a:t>bebas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</a:rPr>
              <a:t>atau</a:t>
            </a:r>
            <a:r>
              <a:rPr lang="en-US" sz="2400" dirty="0" smtClean="0">
                <a:solidFill>
                  <a:srgbClr val="FF6600"/>
                </a:solidFill>
              </a:rPr>
              <a:t> yang </a:t>
            </a:r>
            <a:r>
              <a:rPr lang="en-US" sz="2400" dirty="0" err="1" smtClean="0">
                <a:solidFill>
                  <a:srgbClr val="FF6600"/>
                </a:solidFill>
              </a:rPr>
              <a:t>dapat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</a:rPr>
              <a:t>menerima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</a:rPr>
              <a:t>pasangan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</a:rPr>
              <a:t>elektron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</a:rPr>
              <a:t>bebas</a:t>
            </a:r>
            <a:r>
              <a:rPr lang="en-US" sz="2400" dirty="0" smtClean="0">
                <a:solidFill>
                  <a:srgbClr val="FF6600"/>
                </a:solidFill>
              </a:rPr>
              <a:t>. </a:t>
            </a:r>
            <a:r>
              <a:rPr lang="en-US" sz="2400" dirty="0" err="1" smtClean="0">
                <a:solidFill>
                  <a:srgbClr val="FF6600"/>
                </a:solidFill>
              </a:rPr>
              <a:t>Contohnya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</a:rPr>
              <a:t>pada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</a:rPr>
              <a:t>pembentukan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</a:rPr>
              <a:t>senyawa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</a:rPr>
              <a:t>komplek</a:t>
            </a:r>
            <a:r>
              <a:rPr lang="en-US" sz="2400" dirty="0" smtClean="0">
                <a:solidFill>
                  <a:srgbClr val="FF6600"/>
                </a:solidFill>
              </a:rPr>
              <a:t>. </a:t>
            </a:r>
          </a:p>
          <a:p>
            <a:r>
              <a:rPr lang="en-US" sz="2400" dirty="0" err="1" smtClean="0">
                <a:solidFill>
                  <a:srgbClr val="669900"/>
                </a:solidFill>
              </a:rPr>
              <a:t>Dapat</a:t>
            </a:r>
            <a:r>
              <a:rPr lang="en-US" sz="2400" dirty="0" smtClean="0">
                <a:solidFill>
                  <a:srgbClr val="669900"/>
                </a:solidFill>
              </a:rPr>
              <a:t> </a:t>
            </a:r>
            <a:r>
              <a:rPr lang="en-US" sz="2400" dirty="0" err="1" smtClean="0">
                <a:solidFill>
                  <a:srgbClr val="669900"/>
                </a:solidFill>
              </a:rPr>
              <a:t>menerangkan</a:t>
            </a:r>
            <a:r>
              <a:rPr lang="en-US" sz="2400" dirty="0" smtClean="0">
                <a:solidFill>
                  <a:srgbClr val="669900"/>
                </a:solidFill>
              </a:rPr>
              <a:t> </a:t>
            </a:r>
            <a:r>
              <a:rPr lang="en-US" sz="2400" dirty="0" err="1" smtClean="0">
                <a:solidFill>
                  <a:srgbClr val="669900"/>
                </a:solidFill>
              </a:rPr>
              <a:t>sifat</a:t>
            </a:r>
            <a:r>
              <a:rPr lang="en-US" sz="2400" dirty="0" smtClean="0">
                <a:solidFill>
                  <a:srgbClr val="669900"/>
                </a:solidFill>
              </a:rPr>
              <a:t> </a:t>
            </a:r>
            <a:r>
              <a:rPr lang="en-US" sz="2400" dirty="0" err="1" smtClean="0">
                <a:solidFill>
                  <a:srgbClr val="669900"/>
                </a:solidFill>
              </a:rPr>
              <a:t>basa</a:t>
            </a:r>
            <a:r>
              <a:rPr lang="en-US" sz="2400" dirty="0" smtClean="0">
                <a:solidFill>
                  <a:srgbClr val="669900"/>
                </a:solidFill>
              </a:rPr>
              <a:t> </a:t>
            </a:r>
            <a:r>
              <a:rPr lang="en-US" sz="2400" dirty="0" err="1" smtClean="0">
                <a:solidFill>
                  <a:srgbClr val="669900"/>
                </a:solidFill>
              </a:rPr>
              <a:t>dari</a:t>
            </a:r>
            <a:r>
              <a:rPr lang="en-US" sz="2400" dirty="0" smtClean="0">
                <a:solidFill>
                  <a:srgbClr val="669900"/>
                </a:solidFill>
              </a:rPr>
              <a:t> </a:t>
            </a:r>
            <a:r>
              <a:rPr lang="en-US" sz="2400" dirty="0" err="1" smtClean="0">
                <a:solidFill>
                  <a:srgbClr val="669900"/>
                </a:solidFill>
              </a:rPr>
              <a:t>zat-zat</a:t>
            </a:r>
            <a:r>
              <a:rPr lang="en-US" sz="2400" dirty="0" smtClean="0">
                <a:solidFill>
                  <a:srgbClr val="669900"/>
                </a:solidFill>
              </a:rPr>
              <a:t> organic </a:t>
            </a:r>
            <a:r>
              <a:rPr lang="en-US" sz="2400" dirty="0" err="1" smtClean="0">
                <a:solidFill>
                  <a:srgbClr val="669900"/>
                </a:solidFill>
              </a:rPr>
              <a:t>seperti</a:t>
            </a:r>
            <a:r>
              <a:rPr lang="en-US" sz="2400" dirty="0" smtClean="0">
                <a:solidFill>
                  <a:srgbClr val="669900"/>
                </a:solidFill>
              </a:rPr>
              <a:t> DNA </a:t>
            </a:r>
            <a:r>
              <a:rPr lang="en-US" sz="2400" dirty="0" err="1" smtClean="0">
                <a:solidFill>
                  <a:srgbClr val="669900"/>
                </a:solidFill>
              </a:rPr>
              <a:t>dan</a:t>
            </a:r>
            <a:r>
              <a:rPr lang="en-US" sz="2400" dirty="0" smtClean="0">
                <a:solidFill>
                  <a:srgbClr val="669900"/>
                </a:solidFill>
              </a:rPr>
              <a:t> RNA yang </a:t>
            </a:r>
            <a:r>
              <a:rPr lang="en-US" sz="2400" dirty="0" err="1" smtClean="0">
                <a:solidFill>
                  <a:srgbClr val="669900"/>
                </a:solidFill>
              </a:rPr>
              <a:t>mengandung</a:t>
            </a:r>
            <a:r>
              <a:rPr lang="en-US" sz="2400" dirty="0" smtClean="0">
                <a:solidFill>
                  <a:srgbClr val="669900"/>
                </a:solidFill>
              </a:rPr>
              <a:t> atom nitrogen yang </a:t>
            </a:r>
            <a:r>
              <a:rPr lang="en-US" sz="2400" dirty="0" err="1" smtClean="0">
                <a:solidFill>
                  <a:srgbClr val="669900"/>
                </a:solidFill>
              </a:rPr>
              <a:t>memiliki</a:t>
            </a:r>
            <a:r>
              <a:rPr lang="en-US" sz="2400" dirty="0" smtClean="0">
                <a:solidFill>
                  <a:srgbClr val="669900"/>
                </a:solidFill>
              </a:rPr>
              <a:t> </a:t>
            </a:r>
            <a:r>
              <a:rPr lang="en-US" sz="2400" dirty="0" err="1" smtClean="0">
                <a:solidFill>
                  <a:srgbClr val="669900"/>
                </a:solidFill>
              </a:rPr>
              <a:t>pasangan</a:t>
            </a:r>
            <a:r>
              <a:rPr lang="en-US" sz="2400" dirty="0" smtClean="0">
                <a:solidFill>
                  <a:srgbClr val="669900"/>
                </a:solidFill>
              </a:rPr>
              <a:t> </a:t>
            </a:r>
            <a:r>
              <a:rPr lang="en-US" sz="2400" dirty="0" err="1" smtClean="0">
                <a:solidFill>
                  <a:srgbClr val="669900"/>
                </a:solidFill>
              </a:rPr>
              <a:t>elektron</a:t>
            </a:r>
            <a:r>
              <a:rPr lang="en-US" sz="2400" dirty="0" smtClean="0">
                <a:solidFill>
                  <a:srgbClr val="669900"/>
                </a:solidFill>
              </a:rPr>
              <a:t> </a:t>
            </a:r>
            <a:r>
              <a:rPr lang="en-US" sz="2400" dirty="0" err="1" smtClean="0">
                <a:solidFill>
                  <a:srgbClr val="669900"/>
                </a:solidFill>
              </a:rPr>
              <a:t>bebas</a:t>
            </a:r>
            <a:r>
              <a:rPr lang="en-US" sz="2400" dirty="0" smtClean="0">
                <a:solidFill>
                  <a:srgbClr val="669900"/>
                </a:solidFill>
              </a:rPr>
              <a:t>.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folHlink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800" y="228600"/>
            <a:ext cx="233203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TEORI ASAM BASA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2743200" y="5026025"/>
            <a:ext cx="6324600" cy="1679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600" b="1" i="1">
                <a:latin typeface="Trebuchet MS" pitchFamily="34" charset="0"/>
                <a:cs typeface="+mn-cs"/>
                <a:sym typeface="Wingdings" pitchFamily="2" charset="2"/>
              </a:rPr>
              <a:t>Asam </a:t>
            </a:r>
            <a:r>
              <a:rPr lang="en-US" sz="2600" b="1">
                <a:latin typeface="Trebuchet MS" pitchFamily="34" charset="0"/>
                <a:cs typeface="+mn-cs"/>
                <a:sym typeface="Wingdings" pitchFamily="2" charset="2"/>
              </a:rPr>
              <a:t>: </a:t>
            </a:r>
            <a:r>
              <a:rPr 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  <a:sym typeface="Wingdings" pitchFamily="2" charset="2"/>
              </a:rPr>
              <a:t>Senyawa yang dapat </a:t>
            </a:r>
          </a:p>
          <a:p>
            <a:pPr eaLnBrk="0" hangingPunct="0">
              <a:defRPr/>
            </a:pPr>
            <a:r>
              <a:rPr 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  <a:sym typeface="Wingdings" pitchFamily="2" charset="2"/>
              </a:rPr>
              <a:t>menerima pasangan elektron</a:t>
            </a:r>
            <a:r>
              <a:rPr lang="en-US" sz="2600" b="1">
                <a:latin typeface="Trebuchet MS" pitchFamily="34" charset="0"/>
                <a:cs typeface="+mn-cs"/>
                <a:sym typeface="Wingdings" pitchFamily="2" charset="2"/>
              </a:rPr>
              <a:t>  BF</a:t>
            </a:r>
            <a:r>
              <a:rPr lang="en-US" sz="2600" b="1" baseline="-25000">
                <a:latin typeface="Trebuchet MS" pitchFamily="34" charset="0"/>
                <a:cs typeface="+mn-cs"/>
                <a:sym typeface="Wingdings" pitchFamily="2" charset="2"/>
              </a:rPr>
              <a:t>3</a:t>
            </a:r>
            <a:endParaRPr lang="en-US" sz="2600" b="1">
              <a:latin typeface="Trebuchet MS" pitchFamily="34" charset="0"/>
              <a:cs typeface="+mn-cs"/>
              <a:sym typeface="Wingdings" pitchFamily="2" charset="2"/>
            </a:endParaRPr>
          </a:p>
          <a:p>
            <a:pPr eaLnBrk="0" hangingPunct="0">
              <a:defRPr/>
            </a:pPr>
            <a:r>
              <a:rPr lang="en-US" sz="2600" b="1" i="1">
                <a:latin typeface="Trebuchet MS" pitchFamily="34" charset="0"/>
                <a:cs typeface="+mn-cs"/>
                <a:sym typeface="Wingdings" pitchFamily="2" charset="2"/>
              </a:rPr>
              <a:t>Basa</a:t>
            </a:r>
            <a:r>
              <a:rPr lang="en-US" sz="2600" b="1">
                <a:latin typeface="Trebuchet MS" pitchFamily="34" charset="0"/>
                <a:cs typeface="+mn-cs"/>
                <a:sym typeface="Wingdings" pitchFamily="2" charset="2"/>
              </a:rPr>
              <a:t>	 : </a:t>
            </a:r>
            <a:r>
              <a:rPr 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  <a:sym typeface="Wingdings" pitchFamily="2" charset="2"/>
              </a:rPr>
              <a:t>Senyawa yang dapat memberikan pasangan elektron</a:t>
            </a:r>
            <a:r>
              <a:rPr lang="en-US" sz="2600" b="1">
                <a:latin typeface="Trebuchet MS" pitchFamily="34" charset="0"/>
                <a:cs typeface="+mn-cs"/>
                <a:sym typeface="Wingdings" pitchFamily="2" charset="2"/>
              </a:rPr>
              <a:t>  NH</a:t>
            </a:r>
            <a:r>
              <a:rPr lang="en-US" sz="2600" b="1" baseline="-25000">
                <a:latin typeface="Trebuchet MS" pitchFamily="34" charset="0"/>
                <a:cs typeface="+mn-cs"/>
                <a:sym typeface="Wingdings" pitchFamily="2" charset="2"/>
              </a:rPr>
              <a:t>3</a:t>
            </a:r>
            <a:endParaRPr lang="en-US" sz="2600" b="1">
              <a:latin typeface="Trebuchet MS" pitchFamily="34" charset="0"/>
              <a:cs typeface="+mn-cs"/>
              <a:sym typeface="Wingdings" pitchFamily="2" charset="2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2667000" y="76200"/>
            <a:ext cx="6477000" cy="1674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  <a:sym typeface="Wingdings" pitchFamily="2" charset="2"/>
              </a:rPr>
              <a:t>Teori Lewis ……</a:t>
            </a:r>
          </a:p>
          <a:p>
            <a:pPr eaLnBrk="0" hangingPunct="0">
              <a:defRPr/>
            </a:pPr>
            <a:r>
              <a:rPr lang="en-US" sz="2400" b="1">
                <a:latin typeface="Trebuchet MS" pitchFamily="34" charset="0"/>
                <a:cs typeface="+mn-cs"/>
                <a:sym typeface="Wingdings" pitchFamily="2" charset="2"/>
              </a:rPr>
              <a:t>Ada beberapa reaksi yang tidak dapat dijelaskan dengan kedua teori sebelumnya, misalnya reaksi :</a:t>
            </a: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2667000" y="1676400"/>
            <a:ext cx="5068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rebuchet MS" pitchFamily="34" charset="0"/>
                <a:sym typeface="Wingdings" pitchFamily="2" charset="2"/>
              </a:rPr>
              <a:t>NH</a:t>
            </a:r>
            <a:r>
              <a:rPr lang="en-US" b="1" baseline="-25000">
                <a:latin typeface="Trebuchet MS" pitchFamily="34" charset="0"/>
                <a:sym typeface="Wingdings" pitchFamily="2" charset="2"/>
              </a:rPr>
              <a:t>3</a:t>
            </a:r>
            <a:r>
              <a:rPr lang="en-US" b="1">
                <a:latin typeface="Trebuchet MS" pitchFamily="34" charset="0"/>
                <a:sym typeface="Wingdings" pitchFamily="2" charset="2"/>
              </a:rPr>
              <a:t>  +  BF</a:t>
            </a:r>
            <a:r>
              <a:rPr lang="en-US" b="1" baseline="-25000">
                <a:latin typeface="Trebuchet MS" pitchFamily="34" charset="0"/>
                <a:sym typeface="Wingdings" pitchFamily="2" charset="2"/>
              </a:rPr>
              <a:t>3</a:t>
            </a:r>
            <a:r>
              <a:rPr lang="en-US" b="1">
                <a:latin typeface="Trebuchet MS" pitchFamily="34" charset="0"/>
                <a:sym typeface="Wingdings" pitchFamily="2" charset="2"/>
              </a:rPr>
              <a:t>  -------</a:t>
            </a:r>
            <a:r>
              <a:rPr lang="en-US" b="1">
                <a:latin typeface="Trebuchet MS" pitchFamily="34" charset="0"/>
                <a:sym typeface="Wingdings 3" pitchFamily="18" charset="2"/>
              </a:rPr>
              <a:t> </a:t>
            </a:r>
            <a:r>
              <a:rPr lang="en-US" b="1">
                <a:latin typeface="Trebuchet MS" pitchFamily="34" charset="0"/>
                <a:sym typeface="Wingdings" pitchFamily="2" charset="2"/>
              </a:rPr>
              <a:t>H</a:t>
            </a:r>
            <a:r>
              <a:rPr lang="en-US" b="1" baseline="-25000">
                <a:latin typeface="Trebuchet MS" pitchFamily="34" charset="0"/>
                <a:sym typeface="Wingdings" pitchFamily="2" charset="2"/>
              </a:rPr>
              <a:t>3</a:t>
            </a:r>
            <a:r>
              <a:rPr lang="en-US" b="1">
                <a:latin typeface="Trebuchet MS" pitchFamily="34" charset="0"/>
                <a:sym typeface="Wingdings" pitchFamily="2" charset="2"/>
              </a:rPr>
              <a:t>N – BF</a:t>
            </a:r>
            <a:r>
              <a:rPr lang="en-US" b="1" baseline="-25000">
                <a:latin typeface="Trebuchet MS" pitchFamily="34" charset="0"/>
                <a:sym typeface="Wingdings" pitchFamily="2" charset="2"/>
              </a:rPr>
              <a:t>3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3581400" y="2286000"/>
            <a:ext cx="4452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	F		    H	    F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3048000" y="3276600"/>
            <a:ext cx="543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 - N : + B - F	   H – N  :  B - F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3581400" y="4343400"/>
            <a:ext cx="4452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	F		    H	    F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810000" y="3810000"/>
            <a:ext cx="3962400" cy="609600"/>
            <a:chOff x="2400" y="2544"/>
            <a:chExt cx="2496" cy="384"/>
          </a:xfrm>
        </p:grpSpPr>
        <p:sp>
          <p:nvSpPr>
            <p:cNvPr id="60434" name="Line 31"/>
            <p:cNvSpPr>
              <a:spLocks noChangeShapeType="1"/>
            </p:cNvSpPr>
            <p:nvPr/>
          </p:nvSpPr>
          <p:spPr bwMode="auto">
            <a:xfrm flipV="1">
              <a:off x="2928" y="2544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5" name="Line 32"/>
            <p:cNvSpPr>
              <a:spLocks noChangeShapeType="1"/>
            </p:cNvSpPr>
            <p:nvPr/>
          </p:nvSpPr>
          <p:spPr bwMode="auto">
            <a:xfrm flipV="1">
              <a:off x="4368" y="2544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6" name="Line 33"/>
            <p:cNvSpPr>
              <a:spLocks noChangeShapeType="1"/>
            </p:cNvSpPr>
            <p:nvPr/>
          </p:nvSpPr>
          <p:spPr bwMode="auto">
            <a:xfrm flipV="1">
              <a:off x="4896" y="2544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7" name="Line 34"/>
            <p:cNvSpPr>
              <a:spLocks noChangeShapeType="1"/>
            </p:cNvSpPr>
            <p:nvPr/>
          </p:nvSpPr>
          <p:spPr bwMode="auto">
            <a:xfrm flipV="1">
              <a:off x="2400" y="2544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810000" y="2743200"/>
            <a:ext cx="3962400" cy="609600"/>
            <a:chOff x="2400" y="2544"/>
            <a:chExt cx="2496" cy="384"/>
          </a:xfrm>
        </p:grpSpPr>
        <p:sp>
          <p:nvSpPr>
            <p:cNvPr id="60430" name="Line 37"/>
            <p:cNvSpPr>
              <a:spLocks noChangeShapeType="1"/>
            </p:cNvSpPr>
            <p:nvPr/>
          </p:nvSpPr>
          <p:spPr bwMode="auto">
            <a:xfrm flipV="1">
              <a:off x="2928" y="2544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1" name="Line 38"/>
            <p:cNvSpPr>
              <a:spLocks noChangeShapeType="1"/>
            </p:cNvSpPr>
            <p:nvPr/>
          </p:nvSpPr>
          <p:spPr bwMode="auto">
            <a:xfrm flipV="1">
              <a:off x="4368" y="2544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2" name="Line 39"/>
            <p:cNvSpPr>
              <a:spLocks noChangeShapeType="1"/>
            </p:cNvSpPr>
            <p:nvPr/>
          </p:nvSpPr>
          <p:spPr bwMode="auto">
            <a:xfrm flipV="1">
              <a:off x="4896" y="2544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3" name="Line 40"/>
            <p:cNvSpPr>
              <a:spLocks noChangeShapeType="1"/>
            </p:cNvSpPr>
            <p:nvPr/>
          </p:nvSpPr>
          <p:spPr bwMode="auto">
            <a:xfrm flipV="1">
              <a:off x="2400" y="2544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5562600" y="3352800"/>
            <a:ext cx="533400" cy="304800"/>
            <a:chOff x="1920" y="4585"/>
            <a:chExt cx="288" cy="133"/>
          </a:xfrm>
        </p:grpSpPr>
        <p:sp>
          <p:nvSpPr>
            <p:cNvPr id="60428" name="Freeform 42"/>
            <p:cNvSpPr>
              <a:spLocks/>
            </p:cNvSpPr>
            <p:nvPr/>
          </p:nvSpPr>
          <p:spPr bwMode="auto">
            <a:xfrm>
              <a:off x="1920" y="4585"/>
              <a:ext cx="288" cy="48"/>
            </a:xfrm>
            <a:custGeom>
              <a:avLst/>
              <a:gdLst>
                <a:gd name="T0" fmla="*/ 0 w 288"/>
                <a:gd name="T1" fmla="*/ 48 h 48"/>
                <a:gd name="T2" fmla="*/ 288 w 288"/>
                <a:gd name="T3" fmla="*/ 48 h 48"/>
                <a:gd name="T4" fmla="*/ 240 w 288"/>
                <a:gd name="T5" fmla="*/ 0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48"/>
                  </a:moveTo>
                  <a:lnTo>
                    <a:pt x="288" y="48"/>
                  </a:lnTo>
                  <a:lnTo>
                    <a:pt x="24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29" name="Freeform 43"/>
            <p:cNvSpPr>
              <a:spLocks/>
            </p:cNvSpPr>
            <p:nvPr/>
          </p:nvSpPr>
          <p:spPr bwMode="auto">
            <a:xfrm rot="10800000">
              <a:off x="1920" y="4670"/>
              <a:ext cx="288" cy="48"/>
            </a:xfrm>
            <a:custGeom>
              <a:avLst/>
              <a:gdLst>
                <a:gd name="T0" fmla="*/ 0 w 288"/>
                <a:gd name="T1" fmla="*/ 48 h 48"/>
                <a:gd name="T2" fmla="*/ 288 w 288"/>
                <a:gd name="T3" fmla="*/ 48 h 48"/>
                <a:gd name="T4" fmla="*/ 240 w 288"/>
                <a:gd name="T5" fmla="*/ 0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48"/>
                  </a:moveTo>
                  <a:lnTo>
                    <a:pt x="288" y="48"/>
                  </a:lnTo>
                  <a:lnTo>
                    <a:pt x="24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75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25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75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25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53" grpId="0" autoUpdateAnimBg="0"/>
      <p:bldP spid="10254" grpId="0" autoUpdateAnimBg="0"/>
      <p:bldP spid="10265" grpId="0" autoUpdateAnimBg="0"/>
      <p:bldP spid="10268" grpId="0" autoUpdateAnimBg="0"/>
      <p:bldP spid="10269" grpId="0" autoUpdateAnimBg="0"/>
      <p:bldP spid="1027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TIGA MODEL ASAM BASA</a:t>
            </a:r>
          </a:p>
        </p:txBody>
      </p:sp>
      <p:graphicFrame>
        <p:nvGraphicFramePr>
          <p:cNvPr id="50263" name="Group 8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115342289"/>
              </p:ext>
            </p:extLst>
          </p:nvPr>
        </p:nvGraphicFramePr>
        <p:xfrm>
          <a:off x="168275" y="1600200"/>
          <a:ext cx="8872538" cy="3090672"/>
        </p:xfrm>
        <a:graphic>
          <a:graphicData uri="http://schemas.openxmlformats.org/drawingml/2006/table">
            <a:tbl>
              <a:tblPr/>
              <a:tblGrid>
                <a:gridCol w="2711450"/>
                <a:gridCol w="2835275"/>
                <a:gridCol w="3325813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MODEL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ASAM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BASA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ARRHENIUS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 PRODUCER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OH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PRODUCER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BRONSTED-LOWRY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 DONOR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+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ACCEPTOR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Arial" charset="0"/>
                        </a:rPr>
                        <a:t>LEWIS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Arial" charset="0"/>
                        </a:rPr>
                        <a:t>ELECTRON-PAIR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Arial" charset="0"/>
                        </a:rPr>
                        <a:t>ACCEPTOR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Arial" charset="0"/>
                        </a:rPr>
                        <a:t>ELECTRON-PAIR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Arial" charset="0"/>
                        </a:rPr>
                        <a:t>DONOR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3276600"/>
            <a:ext cx="6084521" cy="34163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Sekian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dan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erima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kasih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ya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nak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…..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457200" y="304800"/>
            <a:ext cx="1219200" cy="1524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1905000" y="762000"/>
            <a:ext cx="457200" cy="533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362200" y="1600200"/>
            <a:ext cx="457200" cy="381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Sun 7"/>
          <p:cNvSpPr/>
          <p:nvPr/>
        </p:nvSpPr>
        <p:spPr>
          <a:xfrm>
            <a:off x="1143000" y="1828800"/>
            <a:ext cx="457200" cy="533400"/>
          </a:xfrm>
          <a:prstGeom prst="sun">
            <a:avLst>
              <a:gd name="adj" fmla="val 197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miley Face 2"/>
          <p:cNvSpPr/>
          <p:nvPr/>
        </p:nvSpPr>
        <p:spPr>
          <a:xfrm>
            <a:off x="5715000" y="1219200"/>
            <a:ext cx="2362200" cy="17526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autoRev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4" grpId="1" build="allAtOnce" animBg="1"/>
      <p:bldP spid="5" grpId="0" animBg="1"/>
      <p:bldP spid="6" grpId="0" animBg="1"/>
      <p:bldP spid="7" grpId="0" build="p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Ada 3 </a:t>
            </a:r>
            <a:r>
              <a:rPr lang="en-US" sz="4000" dirty="0" err="1" smtClean="0">
                <a:solidFill>
                  <a:srgbClr val="FF0000"/>
                </a:solidFill>
              </a:rPr>
              <a:t>teori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asam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basa</a:t>
            </a:r>
            <a:r>
              <a:rPr lang="en-US" sz="4000" dirty="0" smtClean="0">
                <a:solidFill>
                  <a:srgbClr val="FF0000"/>
                </a:solidFill>
              </a:rPr>
              <a:t> :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sz="3600" dirty="0" err="1" smtClean="0">
                <a:solidFill>
                  <a:srgbClr val="00B0F0"/>
                </a:solidFill>
              </a:rPr>
              <a:t>Teori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asam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basa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Arhennius</a:t>
            </a:r>
            <a:endParaRPr lang="en-US" sz="3600" dirty="0" smtClean="0">
              <a:solidFill>
                <a:srgbClr val="00B0F0"/>
              </a:solidFill>
            </a:endParaRPr>
          </a:p>
          <a:p>
            <a:endParaRPr lang="en-US" sz="3600" dirty="0"/>
          </a:p>
          <a:p>
            <a:r>
              <a:rPr lang="en-US" sz="3600" dirty="0" smtClean="0"/>
              <a:t>2. </a:t>
            </a:r>
            <a:r>
              <a:rPr lang="en-US" sz="3600" dirty="0" err="1" smtClean="0">
                <a:solidFill>
                  <a:srgbClr val="7030A0"/>
                </a:solidFill>
              </a:rPr>
              <a:t>Teori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asam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basa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Bronsted</a:t>
            </a:r>
            <a:r>
              <a:rPr lang="en-US" sz="3600" dirty="0" smtClean="0">
                <a:solidFill>
                  <a:srgbClr val="7030A0"/>
                </a:solidFill>
              </a:rPr>
              <a:t>-Lowry</a:t>
            </a:r>
            <a:endParaRPr lang="en-US" sz="3600" dirty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endParaRPr lang="en-US" sz="3600" dirty="0" smtClean="0"/>
          </a:p>
          <a:p>
            <a:r>
              <a:rPr lang="en-US" sz="3600" dirty="0" smtClean="0"/>
              <a:t>3. </a:t>
            </a:r>
            <a:r>
              <a:rPr lang="en-US" sz="3600" dirty="0" err="1" smtClean="0">
                <a:solidFill>
                  <a:srgbClr val="00B050"/>
                </a:solidFill>
              </a:rPr>
              <a:t>Teori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asam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basa</a:t>
            </a:r>
            <a:r>
              <a:rPr lang="en-US" sz="3600" dirty="0" smtClean="0">
                <a:solidFill>
                  <a:srgbClr val="00B050"/>
                </a:solidFill>
              </a:rPr>
              <a:t> Lewis </a:t>
            </a:r>
          </a:p>
          <a:p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smtClean="0">
                <a:solidFill>
                  <a:srgbClr val="00B050"/>
                </a:solidFill>
              </a:rPr>
              <a:t>    ( </a:t>
            </a:r>
            <a:r>
              <a:rPr lang="en-US" sz="3600" dirty="0" err="1" smtClean="0">
                <a:solidFill>
                  <a:srgbClr val="00B050"/>
                </a:solidFill>
              </a:rPr>
              <a:t>kita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bahas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hari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ini</a:t>
            </a:r>
            <a:r>
              <a:rPr lang="en-US" sz="3600" dirty="0" smtClean="0">
                <a:solidFill>
                  <a:srgbClr val="00B050"/>
                </a:solidFill>
              </a:rPr>
              <a:t> )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5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00" r="5000"/>
          <a:stretch>
            <a:fillRect/>
          </a:stretch>
        </p:blipFill>
        <p:spPr bwMode="auto">
          <a:xfrm>
            <a:off x="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438400" y="228600"/>
            <a:ext cx="6324600" cy="2836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Trebuchet MS" pitchFamily="34" charset="0"/>
                <a:cs typeface="+mn-cs"/>
              </a:rPr>
              <a:t>	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Teori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 Arrhenius :</a:t>
            </a:r>
            <a:r>
              <a:rPr lang="en-US" dirty="0">
                <a:latin typeface="Trebuchet MS" pitchFamily="34" charset="0"/>
                <a:cs typeface="+mn-cs"/>
              </a:rPr>
              <a:t>  </a:t>
            </a:r>
          </a:p>
          <a:p>
            <a:pPr eaLnBrk="0" hangingPunct="0">
              <a:defRPr/>
            </a:pPr>
            <a:r>
              <a:rPr lang="en-US" dirty="0">
                <a:latin typeface="Trebuchet MS" pitchFamily="34" charset="0"/>
                <a:cs typeface="+mn-cs"/>
              </a:rPr>
              <a:t>	</a:t>
            </a:r>
            <a:r>
              <a:rPr lang="en-US" b="1" u="sng" dirty="0" err="1">
                <a:solidFill>
                  <a:schemeClr val="accent2"/>
                </a:solidFill>
                <a:latin typeface="Trebuchet MS" pitchFamily="34" charset="0"/>
                <a:cs typeface="+mn-cs"/>
              </a:rPr>
              <a:t>Asam</a:t>
            </a:r>
            <a:r>
              <a:rPr lang="en-US" dirty="0">
                <a:solidFill>
                  <a:schemeClr val="accent2"/>
                </a:solidFill>
                <a:latin typeface="Trebuchet MS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rebuchet MS" pitchFamily="34" charset="0"/>
                <a:cs typeface="+mn-cs"/>
              </a:rPr>
              <a:t>adalah</a:t>
            </a:r>
            <a:r>
              <a:rPr lang="en-US" dirty="0">
                <a:solidFill>
                  <a:schemeClr val="accent2"/>
                </a:solidFill>
                <a:latin typeface="Trebuchet MS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rebuchet MS" pitchFamily="34" charset="0"/>
                <a:cs typeface="+mn-cs"/>
              </a:rPr>
              <a:t>senyawa</a:t>
            </a:r>
            <a:r>
              <a:rPr lang="en-US" dirty="0">
                <a:solidFill>
                  <a:schemeClr val="accent2"/>
                </a:solidFill>
                <a:latin typeface="Trebuchet MS" pitchFamily="34" charset="0"/>
                <a:cs typeface="+mn-cs"/>
              </a:rPr>
              <a:t> yang 	</a:t>
            </a:r>
            <a:r>
              <a:rPr lang="en-US" dirty="0" err="1">
                <a:solidFill>
                  <a:schemeClr val="accent2"/>
                </a:solidFill>
                <a:latin typeface="Trebuchet MS" pitchFamily="34" charset="0"/>
                <a:cs typeface="+mn-cs"/>
              </a:rPr>
              <a:t>melepaskan</a:t>
            </a:r>
            <a:r>
              <a:rPr lang="en-US" dirty="0">
                <a:solidFill>
                  <a:schemeClr val="accent2"/>
                </a:solidFill>
                <a:latin typeface="Trebuchet MS" pitchFamily="34" charset="0"/>
                <a:cs typeface="+mn-cs"/>
              </a:rPr>
              <a:t> H</a:t>
            </a:r>
            <a:r>
              <a:rPr lang="en-US" baseline="30000" dirty="0">
                <a:solidFill>
                  <a:schemeClr val="accent2"/>
                </a:solidFill>
                <a:latin typeface="Trebuchet MS" pitchFamily="34" charset="0"/>
                <a:cs typeface="+mn-cs"/>
              </a:rPr>
              <a:t>+</a:t>
            </a:r>
            <a:r>
              <a:rPr lang="en-US" dirty="0">
                <a:solidFill>
                  <a:schemeClr val="accent2"/>
                </a:solidFill>
                <a:latin typeface="Trebuchet MS" pitchFamily="34" charset="0"/>
                <a:cs typeface="+mn-cs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rebuchet MS" pitchFamily="34" charset="0"/>
                <a:cs typeface="+mn-cs"/>
              </a:rPr>
              <a:t>dalam</a:t>
            </a:r>
            <a:r>
              <a:rPr lang="en-US" dirty="0">
                <a:solidFill>
                  <a:schemeClr val="accent2"/>
                </a:solidFill>
                <a:latin typeface="Trebuchet MS" pitchFamily="34" charset="0"/>
                <a:cs typeface="+mn-cs"/>
              </a:rPr>
              <a:t> air.</a:t>
            </a:r>
            <a:r>
              <a:rPr lang="en-US" dirty="0">
                <a:latin typeface="Trebuchet MS" pitchFamily="34" charset="0"/>
                <a:cs typeface="+mn-cs"/>
              </a:rPr>
              <a:t>	</a:t>
            </a:r>
            <a:r>
              <a:rPr lang="en-US" i="1" dirty="0" err="1">
                <a:latin typeface="Trebuchet MS" pitchFamily="34" charset="0"/>
                <a:cs typeface="+mn-cs"/>
              </a:rPr>
              <a:t>Contoh</a:t>
            </a:r>
            <a:r>
              <a:rPr lang="en-US" i="1" dirty="0">
                <a:latin typeface="Trebuchet MS" pitchFamily="34" charset="0"/>
                <a:cs typeface="+mn-cs"/>
              </a:rPr>
              <a:t> :</a:t>
            </a:r>
          </a:p>
          <a:p>
            <a:pPr eaLnBrk="0" hangingPunct="0">
              <a:defRPr/>
            </a:pPr>
            <a:r>
              <a:rPr lang="en-US" dirty="0">
                <a:latin typeface="Trebuchet MS" pitchFamily="34" charset="0"/>
                <a:cs typeface="+mn-cs"/>
              </a:rPr>
              <a:t>  	</a:t>
            </a:r>
            <a:r>
              <a:rPr lang="en-US" dirty="0" err="1">
                <a:latin typeface="Trebuchet MS" pitchFamily="34" charset="0"/>
                <a:cs typeface="+mn-cs"/>
              </a:rPr>
              <a:t>HCl</a:t>
            </a:r>
            <a:r>
              <a:rPr lang="en-US" dirty="0">
                <a:latin typeface="Trebuchet MS" pitchFamily="34" charset="0"/>
                <a:cs typeface="+mn-cs"/>
              </a:rPr>
              <a:t> 	</a:t>
            </a:r>
            <a:r>
              <a:rPr lang="en-US" b="1" dirty="0">
                <a:latin typeface="Trebuchet MS" pitchFamily="34" charset="0"/>
                <a:cs typeface="+mn-cs"/>
              </a:rPr>
              <a:t>-----</a:t>
            </a:r>
            <a:r>
              <a:rPr lang="en-US" dirty="0">
                <a:latin typeface="Trebuchet MS" pitchFamily="34" charset="0"/>
                <a:cs typeface="+mn-cs"/>
                <a:sym typeface="Wingdings 3" pitchFamily="18" charset="2"/>
              </a:rPr>
              <a:t> </a:t>
            </a:r>
            <a:r>
              <a:rPr lang="en-US" dirty="0">
                <a:latin typeface="Trebuchet MS" pitchFamily="34" charset="0"/>
                <a:cs typeface="+mn-cs"/>
                <a:sym typeface="Wingdings" pitchFamily="2" charset="2"/>
              </a:rPr>
              <a:t>H</a:t>
            </a:r>
            <a:r>
              <a:rPr lang="en-US" sz="3200" baseline="30000" dirty="0">
                <a:latin typeface="Trebuchet MS" pitchFamily="34" charset="0"/>
                <a:cs typeface="+mn-cs"/>
                <a:sym typeface="Wingdings" pitchFamily="2" charset="2"/>
              </a:rPr>
              <a:t>+</a:t>
            </a:r>
            <a:r>
              <a:rPr lang="en-US" dirty="0">
                <a:latin typeface="Trebuchet MS" pitchFamily="34" charset="0"/>
                <a:cs typeface="+mn-cs"/>
                <a:sym typeface="Wingdings" pitchFamily="2" charset="2"/>
              </a:rPr>
              <a:t> + </a:t>
            </a:r>
            <a:r>
              <a:rPr lang="en-US" dirty="0" err="1">
                <a:latin typeface="Trebuchet MS" pitchFamily="34" charset="0"/>
                <a:cs typeface="+mn-cs"/>
                <a:sym typeface="Wingdings" pitchFamily="2" charset="2"/>
              </a:rPr>
              <a:t>Cl</a:t>
            </a:r>
            <a:r>
              <a:rPr lang="en-US" sz="3200" baseline="30000" dirty="0">
                <a:latin typeface="Trebuchet MS" pitchFamily="34" charset="0"/>
                <a:cs typeface="+mn-cs"/>
                <a:sym typeface="Wingdings" pitchFamily="2" charset="2"/>
              </a:rPr>
              <a:t>-</a:t>
            </a:r>
            <a:endParaRPr lang="en-US" sz="3200" dirty="0">
              <a:latin typeface="Trebuchet MS" pitchFamily="34" charset="0"/>
              <a:cs typeface="+mn-cs"/>
              <a:sym typeface="Wingdings" pitchFamily="2" charset="2"/>
            </a:endParaRPr>
          </a:p>
          <a:p>
            <a:pPr eaLnBrk="0" hangingPunct="0">
              <a:defRPr/>
            </a:pPr>
            <a:r>
              <a:rPr lang="en-US" dirty="0">
                <a:latin typeface="Trebuchet MS" pitchFamily="34" charset="0"/>
                <a:cs typeface="+mn-cs"/>
                <a:sym typeface="Wingdings" pitchFamily="2" charset="2"/>
              </a:rPr>
              <a:t>  	HNO</a:t>
            </a:r>
            <a:r>
              <a:rPr lang="en-US" baseline="-25000" dirty="0">
                <a:latin typeface="Trebuchet MS" pitchFamily="34" charset="0"/>
                <a:cs typeface="+mn-cs"/>
                <a:sym typeface="Wingdings" pitchFamily="2" charset="2"/>
              </a:rPr>
              <a:t>3</a:t>
            </a:r>
            <a:r>
              <a:rPr lang="en-US" dirty="0">
                <a:latin typeface="Trebuchet MS" pitchFamily="34" charset="0"/>
                <a:cs typeface="+mn-cs"/>
                <a:sym typeface="Wingdings" pitchFamily="2" charset="2"/>
              </a:rPr>
              <a:t> </a:t>
            </a:r>
            <a:r>
              <a:rPr lang="en-US" b="1" dirty="0">
                <a:latin typeface="Trebuchet MS" pitchFamily="34" charset="0"/>
                <a:cs typeface="+mn-cs"/>
              </a:rPr>
              <a:t>-----</a:t>
            </a:r>
            <a:r>
              <a:rPr lang="en-US" dirty="0">
                <a:latin typeface="Trebuchet MS" pitchFamily="34" charset="0"/>
                <a:cs typeface="+mn-cs"/>
                <a:sym typeface="Wingdings 3" pitchFamily="18" charset="2"/>
              </a:rPr>
              <a:t></a:t>
            </a:r>
            <a:r>
              <a:rPr lang="en-US" dirty="0">
                <a:latin typeface="Trebuchet MS" pitchFamily="34" charset="0"/>
                <a:cs typeface="+mn-cs"/>
                <a:sym typeface="Wingdings" pitchFamily="2" charset="2"/>
              </a:rPr>
              <a:t> H</a:t>
            </a:r>
            <a:r>
              <a:rPr lang="en-US" sz="3200" baseline="30000" dirty="0">
                <a:latin typeface="Trebuchet MS" pitchFamily="34" charset="0"/>
                <a:cs typeface="+mn-cs"/>
                <a:sym typeface="Wingdings" pitchFamily="2" charset="2"/>
              </a:rPr>
              <a:t>+</a:t>
            </a:r>
            <a:r>
              <a:rPr lang="en-US" dirty="0">
                <a:latin typeface="Trebuchet MS" pitchFamily="34" charset="0"/>
                <a:cs typeface="+mn-cs"/>
                <a:sym typeface="Wingdings" pitchFamily="2" charset="2"/>
              </a:rPr>
              <a:t> + NO</a:t>
            </a:r>
            <a:r>
              <a:rPr lang="en-US" baseline="-25000" dirty="0">
                <a:latin typeface="Trebuchet MS" pitchFamily="34" charset="0"/>
                <a:cs typeface="+mn-cs"/>
                <a:sym typeface="Wingdings" pitchFamily="2" charset="2"/>
              </a:rPr>
              <a:t>3</a:t>
            </a:r>
            <a:r>
              <a:rPr lang="en-US" sz="3200" baseline="30000" dirty="0">
                <a:latin typeface="Trebuchet MS" pitchFamily="34" charset="0"/>
                <a:cs typeface="+mn-cs"/>
                <a:sym typeface="Wingdings" pitchFamily="2" charset="2"/>
              </a:rPr>
              <a:t>-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340100" y="3121025"/>
            <a:ext cx="548640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u="sng">
                <a:solidFill>
                  <a:schemeClr val="accent2"/>
                </a:solidFill>
                <a:latin typeface="Trebuchet MS" pitchFamily="34" charset="0"/>
              </a:rPr>
              <a:t>Basa</a:t>
            </a:r>
            <a:r>
              <a:rPr lang="en-US">
                <a:solidFill>
                  <a:schemeClr val="accent2"/>
                </a:solidFill>
                <a:latin typeface="Trebuchet MS" pitchFamily="34" charset="0"/>
              </a:rPr>
              <a:t>  adalah s</a:t>
            </a:r>
            <a:r>
              <a:rPr lang="en-US">
                <a:solidFill>
                  <a:schemeClr val="accent2"/>
                </a:solidFill>
                <a:latin typeface="Tahoma" charset="0"/>
                <a:sym typeface="Wingdings" pitchFamily="2" charset="2"/>
              </a:rPr>
              <a:t>enyawa yang melepaskan OH</a:t>
            </a:r>
            <a:r>
              <a:rPr lang="en-US" sz="3200" baseline="30000">
                <a:solidFill>
                  <a:schemeClr val="accent2"/>
                </a:solidFill>
                <a:latin typeface="Tahoma" charset="0"/>
                <a:sym typeface="Wingdings" pitchFamily="2" charset="2"/>
              </a:rPr>
              <a:t>-</a:t>
            </a:r>
            <a:r>
              <a:rPr lang="en-US">
                <a:solidFill>
                  <a:schemeClr val="accent2"/>
                </a:solidFill>
                <a:latin typeface="Tahoma" charset="0"/>
                <a:sym typeface="Wingdings" pitchFamily="2" charset="2"/>
              </a:rPr>
              <a:t> dalam air</a:t>
            </a:r>
          </a:p>
          <a:p>
            <a:pPr eaLnBrk="0" hangingPunct="0"/>
            <a:r>
              <a:rPr lang="en-US" i="1">
                <a:latin typeface="Tahoma" charset="0"/>
                <a:sym typeface="Wingdings" pitchFamily="2" charset="2"/>
              </a:rPr>
              <a:t>Contoh :</a:t>
            </a:r>
          </a:p>
          <a:p>
            <a:pPr eaLnBrk="0" hangingPunct="0"/>
            <a:r>
              <a:rPr lang="en-US">
                <a:latin typeface="Tahoma" charset="0"/>
                <a:sym typeface="Wingdings" pitchFamily="2" charset="2"/>
              </a:rPr>
              <a:t>NaOH    </a:t>
            </a:r>
            <a:r>
              <a:rPr lang="en-US" b="1">
                <a:latin typeface="Trebuchet MS" pitchFamily="34" charset="0"/>
              </a:rPr>
              <a:t>-----</a:t>
            </a:r>
            <a:r>
              <a:rPr lang="en-US">
                <a:latin typeface="Trebuchet MS" pitchFamily="34" charset="0"/>
                <a:sym typeface="Wingdings 3" pitchFamily="18" charset="2"/>
              </a:rPr>
              <a:t></a:t>
            </a:r>
            <a:r>
              <a:rPr lang="en-US">
                <a:latin typeface="Tahoma" charset="0"/>
                <a:sym typeface="Wingdings" pitchFamily="2" charset="2"/>
              </a:rPr>
              <a:t> Na</a:t>
            </a:r>
            <a:r>
              <a:rPr lang="en-US" baseline="30000">
                <a:latin typeface="Tahoma" charset="0"/>
                <a:sym typeface="Wingdings" pitchFamily="2" charset="2"/>
              </a:rPr>
              <a:t>+</a:t>
            </a:r>
            <a:r>
              <a:rPr lang="en-US">
                <a:latin typeface="Tahoma" charset="0"/>
                <a:sym typeface="Wingdings" pitchFamily="2" charset="2"/>
              </a:rPr>
              <a:t> + OH</a:t>
            </a:r>
            <a:r>
              <a:rPr lang="en-US" baseline="30000">
                <a:latin typeface="Tahoma" charset="0"/>
                <a:sym typeface="Wingdings" pitchFamily="2" charset="2"/>
              </a:rPr>
              <a:t>-</a:t>
            </a:r>
            <a:endParaRPr lang="en-US">
              <a:latin typeface="Tahoma" charset="0"/>
              <a:sym typeface="Wingdings" pitchFamily="2" charset="2"/>
            </a:endParaRPr>
          </a:p>
          <a:p>
            <a:pPr eaLnBrk="0" hangingPunct="0"/>
            <a:r>
              <a:rPr lang="en-US">
                <a:latin typeface="Tahoma" charset="0"/>
                <a:sym typeface="Wingdings" pitchFamily="2" charset="2"/>
              </a:rPr>
              <a:t>NH</a:t>
            </a:r>
            <a:r>
              <a:rPr lang="en-US" baseline="-25000">
                <a:latin typeface="Tahoma" charset="0"/>
                <a:sym typeface="Wingdings" pitchFamily="2" charset="2"/>
              </a:rPr>
              <a:t>4</a:t>
            </a:r>
            <a:r>
              <a:rPr lang="en-US">
                <a:latin typeface="Tahoma" charset="0"/>
                <a:sym typeface="Wingdings" pitchFamily="2" charset="2"/>
              </a:rPr>
              <a:t>OH   </a:t>
            </a:r>
            <a:r>
              <a:rPr lang="en-US" b="1">
                <a:latin typeface="Trebuchet MS" pitchFamily="34" charset="0"/>
              </a:rPr>
              <a:t>-----</a:t>
            </a:r>
            <a:r>
              <a:rPr lang="en-US">
                <a:latin typeface="Trebuchet MS" pitchFamily="34" charset="0"/>
                <a:sym typeface="Wingdings 3" pitchFamily="18" charset="2"/>
              </a:rPr>
              <a:t></a:t>
            </a:r>
            <a:r>
              <a:rPr lang="en-US">
                <a:latin typeface="Tahoma" charset="0"/>
                <a:sym typeface="Wingdings" pitchFamily="2" charset="2"/>
              </a:rPr>
              <a:t> NH</a:t>
            </a:r>
            <a:r>
              <a:rPr lang="en-US" baseline="-25000">
                <a:latin typeface="Tahoma" charset="0"/>
                <a:sym typeface="Wingdings" pitchFamily="2" charset="2"/>
              </a:rPr>
              <a:t>4</a:t>
            </a:r>
            <a:r>
              <a:rPr lang="en-US" baseline="30000">
                <a:latin typeface="Tahoma" charset="0"/>
                <a:sym typeface="Wingdings" pitchFamily="2" charset="2"/>
              </a:rPr>
              <a:t>+</a:t>
            </a:r>
            <a:r>
              <a:rPr lang="en-US">
                <a:latin typeface="Tahoma" charset="0"/>
                <a:sym typeface="Wingdings" pitchFamily="2" charset="2"/>
              </a:rPr>
              <a:t> + OH</a:t>
            </a:r>
            <a:r>
              <a:rPr lang="en-US" baseline="30000">
                <a:latin typeface="Tahoma" charset="0"/>
                <a:sym typeface="Wingdings" pitchFamily="2" charset="2"/>
              </a:rPr>
              <a:t>-</a:t>
            </a:r>
          </a:p>
          <a:p>
            <a:pPr eaLnBrk="0" hangingPunct="0"/>
            <a:endParaRPr lang="en-US" baseline="30000">
              <a:latin typeface="Trebuchet MS" pitchFamily="34" charset="0"/>
              <a:sym typeface="Wingdings" pitchFamily="2" charset="2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340100" y="5626100"/>
            <a:ext cx="54229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  <a:sym typeface="Wingdings" pitchFamily="2" charset="2"/>
              </a:rPr>
              <a:t>Kelemahan : hanya berlaku untuk larutan dalam air saja.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04800" y="228600"/>
            <a:ext cx="233203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TEORI ASAM BASA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  <p:bldP spid="4102" grpId="0" autoUpdateAnimBg="0"/>
      <p:bldP spid="410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TEORI BRONSTED - LOWRY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DEFINISI LEBIH : LUAS DARIPADA ARRHENIUS</a:t>
            </a:r>
          </a:p>
          <a:p>
            <a:r>
              <a:rPr lang="en-US" sz="2800" smtClean="0"/>
              <a:t>ASAM : PENDONOR PROTON</a:t>
            </a:r>
          </a:p>
          <a:p>
            <a:r>
              <a:rPr lang="en-US" sz="2800" smtClean="0"/>
              <a:t> BASA : ASEPTOR PROTON</a:t>
            </a:r>
          </a:p>
          <a:p>
            <a:r>
              <a:rPr lang="en-US" sz="2800" smtClean="0"/>
              <a:t>TIDAK HANYA BERLAKU UNTUK LARUTAN, TAPI BISA UNTUK MOLEKUL, ION, DAN 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48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28600" y="76200"/>
            <a:ext cx="233203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rPr>
              <a:t>TEORI ASAM BASA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048000" y="4071938"/>
            <a:ext cx="5410200" cy="184626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  <a:sym typeface="Wingdings" pitchFamily="2" charset="2"/>
              </a:rPr>
              <a:t>Reaksi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  <a:sym typeface="Wingdings" pitchFamily="2" charset="2"/>
              </a:rPr>
              <a:t>dengan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  <a:sym typeface="Wingdings" pitchFamily="2" charset="2"/>
              </a:rPr>
              <a:t>Pelarut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  <a:sym typeface="Wingdings" pitchFamily="2" charset="2"/>
              </a:rPr>
              <a:t> Air</a:t>
            </a:r>
          </a:p>
          <a:p>
            <a:pPr eaLnBrk="0" hangingPunct="0">
              <a:defRPr/>
            </a:pPr>
            <a:r>
              <a:rPr lang="en-US" sz="2000" b="1" dirty="0" err="1">
                <a:cs typeface="+mn-cs"/>
                <a:sym typeface="Wingdings" pitchFamily="2" charset="2"/>
              </a:rPr>
              <a:t>HCl</a:t>
            </a:r>
            <a:r>
              <a:rPr lang="en-US" sz="2000" b="1" baseline="-25000" dirty="0">
                <a:cs typeface="+mn-cs"/>
                <a:sym typeface="Wingdings" pitchFamily="2" charset="2"/>
              </a:rPr>
              <a:t>(g)</a:t>
            </a:r>
            <a:r>
              <a:rPr lang="en-US" sz="2000" b="1" dirty="0">
                <a:cs typeface="+mn-cs"/>
                <a:sym typeface="Wingdings" pitchFamily="2" charset="2"/>
              </a:rPr>
              <a:t> + H</a:t>
            </a:r>
            <a:r>
              <a:rPr lang="en-US" sz="2000" b="1" baseline="-25000" dirty="0">
                <a:cs typeface="+mn-cs"/>
                <a:sym typeface="Wingdings" pitchFamily="2" charset="2"/>
              </a:rPr>
              <a:t>2</a:t>
            </a:r>
            <a:r>
              <a:rPr lang="en-US" sz="2000" b="1" dirty="0">
                <a:cs typeface="+mn-cs"/>
                <a:sym typeface="Wingdings" pitchFamily="2" charset="2"/>
              </a:rPr>
              <a:t>O</a:t>
            </a:r>
            <a:r>
              <a:rPr lang="en-US" sz="2000" b="1" baseline="-25000" dirty="0">
                <a:cs typeface="+mn-cs"/>
                <a:sym typeface="Wingdings" pitchFamily="2" charset="2"/>
              </a:rPr>
              <a:t>(</a:t>
            </a:r>
            <a:r>
              <a:rPr lang="en-US" sz="2000" b="1" baseline="-25000" dirty="0" err="1">
                <a:cs typeface="+mn-cs"/>
                <a:sym typeface="Wingdings" pitchFamily="2" charset="2"/>
              </a:rPr>
              <a:t>aq</a:t>
            </a:r>
            <a:r>
              <a:rPr lang="en-US" sz="2000" b="1" baseline="-25000" dirty="0">
                <a:cs typeface="+mn-cs"/>
                <a:sym typeface="Wingdings" pitchFamily="2" charset="2"/>
              </a:rPr>
              <a:t>)   </a:t>
            </a:r>
            <a:r>
              <a:rPr lang="en-US" sz="2000" b="1" dirty="0">
                <a:cs typeface="+mn-cs"/>
                <a:sym typeface="Wingdings" pitchFamily="2" charset="2"/>
              </a:rPr>
              <a:t>  H</a:t>
            </a:r>
            <a:r>
              <a:rPr lang="en-US" sz="2000" b="1" baseline="-25000" dirty="0">
                <a:cs typeface="+mn-cs"/>
                <a:sym typeface="Wingdings" pitchFamily="2" charset="2"/>
              </a:rPr>
              <a:t>3</a:t>
            </a:r>
            <a:r>
              <a:rPr lang="en-US" sz="2000" b="1" dirty="0">
                <a:cs typeface="+mn-cs"/>
                <a:sym typeface="Wingdings" pitchFamily="2" charset="2"/>
              </a:rPr>
              <a:t>O</a:t>
            </a:r>
            <a:r>
              <a:rPr lang="en-US" sz="2000" b="1" baseline="30000" dirty="0">
                <a:cs typeface="+mn-cs"/>
                <a:sym typeface="Wingdings" pitchFamily="2" charset="2"/>
              </a:rPr>
              <a:t>+</a:t>
            </a:r>
            <a:r>
              <a:rPr lang="en-US" sz="2000" b="1" baseline="-25000" dirty="0">
                <a:cs typeface="+mn-cs"/>
                <a:sym typeface="Wingdings" pitchFamily="2" charset="2"/>
              </a:rPr>
              <a:t>(</a:t>
            </a:r>
            <a:r>
              <a:rPr lang="en-US" sz="2000" b="1" baseline="-25000" dirty="0" err="1">
                <a:cs typeface="+mn-cs"/>
                <a:sym typeface="Wingdings" pitchFamily="2" charset="2"/>
              </a:rPr>
              <a:t>aq</a:t>
            </a:r>
            <a:r>
              <a:rPr lang="en-US" sz="2000" b="1" baseline="-25000" dirty="0">
                <a:cs typeface="+mn-cs"/>
                <a:sym typeface="Wingdings" pitchFamily="2" charset="2"/>
              </a:rPr>
              <a:t>) </a:t>
            </a:r>
            <a:r>
              <a:rPr lang="en-US" sz="2000" b="1" dirty="0">
                <a:cs typeface="+mn-cs"/>
                <a:sym typeface="Wingdings" pitchFamily="2" charset="2"/>
              </a:rPr>
              <a:t> + </a:t>
            </a:r>
            <a:r>
              <a:rPr lang="en-US" sz="2000" b="1" dirty="0" err="1">
                <a:cs typeface="+mn-cs"/>
                <a:sym typeface="Wingdings" pitchFamily="2" charset="2"/>
              </a:rPr>
              <a:t>Cl</a:t>
            </a:r>
            <a:r>
              <a:rPr lang="en-US" sz="2000" b="1" baseline="30000" dirty="0">
                <a:cs typeface="+mn-cs"/>
                <a:sym typeface="Wingdings" pitchFamily="2" charset="2"/>
              </a:rPr>
              <a:t>-</a:t>
            </a:r>
            <a:r>
              <a:rPr lang="en-US" sz="2000" b="1" baseline="-25000" dirty="0">
                <a:cs typeface="+mn-cs"/>
                <a:sym typeface="Wingdings" pitchFamily="2" charset="2"/>
              </a:rPr>
              <a:t>(</a:t>
            </a:r>
            <a:r>
              <a:rPr lang="en-US" sz="2000" b="1" baseline="-25000" dirty="0" err="1">
                <a:cs typeface="+mn-cs"/>
                <a:sym typeface="Wingdings" pitchFamily="2" charset="2"/>
              </a:rPr>
              <a:t>aq</a:t>
            </a:r>
            <a:r>
              <a:rPr lang="en-US" sz="2000" b="1" baseline="-25000" dirty="0">
                <a:cs typeface="+mn-cs"/>
                <a:sym typeface="Wingdings" pitchFamily="2" charset="2"/>
              </a:rPr>
              <a:t>)</a:t>
            </a:r>
            <a:endParaRPr lang="en-US" sz="2000" b="1" dirty="0">
              <a:cs typeface="+mn-cs"/>
              <a:sym typeface="Wingdings" pitchFamily="2" charset="2"/>
            </a:endParaRPr>
          </a:p>
          <a:p>
            <a:pPr eaLnBrk="0" hangingPunct="0">
              <a:defRPr/>
            </a:pPr>
            <a:r>
              <a:rPr lang="en-US" sz="2000" b="1" dirty="0" err="1">
                <a:cs typeface="+mn-cs"/>
                <a:sym typeface="Wingdings" pitchFamily="2" charset="2"/>
              </a:rPr>
              <a:t>Asam</a:t>
            </a:r>
            <a:r>
              <a:rPr lang="en-US" sz="2000" b="1" dirty="0">
                <a:cs typeface="+mn-cs"/>
                <a:sym typeface="Wingdings" pitchFamily="2" charset="2"/>
              </a:rPr>
              <a:t>       </a:t>
            </a:r>
            <a:r>
              <a:rPr lang="en-US" sz="2000" b="1" dirty="0" err="1">
                <a:cs typeface="+mn-cs"/>
                <a:sym typeface="Wingdings" pitchFamily="2" charset="2"/>
              </a:rPr>
              <a:t>Basa</a:t>
            </a:r>
            <a:endParaRPr lang="en-US" sz="2000" b="1" dirty="0">
              <a:cs typeface="+mn-cs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sz="2000" b="1" dirty="0">
                <a:cs typeface="+mn-cs"/>
                <a:sym typeface="Wingdings" pitchFamily="2" charset="2"/>
              </a:rPr>
              <a:t>NH</a:t>
            </a:r>
            <a:r>
              <a:rPr lang="en-US" sz="2000" b="1" baseline="-25000" dirty="0">
                <a:cs typeface="+mn-cs"/>
                <a:sym typeface="Wingdings" pitchFamily="2" charset="2"/>
              </a:rPr>
              <a:t>4</a:t>
            </a:r>
            <a:r>
              <a:rPr lang="en-US" sz="2000" b="1" dirty="0">
                <a:cs typeface="+mn-cs"/>
                <a:sym typeface="Wingdings" pitchFamily="2" charset="2"/>
              </a:rPr>
              <a:t>OH</a:t>
            </a:r>
            <a:r>
              <a:rPr lang="en-US" sz="2000" b="1" baseline="-25000" dirty="0">
                <a:cs typeface="+mn-cs"/>
                <a:sym typeface="Wingdings" pitchFamily="2" charset="2"/>
              </a:rPr>
              <a:t>(g) </a:t>
            </a:r>
            <a:r>
              <a:rPr lang="en-US" sz="2000" b="1" dirty="0">
                <a:cs typeface="+mn-cs"/>
                <a:sym typeface="Wingdings" pitchFamily="2" charset="2"/>
              </a:rPr>
              <a:t>+ H</a:t>
            </a:r>
            <a:r>
              <a:rPr lang="en-US" sz="2000" b="1" baseline="-25000" dirty="0">
                <a:cs typeface="+mn-cs"/>
                <a:sym typeface="Wingdings" pitchFamily="2" charset="2"/>
              </a:rPr>
              <a:t>2</a:t>
            </a:r>
            <a:r>
              <a:rPr lang="en-US" sz="2000" b="1" dirty="0">
                <a:cs typeface="+mn-cs"/>
                <a:sym typeface="Wingdings" pitchFamily="2" charset="2"/>
              </a:rPr>
              <a:t>O</a:t>
            </a:r>
            <a:r>
              <a:rPr lang="en-US" sz="2000" b="1" baseline="-25000" dirty="0">
                <a:cs typeface="+mn-cs"/>
                <a:sym typeface="Wingdings" pitchFamily="2" charset="2"/>
              </a:rPr>
              <a:t>(</a:t>
            </a:r>
            <a:r>
              <a:rPr lang="en-US" sz="2000" b="1" baseline="-25000" dirty="0" err="1">
                <a:cs typeface="+mn-cs"/>
                <a:sym typeface="Wingdings" pitchFamily="2" charset="2"/>
              </a:rPr>
              <a:t>aq</a:t>
            </a:r>
            <a:r>
              <a:rPr lang="en-US" sz="2000" b="1" baseline="-25000" dirty="0">
                <a:cs typeface="+mn-cs"/>
                <a:sym typeface="Wingdings" pitchFamily="2" charset="2"/>
              </a:rPr>
              <a:t>)  </a:t>
            </a:r>
            <a:r>
              <a:rPr lang="en-US" sz="2000" b="1" dirty="0">
                <a:cs typeface="+mn-cs"/>
                <a:sym typeface="Wingdings" pitchFamily="2" charset="2"/>
              </a:rPr>
              <a:t>NH</a:t>
            </a:r>
            <a:r>
              <a:rPr lang="en-US" sz="2000" b="1" baseline="-25000" dirty="0">
                <a:cs typeface="+mn-cs"/>
                <a:sym typeface="Wingdings" pitchFamily="2" charset="2"/>
              </a:rPr>
              <a:t>4</a:t>
            </a:r>
            <a:r>
              <a:rPr lang="en-US" sz="2000" b="1" dirty="0">
                <a:cs typeface="+mn-cs"/>
                <a:sym typeface="Wingdings" pitchFamily="2" charset="2"/>
              </a:rPr>
              <a:t>OH</a:t>
            </a:r>
            <a:r>
              <a:rPr lang="en-US" sz="2000" b="1" baseline="-25000" dirty="0">
                <a:cs typeface="+mn-cs"/>
                <a:sym typeface="Wingdings" pitchFamily="2" charset="2"/>
              </a:rPr>
              <a:t>2</a:t>
            </a:r>
            <a:r>
              <a:rPr lang="en-US" sz="2000" b="1" baseline="30000" dirty="0">
                <a:cs typeface="+mn-cs"/>
                <a:sym typeface="Wingdings" pitchFamily="2" charset="2"/>
              </a:rPr>
              <a:t>+</a:t>
            </a:r>
            <a:r>
              <a:rPr lang="en-US" sz="2000" b="1" baseline="-25000" dirty="0">
                <a:cs typeface="+mn-cs"/>
                <a:sym typeface="Wingdings" pitchFamily="2" charset="2"/>
              </a:rPr>
              <a:t>(</a:t>
            </a:r>
            <a:r>
              <a:rPr lang="en-US" sz="2000" b="1" baseline="-25000" dirty="0" err="1">
                <a:cs typeface="+mn-cs"/>
                <a:sym typeface="Wingdings" pitchFamily="2" charset="2"/>
              </a:rPr>
              <a:t>aq</a:t>
            </a:r>
            <a:r>
              <a:rPr lang="en-US" sz="2000" b="1" baseline="-25000" dirty="0">
                <a:cs typeface="+mn-cs"/>
                <a:sym typeface="Wingdings" pitchFamily="2" charset="2"/>
              </a:rPr>
              <a:t>)</a:t>
            </a:r>
            <a:r>
              <a:rPr lang="en-US" sz="2000" b="1" dirty="0">
                <a:cs typeface="+mn-cs"/>
                <a:sym typeface="Wingdings" pitchFamily="2" charset="2"/>
              </a:rPr>
              <a:t> + OH</a:t>
            </a:r>
            <a:r>
              <a:rPr lang="en-US" sz="2000" b="1" baseline="30000" dirty="0">
                <a:cs typeface="+mn-cs"/>
                <a:sym typeface="Wingdings" pitchFamily="2" charset="2"/>
              </a:rPr>
              <a:t>-</a:t>
            </a:r>
            <a:r>
              <a:rPr lang="en-US" sz="2000" b="1" baseline="-25000" dirty="0">
                <a:cs typeface="+mn-cs"/>
                <a:sym typeface="Wingdings" pitchFamily="2" charset="2"/>
              </a:rPr>
              <a:t>(</a:t>
            </a:r>
            <a:r>
              <a:rPr lang="en-US" sz="2000" b="1" baseline="-25000" dirty="0" err="1">
                <a:cs typeface="+mn-cs"/>
                <a:sym typeface="Wingdings" pitchFamily="2" charset="2"/>
              </a:rPr>
              <a:t>aq</a:t>
            </a:r>
            <a:r>
              <a:rPr lang="en-US" sz="2000" b="1" baseline="-25000" dirty="0">
                <a:cs typeface="+mn-cs"/>
                <a:sym typeface="Wingdings" pitchFamily="2" charset="2"/>
              </a:rPr>
              <a:t>)</a:t>
            </a:r>
            <a:endParaRPr lang="en-US" sz="2000" b="1" dirty="0">
              <a:cs typeface="+mn-cs"/>
              <a:sym typeface="Wingdings" pitchFamily="2" charset="2"/>
            </a:endParaRPr>
          </a:p>
          <a:p>
            <a:pPr eaLnBrk="0" hangingPunct="0">
              <a:defRPr/>
            </a:pPr>
            <a:r>
              <a:rPr lang="en-US" sz="2000" b="1" dirty="0" err="1">
                <a:cs typeface="+mn-cs"/>
                <a:sym typeface="Wingdings" pitchFamily="2" charset="2"/>
              </a:rPr>
              <a:t>Basa</a:t>
            </a:r>
            <a:r>
              <a:rPr lang="en-US" sz="2000" b="1" dirty="0">
                <a:cs typeface="+mn-cs"/>
                <a:sym typeface="Wingdings" pitchFamily="2" charset="2"/>
              </a:rPr>
              <a:t>            </a:t>
            </a:r>
            <a:r>
              <a:rPr lang="en-US" sz="2000" b="1" dirty="0" err="1">
                <a:cs typeface="+mn-cs"/>
                <a:sym typeface="Wingdings" pitchFamily="2" charset="2"/>
              </a:rPr>
              <a:t>Asam</a:t>
            </a:r>
            <a:endParaRPr lang="en-US" sz="2400" b="1" dirty="0">
              <a:cs typeface="+mn-cs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971800" y="44450"/>
            <a:ext cx="5867400" cy="2165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Teori</a:t>
            </a:r>
            <a:r>
              <a:rPr lang="en-US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Bronsted</a:t>
            </a:r>
            <a:r>
              <a:rPr lang="en-US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 - Lowry</a:t>
            </a:r>
          </a:p>
          <a:p>
            <a:pPr eaLnBrk="0" hangingPunct="0">
              <a:defRPr/>
            </a:pPr>
            <a:r>
              <a:rPr lang="en-US" b="1" u="sng" dirty="0" err="1">
                <a:latin typeface="Trebuchet MS" pitchFamily="34" charset="0"/>
                <a:cs typeface="+mn-cs"/>
              </a:rPr>
              <a:t>Asam</a:t>
            </a:r>
            <a:r>
              <a:rPr lang="en-US" b="1" u="sng" dirty="0">
                <a:latin typeface="Trebuchet MS" pitchFamily="34" charset="0"/>
                <a:cs typeface="+mn-cs"/>
              </a:rPr>
              <a:t> :</a:t>
            </a:r>
            <a:r>
              <a:rPr lang="en-US" sz="2200" b="1" dirty="0">
                <a:latin typeface="Trebuchet MS" pitchFamily="34" charset="0"/>
                <a:cs typeface="+mn-c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senyawa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yg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dapat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memberikan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+mn-cs"/>
            </a:endParaRPr>
          </a:p>
          <a:p>
            <a:pPr eaLnBrk="0" hangingPunct="0">
              <a:defRPr/>
            </a:pP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proton ( H</a:t>
            </a:r>
            <a:r>
              <a:rPr lang="en-US" sz="22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+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) / donor proton.</a:t>
            </a:r>
          </a:p>
          <a:p>
            <a:pPr eaLnBrk="0" hangingPunct="0">
              <a:defRPr/>
            </a:pPr>
            <a:r>
              <a:rPr lang="en-US" b="1" u="sng" dirty="0" err="1">
                <a:latin typeface="Trebuchet MS" pitchFamily="34" charset="0"/>
                <a:cs typeface="+mn-cs"/>
              </a:rPr>
              <a:t>Basa</a:t>
            </a:r>
            <a:r>
              <a:rPr lang="en-US" b="1" u="sng" dirty="0">
                <a:latin typeface="Trebuchet MS" pitchFamily="34" charset="0"/>
                <a:cs typeface="+mn-cs"/>
              </a:rPr>
              <a:t>:</a:t>
            </a:r>
            <a:r>
              <a:rPr lang="en-US" b="1" dirty="0">
                <a:latin typeface="Trebuchet MS" pitchFamily="34" charset="0"/>
                <a:cs typeface="+mn-c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senyawa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yg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dapat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menerima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+mn-cs"/>
            </a:endParaRPr>
          </a:p>
          <a:p>
            <a:pPr eaLnBrk="0" hangingPunct="0">
              <a:defRPr/>
            </a:pP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proton (H</a:t>
            </a:r>
            <a:r>
              <a:rPr lang="en-US" sz="22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+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) /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akseptor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 proton.</a:t>
            </a:r>
            <a:r>
              <a:rPr lang="en-US" sz="2200" b="1" dirty="0">
                <a:latin typeface="Trebuchet MS" pitchFamily="34" charset="0"/>
                <a:cs typeface="+mn-cs"/>
              </a:rPr>
              <a:t>	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52400" y="6134100"/>
            <a:ext cx="8991600" cy="7127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70000"/>
              </a:lnSpc>
            </a:pPr>
            <a:r>
              <a:rPr lang="en-US" sz="2400" b="1">
                <a:latin typeface="Trebuchet MS" pitchFamily="34" charset="0"/>
                <a:sym typeface="Wingdings" pitchFamily="2" charset="2"/>
              </a:rPr>
              <a:t>Air dapat bersifat asam atau basa  Amfoter </a:t>
            </a:r>
            <a:endParaRPr lang="en-US" sz="2400" b="1">
              <a:latin typeface="Trebuchet MS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48000" y="2514600"/>
            <a:ext cx="6096000" cy="15700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  <a:sym typeface="Wingdings" pitchFamily="2" charset="2"/>
              </a:rPr>
              <a:t>Reaksi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  <a:sym typeface="Wingdings" pitchFamily="2" charset="2"/>
              </a:rPr>
              <a:t>tanpa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  <a:sym typeface="Wingdings" pitchFamily="2" charset="2"/>
              </a:rPr>
              <a:t>Pelarut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  <a:sym typeface="Wingdings" pitchFamily="2" charset="2"/>
              </a:rPr>
              <a:t> Air</a:t>
            </a:r>
          </a:p>
          <a:p>
            <a:pPr eaLnBrk="0" hangingPunct="0">
              <a:defRPr/>
            </a:pPr>
            <a:r>
              <a:rPr lang="en-US" sz="2400" b="1" dirty="0" err="1">
                <a:cs typeface="+mn-cs"/>
                <a:sym typeface="Wingdings" pitchFamily="2" charset="2"/>
              </a:rPr>
              <a:t>HCl</a:t>
            </a:r>
            <a:r>
              <a:rPr lang="en-US" sz="2400" b="1" baseline="-25000" dirty="0">
                <a:cs typeface="+mn-cs"/>
                <a:sym typeface="Wingdings" pitchFamily="2" charset="2"/>
              </a:rPr>
              <a:t>(g)</a:t>
            </a:r>
            <a:r>
              <a:rPr lang="en-US" sz="2400" b="1" dirty="0">
                <a:cs typeface="+mn-cs"/>
                <a:sym typeface="Wingdings" pitchFamily="2" charset="2"/>
              </a:rPr>
              <a:t> +  NH</a:t>
            </a:r>
            <a:r>
              <a:rPr lang="en-US" sz="2400" b="1" baseline="-25000" dirty="0">
                <a:cs typeface="+mn-cs"/>
                <a:sym typeface="Wingdings" pitchFamily="2" charset="2"/>
              </a:rPr>
              <a:t>3(g)  </a:t>
            </a:r>
            <a:r>
              <a:rPr lang="en-US" sz="2400" b="1" dirty="0">
                <a:cs typeface="+mn-cs"/>
                <a:sym typeface="Wingdings" pitchFamily="2" charset="2"/>
              </a:rPr>
              <a:t> NH</a:t>
            </a:r>
            <a:r>
              <a:rPr lang="en-US" sz="2400" b="1" baseline="-25000" dirty="0">
                <a:cs typeface="+mn-cs"/>
                <a:sym typeface="Wingdings" pitchFamily="2" charset="2"/>
              </a:rPr>
              <a:t>4</a:t>
            </a:r>
            <a:r>
              <a:rPr lang="en-US" sz="2400" b="1" baseline="30000" dirty="0">
                <a:cs typeface="+mn-cs"/>
                <a:sym typeface="Wingdings" pitchFamily="2" charset="2"/>
              </a:rPr>
              <a:t>+</a:t>
            </a:r>
            <a:r>
              <a:rPr lang="en-US" sz="2400" b="1" dirty="0">
                <a:cs typeface="+mn-cs"/>
                <a:sym typeface="Wingdings" pitchFamily="2" charset="2"/>
              </a:rPr>
              <a:t> + </a:t>
            </a:r>
            <a:r>
              <a:rPr lang="en-US" sz="2400" b="1" dirty="0" err="1">
                <a:cs typeface="+mn-cs"/>
                <a:sym typeface="Wingdings" pitchFamily="2" charset="2"/>
              </a:rPr>
              <a:t>Cl</a:t>
            </a:r>
            <a:r>
              <a:rPr lang="en-US" sz="2400" b="1" baseline="30000" dirty="0">
                <a:cs typeface="+mn-cs"/>
                <a:sym typeface="Wingdings" pitchFamily="2" charset="2"/>
              </a:rPr>
              <a:t>-  </a:t>
            </a:r>
            <a:r>
              <a:rPr lang="en-US" sz="2400" b="1" dirty="0">
                <a:cs typeface="+mn-cs"/>
                <a:sym typeface="Wingdings" pitchFamily="2" charset="2"/>
              </a:rPr>
              <a:t> NH</a:t>
            </a:r>
            <a:r>
              <a:rPr lang="en-US" sz="2400" b="1" baseline="-25000" dirty="0">
                <a:cs typeface="+mn-cs"/>
                <a:sym typeface="Wingdings" pitchFamily="2" charset="2"/>
              </a:rPr>
              <a:t>4</a:t>
            </a:r>
            <a:r>
              <a:rPr lang="en-US" sz="2400" b="1" dirty="0">
                <a:cs typeface="+mn-cs"/>
                <a:sym typeface="Wingdings" pitchFamily="2" charset="2"/>
              </a:rPr>
              <a:t>Cl</a:t>
            </a:r>
            <a:r>
              <a:rPr lang="en-US" sz="2400" b="1" baseline="-25000" dirty="0">
                <a:cs typeface="+mn-cs"/>
                <a:sym typeface="Wingdings" pitchFamily="2" charset="2"/>
              </a:rPr>
              <a:t>(s)</a:t>
            </a:r>
            <a:endParaRPr lang="en-US" sz="2400" b="1" dirty="0">
              <a:cs typeface="+mn-cs"/>
              <a:sym typeface="Wingdings" pitchFamily="2" charset="2"/>
            </a:endParaRPr>
          </a:p>
          <a:p>
            <a:pPr eaLnBrk="0" hangingPunct="0">
              <a:defRPr/>
            </a:pPr>
            <a:r>
              <a:rPr lang="en-US" sz="2400" b="1" dirty="0" err="1">
                <a:cs typeface="+mn-cs"/>
                <a:sym typeface="Wingdings" pitchFamily="2" charset="2"/>
              </a:rPr>
              <a:t>Asam</a:t>
            </a:r>
            <a:r>
              <a:rPr lang="en-US" sz="2400" b="1" dirty="0">
                <a:cs typeface="+mn-cs"/>
                <a:sym typeface="Wingdings" pitchFamily="2" charset="2"/>
              </a:rPr>
              <a:t>     </a:t>
            </a:r>
            <a:r>
              <a:rPr lang="en-US" sz="2400" b="1" dirty="0" err="1">
                <a:cs typeface="+mn-cs"/>
                <a:sym typeface="Wingdings" pitchFamily="2" charset="2"/>
              </a:rPr>
              <a:t>Basa</a:t>
            </a:r>
            <a:endParaRPr lang="en-US" sz="2400" b="1" dirty="0">
              <a:cs typeface="+mn-cs"/>
              <a:sym typeface="Wingdings" pitchFamily="2" charset="2"/>
            </a:endParaRPr>
          </a:p>
          <a:p>
            <a:pPr eaLnBrk="0" hangingPunct="0">
              <a:defRPr/>
            </a:pPr>
            <a:endParaRPr lang="en-US" sz="2400" b="1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9" grpId="0" animBg="1" autoUpdateAnimBg="0"/>
      <p:bldP spid="8200" grpId="0" autoUpdateAnimBg="0"/>
      <p:bldP spid="8205" grpId="0" animBg="1" autoUpdateAnimBg="0"/>
      <p:bldP spid="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796925" y="228600"/>
            <a:ext cx="7578013" cy="12148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lnSpc>
                <a:spcPct val="160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</a:t>
            </a:r>
            <a:r>
              <a:rPr lang="id-ID" dirty="0"/>
              <a:t>sam</a:t>
            </a:r>
            <a:r>
              <a:rPr lang="en-GB" dirty="0"/>
              <a:t> </a:t>
            </a:r>
            <a:r>
              <a:rPr lang="en-GB" dirty="0" err="1"/>
              <a:t>Br</a:t>
            </a:r>
            <a:r>
              <a:rPr lang="en-GB" dirty="0" err="1">
                <a:cs typeface="Times New Roman" pitchFamily="18" charset="0"/>
              </a:rPr>
              <a:t>ø</a:t>
            </a:r>
            <a:r>
              <a:rPr lang="en-GB" dirty="0" err="1"/>
              <a:t>nsted</a:t>
            </a:r>
            <a:r>
              <a:rPr lang="id-ID" dirty="0"/>
              <a:t> : pendonor</a:t>
            </a:r>
            <a:r>
              <a:rPr lang="en-GB" dirty="0"/>
              <a:t> proton </a:t>
            </a:r>
            <a:r>
              <a:rPr lang="en-GB" dirty="0" smtClean="0"/>
              <a:t>(ion H</a:t>
            </a:r>
            <a:r>
              <a:rPr lang="en-GB" baseline="30000" dirty="0" smtClean="0"/>
              <a:t>+</a:t>
            </a:r>
            <a:r>
              <a:rPr lang="en-GB" dirty="0" smtClean="0"/>
              <a:t>)</a:t>
            </a:r>
            <a:endParaRPr lang="en-GB" dirty="0"/>
          </a:p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dirty="0"/>
              <a:t>Basa</a:t>
            </a:r>
            <a:r>
              <a:rPr lang="en-GB" dirty="0"/>
              <a:t> </a:t>
            </a:r>
            <a:r>
              <a:rPr lang="en-GB" dirty="0" err="1"/>
              <a:t>Br</a:t>
            </a:r>
            <a:r>
              <a:rPr lang="en-GB" dirty="0" err="1">
                <a:cs typeface="Times New Roman" pitchFamily="18" charset="0"/>
              </a:rPr>
              <a:t>ø</a:t>
            </a:r>
            <a:r>
              <a:rPr lang="en-GB" dirty="0" err="1"/>
              <a:t>nsted</a:t>
            </a:r>
            <a:r>
              <a:rPr lang="en-GB" dirty="0"/>
              <a:t>-Lowry </a:t>
            </a:r>
            <a:r>
              <a:rPr lang="id-ID" dirty="0"/>
              <a:t>: </a:t>
            </a:r>
            <a:r>
              <a:rPr lang="en-GB" dirty="0"/>
              <a:t>a</a:t>
            </a:r>
            <a:r>
              <a:rPr lang="id-ID" dirty="0"/>
              <a:t>s</a:t>
            </a:r>
            <a:r>
              <a:rPr lang="en-GB" dirty="0" err="1"/>
              <a:t>eptor</a:t>
            </a:r>
            <a:r>
              <a:rPr lang="id-ID" dirty="0"/>
              <a:t> </a:t>
            </a:r>
            <a:r>
              <a:rPr lang="id-ID" dirty="0" smtClean="0"/>
              <a:t>proton</a:t>
            </a:r>
            <a:r>
              <a:rPr lang="en-US" dirty="0" smtClean="0"/>
              <a:t> </a:t>
            </a:r>
            <a:r>
              <a:rPr lang="en-GB" dirty="0"/>
              <a:t>(ion H</a:t>
            </a:r>
            <a:r>
              <a:rPr lang="en-GB" baseline="30000" dirty="0"/>
              <a:t>+</a:t>
            </a:r>
            <a:r>
              <a:rPr lang="en-GB" dirty="0"/>
              <a:t>)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49438"/>
            <a:ext cx="8229600" cy="222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063875" y="4800600"/>
            <a:ext cx="9271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/>
              <a:t>a</a:t>
            </a:r>
            <a:r>
              <a:rPr lang="id-ID" sz="2400"/>
              <a:t>sam</a:t>
            </a:r>
            <a:endParaRPr lang="en-GB" sz="2400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146925" y="4419600"/>
            <a:ext cx="1920875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Clr>
                <a:srgbClr val="66FF33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400"/>
              <a:t>Basa terkonjugasi</a:t>
            </a:r>
            <a:endParaRPr lang="en-GB" sz="2400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36575" y="4800600"/>
            <a:ext cx="84296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eaLnBrk="0" hangingPunct="0">
              <a:buClr>
                <a:srgbClr val="66FF33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/>
              <a:t>bas</a:t>
            </a:r>
            <a:r>
              <a:rPr lang="id-ID" sz="2400"/>
              <a:t>a</a:t>
            </a:r>
            <a:endParaRPr lang="en-GB" sz="2400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5181600" y="4495800"/>
            <a:ext cx="1981200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400"/>
              <a:t>Asam terkonjugasi</a:t>
            </a:r>
            <a:endParaRPr lang="en-GB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533400"/>
            <a:ext cx="5867400" cy="55927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ASAM – BASA MODEL LEWIS</a:t>
            </a:r>
          </a:p>
          <a:p>
            <a:pPr algn="ctr">
              <a:buFont typeface="Wingdings" pitchFamily="2" charset="2"/>
              <a:buNone/>
            </a:pPr>
            <a:endParaRPr lang="en-US" b="1" dirty="0" smtClean="0"/>
          </a:p>
          <a:p>
            <a:r>
              <a:rPr lang="en-US" sz="2400" dirty="0" smtClean="0"/>
              <a:t>TEORI LEWIS LEBIH UMUM DARIPADA TEORI ARRHENIUS DAN BROSTED-LOWRY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ASAM LEWIS ADALAH SENYAWA ASEPTOR PASANGAN ELEKTRON DARI ATOM LAIN UNTUK MEMBENTUK IKATAN BARU</a:t>
            </a:r>
          </a:p>
          <a:p>
            <a:r>
              <a:rPr lang="en-US" sz="2400" dirty="0" smtClean="0">
                <a:solidFill>
                  <a:srgbClr val="669900"/>
                </a:solidFill>
              </a:rPr>
              <a:t>BASA LEWIS ADALAH SENYAWA PENDONOR PASANGAN ELEKTRON UNTUK MEMBENTUK IKATAN BARU</a:t>
            </a:r>
          </a:p>
          <a:p>
            <a:pPr algn="just"/>
            <a:endParaRPr lang="en-US" sz="2400" dirty="0" smtClean="0"/>
          </a:p>
          <a:p>
            <a:pPr algn="just">
              <a:buFont typeface="Wingdings" pitchFamily="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/>
          </p:nvPr>
        </p:nvSpPr>
        <p:spPr>
          <a:xfrm>
            <a:off x="2590800" y="1295400"/>
            <a:ext cx="6096000" cy="2514600"/>
          </a:xfrm>
        </p:spPr>
        <p:txBody>
          <a:bodyPr lIns="90360" tIns="44280" rIns="90360" bIns="44280" anchor="t"/>
          <a:lstStyle/>
          <a:p>
            <a:pPr marL="284163" indent="-284163" algn="just" defTabSz="449263">
              <a:lnSpc>
                <a:spcPct val="80000"/>
              </a:lnSpc>
              <a:spcBef>
                <a:spcPts val="1050"/>
              </a:spcBef>
              <a:buClr>
                <a:srgbClr val="FFFFFF"/>
              </a:buClr>
              <a:buSzPct val="75000"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>
                <a:solidFill>
                  <a:srgbClr val="1A0004"/>
                </a:solidFill>
              </a:rPr>
              <a:t>Ikatan</a:t>
            </a:r>
            <a:r>
              <a:rPr lang="en-GB" sz="2000" b="1" dirty="0">
                <a:solidFill>
                  <a:srgbClr val="1A0004"/>
                </a:solidFill>
              </a:rPr>
              <a:t> </a:t>
            </a:r>
            <a:r>
              <a:rPr lang="en-GB" sz="2000" b="1" dirty="0" err="1">
                <a:solidFill>
                  <a:srgbClr val="1A0004"/>
                </a:solidFill>
              </a:rPr>
              <a:t>kimia</a:t>
            </a:r>
            <a:r>
              <a:rPr lang="en-GB" sz="2000" b="1" dirty="0">
                <a:solidFill>
                  <a:srgbClr val="1A0004"/>
                </a:solidFill>
              </a:rPr>
              <a:t> </a:t>
            </a:r>
            <a:r>
              <a:rPr lang="en-GB" sz="2000" b="1" dirty="0" err="1">
                <a:solidFill>
                  <a:srgbClr val="1A0004"/>
                </a:solidFill>
              </a:rPr>
              <a:t>baru</a:t>
            </a:r>
            <a:r>
              <a:rPr lang="en-GB" sz="2000" b="1" dirty="0">
                <a:solidFill>
                  <a:srgbClr val="1A0004"/>
                </a:solidFill>
              </a:rPr>
              <a:t> </a:t>
            </a:r>
            <a:r>
              <a:rPr lang="en-GB" sz="2000" b="1" dirty="0" err="1">
                <a:solidFill>
                  <a:srgbClr val="1A0004"/>
                </a:solidFill>
              </a:rPr>
              <a:t>dibentuk</a:t>
            </a:r>
            <a:r>
              <a:rPr lang="en-GB" sz="2000" b="1" dirty="0">
                <a:solidFill>
                  <a:srgbClr val="1A0004"/>
                </a:solidFill>
              </a:rPr>
              <a:t> </a:t>
            </a:r>
            <a:r>
              <a:rPr lang="en-GB" sz="2000" b="1" dirty="0" err="1">
                <a:solidFill>
                  <a:srgbClr val="1A0004"/>
                </a:solidFill>
              </a:rPr>
              <a:t>dengan</a:t>
            </a:r>
            <a:r>
              <a:rPr lang="en-GB" sz="2000" b="1" dirty="0">
                <a:solidFill>
                  <a:srgbClr val="1A0004"/>
                </a:solidFill>
              </a:rPr>
              <a:t> </a:t>
            </a:r>
            <a:r>
              <a:rPr lang="en-GB" sz="2000" b="1" dirty="0" err="1">
                <a:solidFill>
                  <a:srgbClr val="1A0004"/>
                </a:solidFill>
              </a:rPr>
              <a:t>menggunakan</a:t>
            </a:r>
            <a:r>
              <a:rPr lang="en-GB" sz="2000" b="1" dirty="0">
                <a:solidFill>
                  <a:srgbClr val="1A0004"/>
                </a:solidFill>
              </a:rPr>
              <a:t> </a:t>
            </a:r>
            <a:r>
              <a:rPr lang="en-GB" sz="2000" b="1" dirty="0" err="1">
                <a:solidFill>
                  <a:srgbClr val="1A0004"/>
                </a:solidFill>
              </a:rPr>
              <a:t>pasangan</a:t>
            </a:r>
            <a:r>
              <a:rPr lang="en-GB" sz="2000" b="1" dirty="0">
                <a:solidFill>
                  <a:srgbClr val="1A0004"/>
                </a:solidFill>
              </a:rPr>
              <a:t> </a:t>
            </a:r>
            <a:r>
              <a:rPr lang="en-GB" sz="2000" b="1" dirty="0" err="1">
                <a:solidFill>
                  <a:srgbClr val="1A0004"/>
                </a:solidFill>
              </a:rPr>
              <a:t>elektron</a:t>
            </a:r>
            <a:r>
              <a:rPr lang="en-GB" sz="2000" b="1" dirty="0">
                <a:solidFill>
                  <a:srgbClr val="1A0004"/>
                </a:solidFill>
              </a:rPr>
              <a:t> </a:t>
            </a:r>
            <a:r>
              <a:rPr lang="en-GB" sz="2000" b="1" dirty="0" err="1">
                <a:solidFill>
                  <a:srgbClr val="1A0004"/>
                </a:solidFill>
              </a:rPr>
              <a:t>dari</a:t>
            </a:r>
            <a:r>
              <a:rPr lang="en-GB" sz="2000" b="1" dirty="0">
                <a:solidFill>
                  <a:srgbClr val="1A0004"/>
                </a:solidFill>
              </a:rPr>
              <a:t> </a:t>
            </a:r>
            <a:r>
              <a:rPr lang="en-GB" sz="2000" b="1" dirty="0" err="1">
                <a:solidFill>
                  <a:srgbClr val="1A0004"/>
                </a:solidFill>
              </a:rPr>
              <a:t>basa</a:t>
            </a:r>
            <a:r>
              <a:rPr lang="en-GB" sz="2000" b="1" dirty="0">
                <a:solidFill>
                  <a:srgbClr val="1A0004"/>
                </a:solidFill>
              </a:rPr>
              <a:t> Lewis.</a:t>
            </a:r>
          </a:p>
          <a:p>
            <a:pPr marL="284163" indent="-284163" algn="just" defTabSz="449263">
              <a:lnSpc>
                <a:spcPct val="80000"/>
              </a:lnSpc>
              <a:spcBef>
                <a:spcPts val="1050"/>
              </a:spcBef>
              <a:buClr>
                <a:srgbClr val="FFFFFF"/>
              </a:buClr>
              <a:buSzPct val="75000"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>
                <a:solidFill>
                  <a:srgbClr val="1A0004"/>
                </a:solidFill>
              </a:rPr>
              <a:t>Ikatan</a:t>
            </a:r>
            <a:r>
              <a:rPr lang="en-GB" sz="2000" b="1" dirty="0">
                <a:solidFill>
                  <a:srgbClr val="1A0004"/>
                </a:solidFill>
              </a:rPr>
              <a:t> </a:t>
            </a:r>
            <a:r>
              <a:rPr lang="en-GB" sz="2000" b="1" dirty="0" err="1">
                <a:solidFill>
                  <a:srgbClr val="1A0004"/>
                </a:solidFill>
              </a:rPr>
              <a:t>kimia</a:t>
            </a:r>
            <a:r>
              <a:rPr lang="en-GB" sz="2000" b="1" dirty="0">
                <a:solidFill>
                  <a:srgbClr val="1A0004"/>
                </a:solidFill>
              </a:rPr>
              <a:t> </a:t>
            </a:r>
            <a:r>
              <a:rPr lang="en-GB" sz="2000" b="1" dirty="0" err="1">
                <a:solidFill>
                  <a:srgbClr val="1A0004"/>
                </a:solidFill>
              </a:rPr>
              <a:t>yg</a:t>
            </a:r>
            <a:r>
              <a:rPr lang="en-GB" sz="2000" b="1" dirty="0">
                <a:solidFill>
                  <a:srgbClr val="1A0004"/>
                </a:solidFill>
              </a:rPr>
              <a:t> </a:t>
            </a:r>
            <a:r>
              <a:rPr lang="en-GB" sz="2000" b="1" dirty="0" err="1">
                <a:solidFill>
                  <a:srgbClr val="1A0004"/>
                </a:solidFill>
              </a:rPr>
              <a:t>terbentuk</a:t>
            </a:r>
            <a:r>
              <a:rPr lang="en-GB" sz="2000" b="1" dirty="0">
                <a:solidFill>
                  <a:srgbClr val="1A0004"/>
                </a:solidFill>
              </a:rPr>
              <a:t> : </a:t>
            </a:r>
            <a:r>
              <a:rPr lang="en-GB" sz="2000" b="1" dirty="0" err="1">
                <a:solidFill>
                  <a:srgbClr val="C00000"/>
                </a:solidFill>
              </a:rPr>
              <a:t>ikatan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kovalen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</a:rPr>
              <a:t>koordinasi</a:t>
            </a:r>
            <a:endParaRPr lang="en-GB" sz="2000" b="1" dirty="0" smtClean="0">
              <a:solidFill>
                <a:srgbClr val="C00000"/>
              </a:solidFill>
            </a:endParaRPr>
          </a:p>
          <a:p>
            <a:pPr marL="284163" indent="-284163" algn="just" defTabSz="449263">
              <a:lnSpc>
                <a:spcPct val="80000"/>
              </a:lnSpc>
              <a:spcBef>
                <a:spcPts val="1050"/>
              </a:spcBef>
              <a:buClr>
                <a:srgbClr val="FFFFFF"/>
              </a:buClr>
              <a:buSzPct val="75000"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b="1" dirty="0" smtClean="0">
              <a:solidFill>
                <a:srgbClr val="1A0004"/>
              </a:solidFill>
            </a:endParaRPr>
          </a:p>
          <a:p>
            <a:pPr marL="284163" indent="-284163" algn="just" defTabSz="449263">
              <a:lnSpc>
                <a:spcPct val="80000"/>
              </a:lnSpc>
              <a:spcBef>
                <a:spcPts val="1050"/>
              </a:spcBef>
              <a:buClr>
                <a:srgbClr val="FFFFFF"/>
              </a:buClr>
              <a:buSzPct val="75000"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b="1" dirty="0" smtClean="0">
              <a:solidFill>
                <a:srgbClr val="1A0004"/>
              </a:solidFill>
            </a:endParaRPr>
          </a:p>
          <a:p>
            <a:pPr marL="284163" indent="-284163" algn="just" defTabSz="449263">
              <a:lnSpc>
                <a:spcPct val="80000"/>
              </a:lnSpc>
              <a:spcBef>
                <a:spcPts val="1050"/>
              </a:spcBef>
              <a:buClr>
                <a:srgbClr val="FFFFFF"/>
              </a:buClr>
              <a:buSzPct val="75000"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b="1" dirty="0" smtClean="0">
              <a:solidFill>
                <a:srgbClr val="1A0004"/>
              </a:solidFill>
            </a:endParaRPr>
          </a:p>
          <a:p>
            <a:pPr marL="284163" indent="-284163" algn="just" defTabSz="449263">
              <a:lnSpc>
                <a:spcPct val="80000"/>
              </a:lnSpc>
              <a:spcBef>
                <a:spcPts val="1050"/>
              </a:spcBef>
              <a:buClr>
                <a:srgbClr val="FFFFFF"/>
              </a:buClr>
              <a:buSzPct val="75000"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b="1" dirty="0" smtClean="0">
              <a:solidFill>
                <a:srgbClr val="1A0004"/>
              </a:solidFill>
            </a:endParaRPr>
          </a:p>
          <a:p>
            <a:pPr marL="284163" indent="-284163" algn="just" defTabSz="449263">
              <a:lnSpc>
                <a:spcPct val="80000"/>
              </a:lnSpc>
              <a:spcBef>
                <a:spcPts val="1050"/>
              </a:spcBef>
              <a:buClr>
                <a:srgbClr val="FFFFFF"/>
              </a:buClr>
              <a:buSzPct val="75000"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b="1" dirty="0">
              <a:solidFill>
                <a:srgbClr val="1A0004"/>
              </a:solidFill>
            </a:endParaRPr>
          </a:p>
          <a:p>
            <a:pPr marL="284163" indent="-284163" algn="just" defTabSz="449263">
              <a:lnSpc>
                <a:spcPct val="80000"/>
              </a:lnSpc>
              <a:spcBef>
                <a:spcPts val="1050"/>
              </a:spcBef>
              <a:buClr>
                <a:srgbClr val="FFFFFF"/>
              </a:buClr>
              <a:buSzPct val="75000"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800" b="1" dirty="0" err="1">
                <a:solidFill>
                  <a:srgbClr val="1A0004"/>
                </a:solidFill>
              </a:rPr>
              <a:t>Contoh</a:t>
            </a:r>
            <a:r>
              <a:rPr lang="en-GB" sz="1800" b="1" dirty="0">
                <a:solidFill>
                  <a:srgbClr val="1A0004"/>
                </a:solidFill>
              </a:rPr>
              <a:t> : </a:t>
            </a:r>
            <a:r>
              <a:rPr lang="en-GB" sz="1800" b="1" dirty="0" err="1">
                <a:solidFill>
                  <a:srgbClr val="1A0004"/>
                </a:solidFill>
              </a:rPr>
              <a:t>Pembentukan</a:t>
            </a:r>
            <a:r>
              <a:rPr lang="en-GB" sz="1800" b="1" dirty="0">
                <a:solidFill>
                  <a:srgbClr val="1A0004"/>
                </a:solidFill>
              </a:rPr>
              <a:t> ion </a:t>
            </a:r>
            <a:r>
              <a:rPr lang="en-GB" sz="1800" b="1" dirty="0" err="1">
                <a:solidFill>
                  <a:srgbClr val="1A0004"/>
                </a:solidFill>
              </a:rPr>
              <a:t>hidronium</a:t>
            </a:r>
            <a:r>
              <a:rPr lang="en-GB" sz="1800" b="1" dirty="0">
                <a:solidFill>
                  <a:srgbClr val="1A0004"/>
                </a:solidFill>
              </a:rPr>
              <a:t> (H</a:t>
            </a:r>
            <a:r>
              <a:rPr lang="en-GB" sz="1800" b="1" baseline="-25000" dirty="0">
                <a:solidFill>
                  <a:srgbClr val="1A0004"/>
                </a:solidFill>
              </a:rPr>
              <a:t>3</a:t>
            </a:r>
            <a:r>
              <a:rPr lang="en-GB" sz="1800" b="1" dirty="0">
                <a:solidFill>
                  <a:srgbClr val="1A0004"/>
                </a:solidFill>
              </a:rPr>
              <a:t>O</a:t>
            </a:r>
            <a:r>
              <a:rPr lang="en-GB" sz="1800" b="1" baseline="30000" dirty="0">
                <a:solidFill>
                  <a:srgbClr val="1A0004"/>
                </a:solidFill>
              </a:rPr>
              <a:t>+</a:t>
            </a:r>
            <a:r>
              <a:rPr lang="en-GB" sz="1800" b="1" dirty="0">
                <a:solidFill>
                  <a:srgbClr val="1A0004"/>
                </a:solidFill>
              </a:rPr>
              <a:t>) </a:t>
            </a:r>
            <a:r>
              <a:rPr lang="en-GB" sz="1800" b="1" dirty="0" err="1">
                <a:solidFill>
                  <a:srgbClr val="1A0004"/>
                </a:solidFill>
              </a:rPr>
              <a:t>dari</a:t>
            </a:r>
            <a:r>
              <a:rPr lang="en-GB" sz="1800" b="1" dirty="0">
                <a:solidFill>
                  <a:srgbClr val="1A0004"/>
                </a:solidFill>
              </a:rPr>
              <a:t> H</a:t>
            </a:r>
            <a:r>
              <a:rPr lang="en-GB" sz="1800" b="1" baseline="-25000" dirty="0">
                <a:solidFill>
                  <a:srgbClr val="1A0004"/>
                </a:solidFill>
              </a:rPr>
              <a:t>2</a:t>
            </a:r>
            <a:r>
              <a:rPr lang="en-GB" sz="1800" b="1" dirty="0">
                <a:solidFill>
                  <a:srgbClr val="1A0004"/>
                </a:solidFill>
              </a:rPr>
              <a:t>O +  H</a:t>
            </a:r>
            <a:r>
              <a:rPr lang="en-GB" sz="1800" b="1" baseline="30000" dirty="0">
                <a:solidFill>
                  <a:srgbClr val="1A0004"/>
                </a:solidFill>
              </a:rPr>
              <a:t>+</a:t>
            </a:r>
            <a:endParaRPr lang="en-GB" sz="1800" b="1" dirty="0">
              <a:solidFill>
                <a:srgbClr val="1A0004"/>
              </a:solidFill>
            </a:endParaRPr>
          </a:p>
          <a:p>
            <a:pPr marL="284163" indent="-284163" algn="just" defTabSz="449263">
              <a:lnSpc>
                <a:spcPct val="80000"/>
              </a:lnSpc>
              <a:spcBef>
                <a:spcPts val="1050"/>
              </a:spcBef>
              <a:buClr>
                <a:srgbClr val="FFFFFF"/>
              </a:buClr>
              <a:buSzPct val="7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b="1" dirty="0">
              <a:solidFill>
                <a:srgbClr val="1A000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 idx="1"/>
          </p:nvPr>
        </p:nvSpPr>
        <p:spPr>
          <a:xfrm>
            <a:off x="990600" y="152400"/>
            <a:ext cx="7162800" cy="990600"/>
          </a:xfrm>
        </p:spPr>
        <p:txBody>
          <a:bodyPr lIns="90360" tIns="44280" rIns="90360" bIns="44280" anchor="ctr"/>
          <a:lstStyle/>
          <a:p>
            <a:pPr marL="0" indent="0" defTabSz="449263">
              <a:spcBef>
                <a:spcPct val="0"/>
              </a:spcBef>
              <a:buClr>
                <a:srgbClr val="FCFEB9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800" b="1"/>
              <a:t>Asam dan Basa Lewis</a:t>
            </a:r>
            <a:r>
              <a:rPr lang="en-GB" sz="4800">
                <a:solidFill>
                  <a:srgbClr val="FCFE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635000" y="1066800"/>
            <a:ext cx="7874000" cy="1588"/>
          </a:xfrm>
          <a:prstGeom prst="line">
            <a:avLst/>
          </a:prstGeom>
          <a:noFill/>
          <a:ln w="50760">
            <a:solidFill>
              <a:srgbClr val="790015"/>
            </a:solidFill>
            <a:miter lim="800000"/>
            <a:headEnd/>
            <a:tailEnd/>
          </a:ln>
          <a:effectLst>
            <a:outerShdw dist="53966" dir="2700000" algn="ctr" rotWithShape="0">
              <a:srgbClr val="91919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530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181600"/>
            <a:ext cx="4876800" cy="1425128"/>
          </a:xfrm>
          <a:prstGeom prst="rect">
            <a:avLst/>
          </a:prstGeom>
          <a:solidFill>
            <a:srgbClr val="FFFFFF">
              <a:alpha val="61176"/>
            </a:srgbClr>
          </a:solidFill>
          <a:ln w="9525">
            <a:noFill/>
            <a:round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819399"/>
            <a:ext cx="5029200" cy="182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31188" cy="825500"/>
          </a:xfrm>
        </p:spPr>
        <p:txBody>
          <a:bodyPr lIns="90360" tIns="44280" rIns="90360" bIns="44280"/>
          <a:lstStyle/>
          <a:p>
            <a:pPr defTabSz="449263">
              <a:buClr>
                <a:srgbClr val="FC0128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>
                <a:solidFill>
                  <a:srgbClr val="1A0004"/>
                </a:solidFill>
              </a:rPr>
              <a:t>Reaksi Asam/Basa Lewis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925" y="1516063"/>
            <a:ext cx="7026275" cy="496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53966" dir="2700000" algn="ctr" rotWithShape="0">
              <a:srgbClr val="919191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ials">
  <a:themeElements>
    <a:clrScheme name="Vial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al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a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al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al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al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al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al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al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al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al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al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al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al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820</TotalTime>
  <Words>548</Words>
  <Application>Microsoft Office PowerPoint</Application>
  <PresentationFormat>On-screen Show (4:3)</PresentationFormat>
  <Paragraphs>110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Vials</vt:lpstr>
      <vt:lpstr>Civic</vt:lpstr>
      <vt:lpstr>Oriel</vt:lpstr>
      <vt:lpstr>PowerPoint Presentation</vt:lpstr>
      <vt:lpstr>PowerPoint Presentation</vt:lpstr>
      <vt:lpstr>PowerPoint Presentation</vt:lpstr>
      <vt:lpstr>TEORI BRONSTED - LOWRY</vt:lpstr>
      <vt:lpstr>PowerPoint Presentation</vt:lpstr>
      <vt:lpstr>PowerPoint Presentation</vt:lpstr>
      <vt:lpstr>PowerPoint Presentation</vt:lpstr>
      <vt:lpstr>Asam dan Basa Lewis </vt:lpstr>
      <vt:lpstr>Reaksi Asam/Basa Lewis</vt:lpstr>
      <vt:lpstr>BERBAGAI CONTOH ASAM-BASA LEWIS</vt:lpstr>
      <vt:lpstr>PowerPoint Presentation</vt:lpstr>
      <vt:lpstr>Beberapa keunggulan asam basa Lewis yaitu sebagai berikut : </vt:lpstr>
      <vt:lpstr>PowerPoint Presentation</vt:lpstr>
      <vt:lpstr>TIGA MODEL ASAM BASA</vt:lpstr>
      <vt:lpstr>PowerPoint Presentation</vt:lpstr>
    </vt:vector>
  </TitlesOfParts>
  <Company>home/office pc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client</dc:creator>
  <cp:lastModifiedBy>emachines</cp:lastModifiedBy>
  <cp:revision>79</cp:revision>
  <dcterms:created xsi:type="dcterms:W3CDTF">2004-09-06T01:24:31Z</dcterms:created>
  <dcterms:modified xsi:type="dcterms:W3CDTF">2020-11-20T16:11:04Z</dcterms:modified>
</cp:coreProperties>
</file>