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1" r:id="rId5"/>
    <p:sldId id="282" r:id="rId6"/>
    <p:sldId id="259" r:id="rId7"/>
    <p:sldId id="264" r:id="rId8"/>
    <p:sldId id="265" r:id="rId9"/>
    <p:sldId id="262" r:id="rId10"/>
    <p:sldId id="267" r:id="rId11"/>
    <p:sldId id="263" r:id="rId12"/>
    <p:sldId id="271" r:id="rId13"/>
    <p:sldId id="269" r:id="rId14"/>
    <p:sldId id="274" r:id="rId15"/>
    <p:sldId id="273" r:id="rId16"/>
    <p:sldId id="275" r:id="rId17"/>
    <p:sldId id="270" r:id="rId18"/>
    <p:sldId id="266" r:id="rId19"/>
    <p:sldId id="276"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8800" dirty="0" smtClean="0">
                <a:latin typeface="Algerian" panose="04020705040A02060702" pitchFamily="82" charset="0"/>
              </a:rPr>
              <a:t>KIMIA KOLOID</a:t>
            </a:r>
            <a:endParaRPr lang="id-ID" sz="8800" dirty="0">
              <a:latin typeface="Algerian" panose="04020705040A02060702" pitchFamily="82" charset="0"/>
            </a:endParaRPr>
          </a:p>
        </p:txBody>
      </p:sp>
      <p:sp>
        <p:nvSpPr>
          <p:cNvPr id="3" name="Subtitle 2"/>
          <p:cNvSpPr>
            <a:spLocks noGrp="1"/>
          </p:cNvSpPr>
          <p:nvPr>
            <p:ph type="subTitle" idx="1"/>
          </p:nvPr>
        </p:nvSpPr>
        <p:spPr/>
        <p:txBody>
          <a:bodyPr/>
          <a:lstStyle/>
          <a:p>
            <a:pPr algn="r"/>
            <a:r>
              <a:rPr lang="id-ID" b="1" dirty="0" smtClean="0">
                <a:solidFill>
                  <a:schemeClr val="tx1"/>
                </a:solidFill>
              </a:rPr>
              <a:t>Dibuat oleh : Rahel Br Kemit, S.Si</a:t>
            </a:r>
            <a:endParaRPr lang="id-ID" b="1" dirty="0">
              <a:solidFill>
                <a:schemeClr val="tx1"/>
              </a:solidFill>
            </a:endParaRPr>
          </a:p>
        </p:txBody>
      </p:sp>
    </p:spTree>
    <p:extLst>
      <p:ext uri="{BB962C8B-B14F-4D97-AF65-F5344CB8AC3E}">
        <p14:creationId xmlns:p14="http://schemas.microsoft.com/office/powerpoint/2010/main" val="260330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6986" y="605308"/>
            <a:ext cx="6542468" cy="3876540"/>
          </a:xfrm>
          <a:prstGeom prst="rect">
            <a:avLst/>
          </a:prstGeom>
        </p:spPr>
      </p:pic>
      <p:sp>
        <p:nvSpPr>
          <p:cNvPr id="3" name="Cloud Callout 2"/>
          <p:cNvSpPr/>
          <p:nvPr/>
        </p:nvSpPr>
        <p:spPr>
          <a:xfrm>
            <a:off x="3721994" y="3606085"/>
            <a:ext cx="7624293" cy="291062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b="1" dirty="0" smtClean="0">
                <a:solidFill>
                  <a:schemeClr val="accent4">
                    <a:lumMod val="50000"/>
                  </a:schemeClr>
                </a:solidFill>
              </a:rPr>
              <a:t>Kamu pernah ke pesta bukan? Biar cantik, biasanya kamu akan pergi ke salon untuk make up dan tata rambut. Sentuhan terakhir,rambut kamu akan di semprot dengan hair spray biar tahan lama . Tahukah kamu hairspray itu fase dispersinya dan medum pendispersinya apa?</a:t>
            </a:r>
            <a:endParaRPr lang="id-ID" b="1" dirty="0">
              <a:solidFill>
                <a:schemeClr val="accent4">
                  <a:lumMod val="50000"/>
                </a:schemeClr>
              </a:solidFill>
            </a:endParaRPr>
          </a:p>
        </p:txBody>
      </p:sp>
      <p:pic>
        <p:nvPicPr>
          <p:cNvPr id="4" name="Picture 3"/>
          <p:cNvPicPr>
            <a:picLocks noChangeAspect="1"/>
          </p:cNvPicPr>
          <p:nvPr/>
        </p:nvPicPr>
        <p:blipFill>
          <a:blip r:embed="rId3"/>
          <a:stretch>
            <a:fillRect/>
          </a:stretch>
        </p:blipFill>
        <p:spPr>
          <a:xfrm>
            <a:off x="1687131" y="4675030"/>
            <a:ext cx="2305319" cy="1944711"/>
          </a:xfrm>
          <a:prstGeom prst="rect">
            <a:avLst/>
          </a:prstGeom>
        </p:spPr>
      </p:pic>
    </p:spTree>
    <p:extLst>
      <p:ext uri="{BB962C8B-B14F-4D97-AF65-F5344CB8AC3E}">
        <p14:creationId xmlns:p14="http://schemas.microsoft.com/office/powerpoint/2010/main" val="123275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561" y="785611"/>
            <a:ext cx="8654602" cy="5602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61" y="785611"/>
            <a:ext cx="8796270" cy="5602310"/>
          </a:xfrm>
          <a:prstGeom prst="rect">
            <a:avLst/>
          </a:prstGeom>
        </p:spPr>
      </p:pic>
    </p:spTree>
    <p:extLst>
      <p:ext uri="{BB962C8B-B14F-4D97-AF65-F5344CB8AC3E}">
        <p14:creationId xmlns:p14="http://schemas.microsoft.com/office/powerpoint/2010/main" val="14815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2439" y="583843"/>
            <a:ext cx="7856113" cy="3810000"/>
          </a:xfrm>
          <a:prstGeom prst="rect">
            <a:avLst/>
          </a:prstGeom>
        </p:spPr>
      </p:pic>
      <p:sp>
        <p:nvSpPr>
          <p:cNvPr id="3" name="Cloud Callout 2"/>
          <p:cNvSpPr/>
          <p:nvPr/>
        </p:nvSpPr>
        <p:spPr>
          <a:xfrm>
            <a:off x="4108361" y="3876541"/>
            <a:ext cx="6220495" cy="209925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b="1" dirty="0" smtClean="0">
                <a:solidFill>
                  <a:schemeClr val="accent6">
                    <a:lumMod val="50000"/>
                  </a:schemeClr>
                </a:solidFill>
                <a:latin typeface="Comic Sans MS" panose="030F0702030302020204" pitchFamily="66" charset="0"/>
              </a:rPr>
              <a:t>Eskrim ini rasanya lezat, apa lagi kalau di makan ketika suhu udara panas. Tetapi biar kamu tau proses pembuatan es krim ini, simak lanjutan pembelajaran ini</a:t>
            </a:r>
            <a:r>
              <a:rPr lang="id-ID" b="1" dirty="0" smtClean="0">
                <a:solidFill>
                  <a:schemeClr val="accent6">
                    <a:lumMod val="50000"/>
                  </a:schemeClr>
                </a:solidFill>
              </a:rPr>
              <a:t>.</a:t>
            </a:r>
            <a:endParaRPr lang="id-ID" b="1" dirty="0">
              <a:solidFill>
                <a:schemeClr val="accent6">
                  <a:lumMod val="50000"/>
                </a:schemeClr>
              </a:solidFill>
            </a:endParaRPr>
          </a:p>
        </p:txBody>
      </p:sp>
      <p:pic>
        <p:nvPicPr>
          <p:cNvPr id="4" name="Picture 3"/>
          <p:cNvPicPr>
            <a:picLocks noChangeAspect="1"/>
          </p:cNvPicPr>
          <p:nvPr/>
        </p:nvPicPr>
        <p:blipFill>
          <a:blip r:embed="rId3"/>
          <a:stretch>
            <a:fillRect/>
          </a:stretch>
        </p:blipFill>
        <p:spPr>
          <a:xfrm>
            <a:off x="1815922" y="5005589"/>
            <a:ext cx="2440010" cy="1852411"/>
          </a:xfrm>
          <a:prstGeom prst="rect">
            <a:avLst/>
          </a:prstGeom>
        </p:spPr>
      </p:pic>
    </p:spTree>
    <p:extLst>
      <p:ext uri="{BB962C8B-B14F-4D97-AF65-F5344CB8AC3E}">
        <p14:creationId xmlns:p14="http://schemas.microsoft.com/office/powerpoint/2010/main" val="77534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496" y="270456"/>
            <a:ext cx="9839459" cy="61818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2704563" y="1880315"/>
            <a:ext cx="7856113" cy="3992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713" y="1479862"/>
            <a:ext cx="8190963" cy="4857750"/>
          </a:xfrm>
          <a:prstGeom prst="rect">
            <a:avLst/>
          </a:prstGeom>
        </p:spPr>
      </p:pic>
      <p:sp>
        <p:nvSpPr>
          <p:cNvPr id="7" name="Rounded Rectangle 6"/>
          <p:cNvSpPr/>
          <p:nvPr/>
        </p:nvSpPr>
        <p:spPr>
          <a:xfrm>
            <a:off x="2704563" y="533869"/>
            <a:ext cx="4134119" cy="682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3600" b="1" dirty="0" smtClean="0">
                <a:solidFill>
                  <a:srgbClr val="0070C0"/>
                </a:solidFill>
              </a:rPr>
              <a:t>A. Cara Dispersi</a:t>
            </a:r>
            <a:endParaRPr lang="id-ID" sz="3600" b="1" dirty="0">
              <a:solidFill>
                <a:srgbClr val="0070C0"/>
              </a:solidFill>
            </a:endParaRPr>
          </a:p>
        </p:txBody>
      </p:sp>
    </p:spTree>
    <p:extLst>
      <p:ext uri="{BB962C8B-B14F-4D97-AF65-F5344CB8AC3E}">
        <p14:creationId xmlns:p14="http://schemas.microsoft.com/office/powerpoint/2010/main" val="224282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952" y="605307"/>
            <a:ext cx="8023538" cy="4790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2"/>
          <a:stretch>
            <a:fillRect/>
          </a:stretch>
        </p:blipFill>
        <p:spPr>
          <a:xfrm>
            <a:off x="1841679" y="58862"/>
            <a:ext cx="8178084" cy="5272088"/>
          </a:xfrm>
          <a:prstGeom prst="rect">
            <a:avLst/>
          </a:prstGeom>
        </p:spPr>
      </p:pic>
      <p:sp>
        <p:nvSpPr>
          <p:cNvPr id="5" name="Rounded Rectangle 4"/>
          <p:cNvSpPr/>
          <p:nvPr/>
        </p:nvSpPr>
        <p:spPr>
          <a:xfrm>
            <a:off x="2279561" y="5486400"/>
            <a:ext cx="7263684" cy="8886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b="1" dirty="0" smtClean="0">
                <a:solidFill>
                  <a:schemeClr val="accent6">
                    <a:lumMod val="50000"/>
                  </a:schemeClr>
                </a:solidFill>
              </a:rPr>
              <a:t>Odol gigi adalah salah satu contoh koloid yang di buat dengan cara dispersi</a:t>
            </a:r>
            <a:endParaRPr lang="id-ID" b="1" dirty="0">
              <a:solidFill>
                <a:schemeClr val="accent6">
                  <a:lumMod val="50000"/>
                </a:schemeClr>
              </a:solidFill>
            </a:endParaRPr>
          </a:p>
        </p:txBody>
      </p:sp>
    </p:spTree>
    <p:extLst>
      <p:ext uri="{BB962C8B-B14F-4D97-AF65-F5344CB8AC3E}">
        <p14:creationId xmlns:p14="http://schemas.microsoft.com/office/powerpoint/2010/main" val="280814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7594" y="1584101"/>
            <a:ext cx="6954592" cy="3928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806" y="1000125"/>
            <a:ext cx="7315200" cy="4857750"/>
          </a:xfrm>
          <a:prstGeom prst="rect">
            <a:avLst/>
          </a:prstGeom>
        </p:spPr>
      </p:pic>
    </p:spTree>
    <p:extLst>
      <p:ext uri="{BB962C8B-B14F-4D97-AF65-F5344CB8AC3E}">
        <p14:creationId xmlns:p14="http://schemas.microsoft.com/office/powerpoint/2010/main" val="142576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6368" y="643944"/>
            <a:ext cx="6443998" cy="3864869"/>
          </a:xfrm>
          <a:prstGeom prst="rect">
            <a:avLst/>
          </a:prstGeom>
        </p:spPr>
      </p:pic>
      <p:sp>
        <p:nvSpPr>
          <p:cNvPr id="3" name="Cloud Callout 2"/>
          <p:cNvSpPr/>
          <p:nvPr/>
        </p:nvSpPr>
        <p:spPr>
          <a:xfrm>
            <a:off x="4430332" y="4508813"/>
            <a:ext cx="6825803" cy="202077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b="1" dirty="0" smtClean="0">
                <a:solidFill>
                  <a:schemeClr val="accent6">
                    <a:lumMod val="50000"/>
                  </a:schemeClr>
                </a:solidFill>
              </a:rPr>
              <a:t>Kamu penyuka agar-agar?</a:t>
            </a:r>
          </a:p>
          <a:p>
            <a:pPr algn="ctr"/>
            <a:r>
              <a:rPr lang="id-ID" b="1" dirty="0" smtClean="0">
                <a:solidFill>
                  <a:schemeClr val="accent6">
                    <a:lumMod val="50000"/>
                  </a:schemeClr>
                </a:solidFill>
              </a:rPr>
              <a:t>Tetapi agar jangan hanya tau cara memakannya, kamu juga harus tau koloid agar agar ini di buat dengan cara apa</a:t>
            </a:r>
            <a:r>
              <a:rPr lang="id-ID" dirty="0" smtClean="0"/>
              <a:t>.</a:t>
            </a:r>
            <a:endParaRPr lang="id-ID" dirty="0"/>
          </a:p>
        </p:txBody>
      </p:sp>
      <p:pic>
        <p:nvPicPr>
          <p:cNvPr id="4" name="Picture 3"/>
          <p:cNvPicPr>
            <a:picLocks noChangeAspect="1"/>
          </p:cNvPicPr>
          <p:nvPr/>
        </p:nvPicPr>
        <p:blipFill>
          <a:blip r:embed="rId3"/>
          <a:stretch>
            <a:fillRect/>
          </a:stretch>
        </p:blipFill>
        <p:spPr>
          <a:xfrm>
            <a:off x="2703355" y="4757672"/>
            <a:ext cx="3006950" cy="2003738"/>
          </a:xfrm>
          <a:prstGeom prst="rect">
            <a:avLst/>
          </a:prstGeom>
        </p:spPr>
      </p:pic>
    </p:spTree>
    <p:extLst>
      <p:ext uri="{BB962C8B-B14F-4D97-AF65-F5344CB8AC3E}">
        <p14:creationId xmlns:p14="http://schemas.microsoft.com/office/powerpoint/2010/main" val="379988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7741" y="1043189"/>
            <a:ext cx="7933386" cy="5074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893" y="1000125"/>
            <a:ext cx="7843234" cy="5117340"/>
          </a:xfrm>
          <a:prstGeom prst="rect">
            <a:avLst/>
          </a:prstGeom>
        </p:spPr>
      </p:pic>
    </p:spTree>
    <p:extLst>
      <p:ext uri="{BB962C8B-B14F-4D97-AF65-F5344CB8AC3E}">
        <p14:creationId xmlns:p14="http://schemas.microsoft.com/office/powerpoint/2010/main" val="3979682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9946" y="575824"/>
            <a:ext cx="7712108" cy="5706351"/>
          </a:xfrm>
          <a:prstGeom prst="rect">
            <a:avLst/>
          </a:prstGeom>
        </p:spPr>
      </p:pic>
    </p:spTree>
    <p:extLst>
      <p:ext uri="{BB962C8B-B14F-4D97-AF65-F5344CB8AC3E}">
        <p14:creationId xmlns:p14="http://schemas.microsoft.com/office/powerpoint/2010/main" val="243276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96" y="231820"/>
            <a:ext cx="9298546" cy="5574540"/>
          </a:xfrm>
          <a:prstGeom prst="rect">
            <a:avLst/>
          </a:prstGeom>
        </p:spPr>
      </p:pic>
      <p:sp>
        <p:nvSpPr>
          <p:cNvPr id="3" name="Oval 2"/>
          <p:cNvSpPr/>
          <p:nvPr/>
        </p:nvSpPr>
        <p:spPr>
          <a:xfrm>
            <a:off x="2562896" y="605307"/>
            <a:ext cx="347729" cy="244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9355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67438" y="656823"/>
            <a:ext cx="8590208" cy="5228822"/>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400" b="1" dirty="0" smtClean="0">
                <a:solidFill>
                  <a:schemeClr val="accent5">
                    <a:lumMod val="75000"/>
                  </a:schemeClr>
                </a:solidFill>
                <a:latin typeface="Comic Sans MS" panose="030F0702030302020204" pitchFamily="66" charset="0"/>
              </a:rPr>
              <a:t>Tujuan Pembelajaran </a:t>
            </a:r>
            <a:r>
              <a:rPr lang="id-ID" sz="2400" dirty="0" smtClean="0">
                <a:latin typeface="Comic Sans MS" panose="030F0702030302020204" pitchFamily="66" charset="0"/>
              </a:rPr>
              <a:t>:</a:t>
            </a:r>
          </a:p>
          <a:p>
            <a:pPr algn="ctr"/>
            <a:r>
              <a:rPr lang="id-ID" sz="2400" dirty="0" smtClean="0">
                <a:latin typeface="Comic Sans MS" panose="030F0702030302020204" pitchFamily="66" charset="0"/>
              </a:rPr>
              <a:t>*</a:t>
            </a:r>
            <a:r>
              <a:rPr lang="id-ID" sz="2400" b="1" dirty="0">
                <a:solidFill>
                  <a:schemeClr val="accent2"/>
                </a:solidFill>
                <a:latin typeface="Comic Sans MS" panose="030F0702030302020204" pitchFamily="66" charset="0"/>
              </a:rPr>
              <a:t>Mengelompokkan berbagai tipe sistem koloid, dan menjelaskan kegunaan koloid dalam kehidupan berdasarkan sifat-sifatnya</a:t>
            </a:r>
            <a:r>
              <a:rPr lang="id-ID" sz="2400" b="1" dirty="0" smtClean="0">
                <a:solidFill>
                  <a:schemeClr val="accent2"/>
                </a:solidFill>
                <a:latin typeface="Comic Sans MS" panose="030F0702030302020204" pitchFamily="66" charset="0"/>
              </a:rPr>
              <a:t>.</a:t>
            </a:r>
          </a:p>
          <a:p>
            <a:pPr algn="ctr"/>
            <a:endParaRPr lang="id-ID" sz="2400" b="1" dirty="0">
              <a:solidFill>
                <a:schemeClr val="accent2"/>
              </a:solidFill>
              <a:latin typeface="Comic Sans MS" panose="030F0702030302020204" pitchFamily="66" charset="0"/>
            </a:endParaRPr>
          </a:p>
          <a:p>
            <a:pPr algn="ctr"/>
            <a:r>
              <a:rPr lang="id-ID" sz="2400" b="1" dirty="0">
                <a:solidFill>
                  <a:schemeClr val="accent2"/>
                </a:solidFill>
                <a:latin typeface="Comic Sans MS" panose="030F0702030302020204" pitchFamily="66" charset="0"/>
              </a:rPr>
              <a:t>Membuat makanan atau produk lain yang berupa koloid atau melibatkan prinsip koloid</a:t>
            </a:r>
          </a:p>
        </p:txBody>
      </p:sp>
    </p:spTree>
    <p:extLst>
      <p:ext uri="{BB962C8B-B14F-4D97-AF65-F5344CB8AC3E}">
        <p14:creationId xmlns:p14="http://schemas.microsoft.com/office/powerpoint/2010/main" val="366352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5" y="446332"/>
            <a:ext cx="9272789" cy="5387797"/>
          </a:xfrm>
          <a:prstGeom prst="rect">
            <a:avLst/>
          </a:prstGeom>
        </p:spPr>
      </p:pic>
    </p:spTree>
    <p:extLst>
      <p:ext uri="{BB962C8B-B14F-4D97-AF65-F5344CB8AC3E}">
        <p14:creationId xmlns:p14="http://schemas.microsoft.com/office/powerpoint/2010/main" val="2687273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101" y="450760"/>
            <a:ext cx="9388699" cy="5718219"/>
          </a:xfrm>
          <a:prstGeom prst="rect">
            <a:avLst/>
          </a:prstGeom>
        </p:spPr>
      </p:pic>
    </p:spTree>
    <p:extLst>
      <p:ext uri="{BB962C8B-B14F-4D97-AF65-F5344CB8AC3E}">
        <p14:creationId xmlns:p14="http://schemas.microsoft.com/office/powerpoint/2010/main" val="121372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09" y="476518"/>
            <a:ext cx="8216722" cy="5808371"/>
          </a:xfrm>
          <a:prstGeom prst="rect">
            <a:avLst/>
          </a:prstGeom>
        </p:spPr>
      </p:pic>
    </p:spTree>
    <p:extLst>
      <p:ext uri="{BB962C8B-B14F-4D97-AF65-F5344CB8AC3E}">
        <p14:creationId xmlns:p14="http://schemas.microsoft.com/office/powerpoint/2010/main" val="272234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103809" y="1313645"/>
            <a:ext cx="7572778" cy="3052293"/>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6600" dirty="0" smtClean="0">
                <a:solidFill>
                  <a:srgbClr val="002060"/>
                </a:solidFill>
                <a:latin typeface="Bauhaus 93" panose="04030905020B02020C02" pitchFamily="82" charset="0"/>
                <a:cs typeface="Aharoni" panose="02010803020104030203" pitchFamily="2" charset="-79"/>
              </a:rPr>
              <a:t>Terimakasih</a:t>
            </a:r>
            <a:endParaRPr lang="id-ID" sz="6600" dirty="0">
              <a:solidFill>
                <a:srgbClr val="002060"/>
              </a:solidFill>
              <a:latin typeface="Bauhaus 93" panose="04030905020B02020C02" pitchFamily="82" charset="0"/>
              <a:cs typeface="Aharoni" panose="02010803020104030203" pitchFamily="2" charset="-79"/>
            </a:endParaRPr>
          </a:p>
        </p:txBody>
      </p:sp>
    </p:spTree>
    <p:extLst>
      <p:ext uri="{BB962C8B-B14F-4D97-AF65-F5344CB8AC3E}">
        <p14:creationId xmlns:p14="http://schemas.microsoft.com/office/powerpoint/2010/main" val="132010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714" y="798490"/>
            <a:ext cx="8371268" cy="5962918"/>
          </a:xfrm>
          <a:prstGeom prst="rect">
            <a:avLst/>
          </a:prstGeom>
          <a:noFill/>
        </p:spPr>
        <p:txBody>
          <a:bodyPr wrap="square" rtlCol="0">
            <a:spAutoFit/>
          </a:bodyPr>
          <a:lstStyle/>
          <a:p>
            <a:endParaRPr lang="id-ID" dirty="0"/>
          </a:p>
        </p:txBody>
      </p:sp>
      <p:pic>
        <p:nvPicPr>
          <p:cNvPr id="3" name="Picture 2"/>
          <p:cNvPicPr>
            <a:picLocks noChangeAspect="1"/>
          </p:cNvPicPr>
          <p:nvPr/>
        </p:nvPicPr>
        <p:blipFill>
          <a:blip r:embed="rId2"/>
          <a:stretch>
            <a:fillRect/>
          </a:stretch>
        </p:blipFill>
        <p:spPr>
          <a:xfrm>
            <a:off x="3238499" y="901521"/>
            <a:ext cx="6691111" cy="4132441"/>
          </a:xfrm>
          <a:prstGeom prst="rect">
            <a:avLst/>
          </a:prstGeom>
        </p:spPr>
      </p:pic>
      <p:pic>
        <p:nvPicPr>
          <p:cNvPr id="4" name="Picture 3"/>
          <p:cNvPicPr>
            <a:picLocks noChangeAspect="1"/>
          </p:cNvPicPr>
          <p:nvPr/>
        </p:nvPicPr>
        <p:blipFill>
          <a:blip r:embed="rId3"/>
          <a:stretch>
            <a:fillRect/>
          </a:stretch>
        </p:blipFill>
        <p:spPr>
          <a:xfrm>
            <a:off x="2008835" y="5356772"/>
            <a:ext cx="1229664" cy="798490"/>
          </a:xfrm>
          <a:prstGeom prst="rect">
            <a:avLst/>
          </a:prstGeom>
        </p:spPr>
      </p:pic>
      <p:sp>
        <p:nvSpPr>
          <p:cNvPr id="5" name="Cloud Callout 4"/>
          <p:cNvSpPr/>
          <p:nvPr/>
        </p:nvSpPr>
        <p:spPr>
          <a:xfrm>
            <a:off x="3825025" y="5033961"/>
            <a:ext cx="5396248" cy="144411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chemeClr val="accent6">
                    <a:lumMod val="50000"/>
                  </a:schemeClr>
                </a:solidFill>
              </a:rPr>
              <a:t>Kamu pasti sering melewati pabrik-pabrik yang mengeluarkan asap. Tahukah kamu asap termasuk koloid</a:t>
            </a:r>
            <a:r>
              <a:rPr lang="id-ID" dirty="0" smtClean="0"/>
              <a:t>?</a:t>
            </a:r>
            <a:endParaRPr lang="id-ID" dirty="0"/>
          </a:p>
        </p:txBody>
      </p:sp>
      <p:sp>
        <p:nvSpPr>
          <p:cNvPr id="6" name="Rounded Rectangle 5"/>
          <p:cNvSpPr/>
          <p:nvPr/>
        </p:nvSpPr>
        <p:spPr>
          <a:xfrm>
            <a:off x="2137893" y="128789"/>
            <a:ext cx="3232597" cy="669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smtClean="0"/>
              <a:t>Orientasi Masalah</a:t>
            </a:r>
            <a:endParaRPr lang="id-ID" dirty="0"/>
          </a:p>
        </p:txBody>
      </p:sp>
    </p:spTree>
    <p:extLst>
      <p:ext uri="{BB962C8B-B14F-4D97-AF65-F5344CB8AC3E}">
        <p14:creationId xmlns:p14="http://schemas.microsoft.com/office/powerpoint/2010/main" val="45281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76541" y="2434107"/>
            <a:ext cx="5898524" cy="32583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4800" dirty="0" smtClean="0">
                <a:latin typeface="Comic Sans MS" panose="030F0702030302020204" pitchFamily="66" charset="0"/>
              </a:rPr>
              <a:t>Simak Video berikut</a:t>
            </a:r>
            <a:endParaRPr lang="id-ID" sz="4800" dirty="0">
              <a:latin typeface="Comic Sans MS" panose="030F0702030302020204" pitchFamily="66" charset="0"/>
            </a:endParaRPr>
          </a:p>
        </p:txBody>
      </p:sp>
    </p:spTree>
    <p:extLst>
      <p:ext uri="{BB962C8B-B14F-4D97-AF65-F5344CB8AC3E}">
        <p14:creationId xmlns:p14="http://schemas.microsoft.com/office/powerpoint/2010/main" val="301331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20473" y="1828800"/>
            <a:ext cx="7353837" cy="3863662"/>
          </a:xfrm>
          <a:prstGeom prst="rect">
            <a:avLst/>
          </a:prstGeom>
        </p:spPr>
      </p:pic>
      <p:sp>
        <p:nvSpPr>
          <p:cNvPr id="4" name="Rounded Rectangle 3"/>
          <p:cNvSpPr/>
          <p:nvPr/>
        </p:nvSpPr>
        <p:spPr>
          <a:xfrm>
            <a:off x="2640169" y="450761"/>
            <a:ext cx="4675031" cy="734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dirty="0" smtClean="0">
                <a:solidFill>
                  <a:srgbClr val="00B050"/>
                </a:solidFill>
                <a:latin typeface="Comic Sans MS" panose="030F0702030302020204" pitchFamily="66" charset="0"/>
              </a:rPr>
              <a:t>Saat nya berdiskusi....</a:t>
            </a:r>
            <a:endParaRPr lang="id-ID" sz="28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26775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499" y="1000124"/>
            <a:ext cx="8822028" cy="5465069"/>
          </a:xfrm>
          <a:prstGeom prst="rect">
            <a:avLst/>
          </a:prstGeom>
        </p:spPr>
      </p:pic>
    </p:spTree>
    <p:extLst>
      <p:ext uri="{BB962C8B-B14F-4D97-AF65-F5344CB8AC3E}">
        <p14:creationId xmlns:p14="http://schemas.microsoft.com/office/powerpoint/2010/main" val="423083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952" y="515155"/>
            <a:ext cx="9375820" cy="565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2"/>
          <a:stretch>
            <a:fillRect/>
          </a:stretch>
        </p:blipFill>
        <p:spPr>
          <a:xfrm>
            <a:off x="1918952" y="515155"/>
            <a:ext cx="9234152" cy="4675970"/>
          </a:xfrm>
          <a:prstGeom prst="rect">
            <a:avLst/>
          </a:prstGeom>
        </p:spPr>
      </p:pic>
      <p:sp>
        <p:nvSpPr>
          <p:cNvPr id="4" name="Cloud Callout 3"/>
          <p:cNvSpPr/>
          <p:nvPr/>
        </p:nvSpPr>
        <p:spPr>
          <a:xfrm>
            <a:off x="3670479" y="5293217"/>
            <a:ext cx="6362163" cy="137803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d-ID" b="1" dirty="0" smtClean="0">
                <a:solidFill>
                  <a:schemeClr val="accent6">
                    <a:lumMod val="50000"/>
                  </a:schemeClr>
                </a:solidFill>
              </a:rPr>
              <a:t>Rumah di cat biar lebih menarik dan lebih awet. Coba kamu fikirkan, cat itu termasuk koloid jenis apa?</a:t>
            </a:r>
            <a:endParaRPr lang="id-ID" b="1" dirty="0">
              <a:solidFill>
                <a:schemeClr val="accent6">
                  <a:lumMod val="50000"/>
                </a:schemeClr>
              </a:solidFill>
            </a:endParaRPr>
          </a:p>
        </p:txBody>
      </p:sp>
    </p:spTree>
    <p:extLst>
      <p:ext uri="{BB962C8B-B14F-4D97-AF65-F5344CB8AC3E}">
        <p14:creationId xmlns:p14="http://schemas.microsoft.com/office/powerpoint/2010/main" val="48669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5318" y="901521"/>
            <a:ext cx="7688688" cy="4198513"/>
          </a:xfrm>
          <a:prstGeom prst="rect">
            <a:avLst/>
          </a:prstGeom>
        </p:spPr>
      </p:pic>
      <p:sp>
        <p:nvSpPr>
          <p:cNvPr id="3" name="Cloud Callout 2"/>
          <p:cNvSpPr/>
          <p:nvPr/>
        </p:nvSpPr>
        <p:spPr>
          <a:xfrm>
            <a:off x="4790941" y="4546243"/>
            <a:ext cx="5602310" cy="18803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b="1" dirty="0" smtClean="0">
                <a:solidFill>
                  <a:srgbClr val="002060"/>
                </a:solidFill>
                <a:latin typeface="Comic Sans MS" panose="030F0702030302020204" pitchFamily="66" charset="0"/>
              </a:rPr>
              <a:t>Musim kemarau banyak debu beterbangan dimana mana, apalagi jalannya belum aspal. Tahukah kamu debu itu termasuk koloid jenis apa</a:t>
            </a:r>
            <a:r>
              <a:rPr lang="id-ID" b="1" dirty="0" smtClean="0">
                <a:solidFill>
                  <a:srgbClr val="002060"/>
                </a:solidFill>
              </a:rPr>
              <a:t>?</a:t>
            </a:r>
            <a:endParaRPr lang="id-ID" b="1" dirty="0">
              <a:solidFill>
                <a:srgbClr val="002060"/>
              </a:solidFill>
            </a:endParaRPr>
          </a:p>
        </p:txBody>
      </p:sp>
      <p:pic>
        <p:nvPicPr>
          <p:cNvPr id="4" name="Picture 3"/>
          <p:cNvPicPr>
            <a:picLocks noChangeAspect="1"/>
          </p:cNvPicPr>
          <p:nvPr/>
        </p:nvPicPr>
        <p:blipFill>
          <a:blip r:embed="rId3"/>
          <a:stretch>
            <a:fillRect/>
          </a:stretch>
        </p:blipFill>
        <p:spPr>
          <a:xfrm>
            <a:off x="3000776" y="5851838"/>
            <a:ext cx="1957589" cy="1006162"/>
          </a:xfrm>
          <a:prstGeom prst="rect">
            <a:avLst/>
          </a:prstGeom>
        </p:spPr>
      </p:pic>
    </p:spTree>
    <p:extLst>
      <p:ext uri="{BB962C8B-B14F-4D97-AF65-F5344CB8AC3E}">
        <p14:creationId xmlns:p14="http://schemas.microsoft.com/office/powerpoint/2010/main" val="128318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6377" y="721217"/>
            <a:ext cx="8950817" cy="56795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377" y="592428"/>
            <a:ext cx="9079605" cy="5808371"/>
          </a:xfrm>
          <a:prstGeom prst="rect">
            <a:avLst/>
          </a:prstGeom>
        </p:spPr>
      </p:pic>
    </p:spTree>
    <p:extLst>
      <p:ext uri="{BB962C8B-B14F-4D97-AF65-F5344CB8AC3E}">
        <p14:creationId xmlns:p14="http://schemas.microsoft.com/office/powerpoint/2010/main" val="3283778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154</TotalTime>
  <Words>228</Words>
  <Application>Microsoft Office PowerPoint</Application>
  <PresentationFormat>Widescreen</PresentationFormat>
  <Paragraphs>19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Aharoni</vt:lpstr>
      <vt:lpstr>Algerian</vt:lpstr>
      <vt:lpstr>Arial</vt:lpstr>
      <vt:lpstr>Bauhaus 93</vt:lpstr>
      <vt:lpstr>Century Gothic</vt:lpstr>
      <vt:lpstr>Comic Sans MS</vt:lpstr>
      <vt:lpstr>Wingdings 3</vt:lpstr>
      <vt:lpstr>Wisp</vt:lpstr>
      <vt:lpstr>KIMIA KOLOID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KIMIA KOLOID</dc:title>
  <dc:creator>emachines</dc:creator>
  <cp:lastModifiedBy>emachines</cp:lastModifiedBy>
  <cp:revision>17</cp:revision>
  <dcterms:created xsi:type="dcterms:W3CDTF">2021-08-09T12:57:24Z</dcterms:created>
  <dcterms:modified xsi:type="dcterms:W3CDTF">2021-08-19T10:06:27Z</dcterms:modified>
</cp:coreProperties>
</file>