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0" r:id="rId2"/>
    <p:sldId id="314" r:id="rId3"/>
    <p:sldId id="256" r:id="rId4"/>
    <p:sldId id="299" r:id="rId5"/>
    <p:sldId id="316" r:id="rId6"/>
    <p:sldId id="265" r:id="rId7"/>
    <p:sldId id="266" r:id="rId8"/>
    <p:sldId id="272" r:id="rId9"/>
    <p:sldId id="273" r:id="rId10"/>
    <p:sldId id="304" r:id="rId11"/>
    <p:sldId id="305" r:id="rId12"/>
    <p:sldId id="306" r:id="rId13"/>
    <p:sldId id="274" r:id="rId14"/>
    <p:sldId id="275" r:id="rId15"/>
    <p:sldId id="318" r:id="rId16"/>
    <p:sldId id="276" r:id="rId17"/>
    <p:sldId id="277" r:id="rId18"/>
    <p:sldId id="278" r:id="rId19"/>
    <p:sldId id="279" r:id="rId20"/>
    <p:sldId id="310" r:id="rId21"/>
    <p:sldId id="312" r:id="rId22"/>
    <p:sldId id="313" r:id="rId23"/>
    <p:sldId id="280" r:id="rId24"/>
    <p:sldId id="281" r:id="rId25"/>
    <p:sldId id="302" r:id="rId26"/>
    <p:sldId id="32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1"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2A2DB-4B1F-4587-8CA0-13B241BF8D9A}" type="datetimeFigureOut">
              <a:rPr lang="en-US" smtClean="0"/>
              <a:pPr/>
              <a:t>7/27/2020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63FB3-C0C9-4D58-974C-9A751D4B9388}" type="slidenum">
              <a:rPr lang="en-US" smtClean="0"/>
              <a:pPr/>
              <a:t>‹#›</a:t>
            </a:fld>
            <a:endParaRPr lang="en-US"/>
          </a:p>
        </p:txBody>
      </p:sp>
    </p:spTree>
    <p:extLst>
      <p:ext uri="{BB962C8B-B14F-4D97-AF65-F5344CB8AC3E}">
        <p14:creationId xmlns:p14="http://schemas.microsoft.com/office/powerpoint/2010/main" val="265854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47CD9-337E-494A-B3C6-E1E54652C4C2}" type="slidenum">
              <a:rPr lang="en-US" altLang="en-US">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1619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47CD9-337E-494A-B3C6-E1E54652C4C2}" type="slidenum">
              <a:rPr lang="en-US" altLang="en-US">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val="1619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47CD9-337E-494A-B3C6-E1E54652C4C2}" type="slidenum">
              <a:rPr lang="en-US" altLang="en-US">
                <a:solidFill>
                  <a:prstClr val="black"/>
                </a:solidFill>
              </a:rPr>
              <a:pPr/>
              <a:t>14</a:t>
            </a:fld>
            <a:endParaRPr lang="en-US" altLang="en-US">
              <a:solidFill>
                <a:prstClr val="black"/>
              </a:solidFill>
            </a:endParaRPr>
          </a:p>
        </p:txBody>
      </p:sp>
    </p:spTree>
    <p:extLst>
      <p:ext uri="{BB962C8B-B14F-4D97-AF65-F5344CB8AC3E}">
        <p14:creationId xmlns:p14="http://schemas.microsoft.com/office/powerpoint/2010/main" val="1619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13035-940D-4CF5-B900-EE6E08F2C13C}" type="slidenum">
              <a:rPr lang="en-US" smtClean="0"/>
              <a:pPr/>
              <a:t>17</a:t>
            </a:fld>
            <a:endParaRPr lang="en-US"/>
          </a:p>
        </p:txBody>
      </p:sp>
    </p:spTree>
    <p:extLst>
      <p:ext uri="{BB962C8B-B14F-4D97-AF65-F5344CB8AC3E}">
        <p14:creationId xmlns:p14="http://schemas.microsoft.com/office/powerpoint/2010/main" val="338182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47CD9-337E-494A-B3C6-E1E54652C4C2}" type="slidenum">
              <a:rPr lang="en-US" altLang="en-US">
                <a:solidFill>
                  <a:prstClr val="black"/>
                </a:solidFill>
              </a:rPr>
              <a:pPr/>
              <a:t>19</a:t>
            </a:fld>
            <a:endParaRPr lang="en-US" altLang="en-US">
              <a:solidFill>
                <a:prstClr val="black"/>
              </a:solidFill>
            </a:endParaRPr>
          </a:p>
        </p:txBody>
      </p:sp>
    </p:spTree>
    <p:extLst>
      <p:ext uri="{BB962C8B-B14F-4D97-AF65-F5344CB8AC3E}">
        <p14:creationId xmlns:p14="http://schemas.microsoft.com/office/powerpoint/2010/main" val="1619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47CD9-337E-494A-B3C6-E1E54652C4C2}" type="slidenum">
              <a:rPr lang="en-US" altLang="en-US">
                <a:solidFill>
                  <a:prstClr val="black"/>
                </a:solidFill>
              </a:rPr>
              <a:pPr/>
              <a:t>23</a:t>
            </a:fld>
            <a:endParaRPr lang="en-US" altLang="en-US">
              <a:solidFill>
                <a:prstClr val="black"/>
              </a:solidFill>
            </a:endParaRPr>
          </a:p>
        </p:txBody>
      </p:sp>
    </p:spTree>
    <p:extLst>
      <p:ext uri="{BB962C8B-B14F-4D97-AF65-F5344CB8AC3E}">
        <p14:creationId xmlns:p14="http://schemas.microsoft.com/office/powerpoint/2010/main" val="1619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47CD9-337E-494A-B3C6-E1E54652C4C2}" type="slidenum">
              <a:rPr lang="en-US" altLang="en-US">
                <a:solidFill>
                  <a:prstClr val="black"/>
                </a:solidFill>
              </a:rPr>
              <a:pPr/>
              <a:t>24</a:t>
            </a:fld>
            <a:endParaRPr lang="en-US" altLang="en-US">
              <a:solidFill>
                <a:prstClr val="black"/>
              </a:solidFill>
            </a:endParaRPr>
          </a:p>
        </p:txBody>
      </p:sp>
    </p:spTree>
    <p:extLst>
      <p:ext uri="{BB962C8B-B14F-4D97-AF65-F5344CB8AC3E}">
        <p14:creationId xmlns:p14="http://schemas.microsoft.com/office/powerpoint/2010/main" val="1619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204AC9-6182-441B-8930-758BFCD55EAD}"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340A4-9E23-4464-BA84-F3D8F888BE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04AC9-6182-441B-8930-758BFCD55EAD}"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340A4-9E23-4464-BA84-F3D8F888BE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04AC9-6182-441B-8930-758BFCD55EAD}"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340A4-9E23-4464-BA84-F3D8F888BE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04AC9-6182-441B-8930-758BFCD55EAD}"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340A4-9E23-4464-BA84-F3D8F888BE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204AC9-6182-441B-8930-758BFCD55EAD}"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340A4-9E23-4464-BA84-F3D8F888BE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204AC9-6182-441B-8930-758BFCD55EAD}"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340A4-9E23-4464-BA84-F3D8F888BE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204AC9-6182-441B-8930-758BFCD55EAD}" type="datetimeFigureOut">
              <a:rPr lang="en-US" smtClean="0"/>
              <a:pPr/>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340A4-9E23-4464-BA84-F3D8F888BE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204AC9-6182-441B-8930-758BFCD55EAD}"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340A4-9E23-4464-BA84-F3D8F888BE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04AC9-6182-441B-8930-758BFCD55EAD}" type="datetimeFigureOut">
              <a:rPr lang="en-US" smtClean="0"/>
              <a:pPr/>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340A4-9E23-4464-BA84-F3D8F888BE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204AC9-6182-441B-8930-758BFCD55EAD}"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340A4-9E23-4464-BA84-F3D8F888BE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204AC9-6182-441B-8930-758BFCD55EAD}"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340A4-9E23-4464-BA84-F3D8F888BE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lum/>
          </a:blip>
          <a:srcRect/>
          <a:stretch>
            <a:fillRect l="-42000" r="-4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04AC9-6182-441B-8930-758BFCD55EAD}" type="datetimeFigureOut">
              <a:rPr lang="en-US" smtClean="0"/>
              <a:pPr/>
              <a:t>7/27/2020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340A4-9E23-4464-BA84-F3D8F888BE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BjyG-m2I7L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42000" r="-42000"/>
          </a:stretch>
        </a:blipFill>
        <a:effectLst/>
      </p:bgPr>
    </p:bg>
    <p:spTree>
      <p:nvGrpSpPr>
        <p:cNvPr id="1" name=""/>
        <p:cNvGrpSpPr/>
        <p:nvPr/>
      </p:nvGrpSpPr>
      <p:grpSpPr>
        <a:xfrm>
          <a:off x="0" y="0"/>
          <a:ext cx="0" cy="0"/>
          <a:chOff x="0" y="0"/>
          <a:chExt cx="0" cy="0"/>
        </a:xfrm>
      </p:grpSpPr>
      <p:pic>
        <p:nvPicPr>
          <p:cNvPr id="4" name="Picture 3" descr="Bailmu ok.png"/>
          <p:cNvPicPr>
            <a:picLocks noChangeAspect="1"/>
          </p:cNvPicPr>
          <p:nvPr/>
        </p:nvPicPr>
        <p:blipFill>
          <a:blip r:embed="rId3"/>
          <a:srcRect l="35353" r="-2020"/>
          <a:stretch>
            <a:fillRect/>
          </a:stretch>
        </p:blipFill>
        <p:spPr bwMode="auto">
          <a:xfrm>
            <a:off x="3581400" y="1600200"/>
            <a:ext cx="5029200" cy="2570163"/>
          </a:xfrm>
          <a:prstGeom prst="rect">
            <a:avLst/>
          </a:prstGeom>
          <a:ln>
            <a:noFill/>
          </a:ln>
          <a:effectLst>
            <a:outerShdw blurRad="292100" dist="139700" dir="2700000" algn="tl" rotWithShape="0">
              <a:srgbClr val="333333">
                <a:alpha val="65000"/>
              </a:srgbClr>
            </a:outerShdw>
          </a:effectLst>
        </p:spPr>
      </p:pic>
      <p:pic>
        <p:nvPicPr>
          <p:cNvPr id="5" name="Picture 4" descr="Bulat Ok.png"/>
          <p:cNvPicPr>
            <a:picLocks noChangeAspect="1"/>
          </p:cNvPicPr>
          <p:nvPr/>
        </p:nvPicPr>
        <p:blipFill>
          <a:blip r:embed="rId4"/>
          <a:srcRect/>
          <a:stretch>
            <a:fillRect/>
          </a:stretch>
        </p:blipFill>
        <p:spPr bwMode="auto">
          <a:xfrm>
            <a:off x="2667000" y="1447800"/>
            <a:ext cx="3943350" cy="3581400"/>
          </a:xfrm>
          <a:prstGeom prst="rect">
            <a:avLst/>
          </a:prstGeom>
          <a:ln>
            <a:noFill/>
          </a:ln>
          <a:effectLst>
            <a:outerShdw blurRad="292100" dist="139700" dir="2700000" algn="tl" rotWithShape="0">
              <a:srgbClr val="333333">
                <a:alpha val="65000"/>
              </a:srgbClr>
            </a:outerShdw>
          </a:effectLst>
        </p:spPr>
      </p:pic>
      <p:pic>
        <p:nvPicPr>
          <p:cNvPr id="6" name="Picture 5" descr="Bailmu ok.png"/>
          <p:cNvPicPr>
            <a:picLocks noChangeAspect="1"/>
          </p:cNvPicPr>
          <p:nvPr/>
        </p:nvPicPr>
        <p:blipFill>
          <a:blip r:embed="rId3"/>
          <a:srcRect r="63637"/>
          <a:stretch>
            <a:fillRect/>
          </a:stretch>
        </p:blipFill>
        <p:spPr bwMode="auto">
          <a:xfrm>
            <a:off x="914400" y="1600200"/>
            <a:ext cx="2743200" cy="2570163"/>
          </a:xfrm>
          <a:prstGeom prst="rect">
            <a:avLst/>
          </a:prstGeom>
          <a:ln>
            <a:noFill/>
          </a:ln>
          <a:effectLst>
            <a:outerShdw blurRad="292100" dist="139700" dir="2700000" algn="tl" rotWithShape="0">
              <a:srgbClr val="333333">
                <a:alpha val="65000"/>
              </a:srgbClr>
            </a:outerShdw>
          </a:effectLst>
        </p:spPr>
      </p:pic>
      <p:cxnSp>
        <p:nvCxnSpPr>
          <p:cNvPr id="7" name="Straight Connector 6"/>
          <p:cNvCxnSpPr/>
          <p:nvPr/>
        </p:nvCxnSpPr>
        <p:spPr>
          <a:xfrm>
            <a:off x="0" y="5181600"/>
            <a:ext cx="9144000" cy="1588"/>
          </a:xfrm>
          <a:prstGeom prst="line">
            <a:avLst/>
          </a:prstGeom>
          <a:ln>
            <a:solidFill>
              <a:srgbClr val="FFC000"/>
            </a:solidFill>
          </a:ln>
        </p:spPr>
        <p:style>
          <a:lnRef idx="2">
            <a:schemeClr val="accent3"/>
          </a:lnRef>
          <a:fillRef idx="0">
            <a:schemeClr val="accent3"/>
          </a:fillRef>
          <a:effectRef idx="1">
            <a:schemeClr val="accent3"/>
          </a:effectRef>
          <a:fontRef idx="minor">
            <a:schemeClr val="tx1"/>
          </a:fontRef>
        </p:style>
      </p:cxnSp>
      <p:sp>
        <p:nvSpPr>
          <p:cNvPr id="8" name="TextBox 7"/>
          <p:cNvSpPr txBox="1">
            <a:spLocks noChangeArrowheads="1"/>
          </p:cNvSpPr>
          <p:nvPr/>
        </p:nvSpPr>
        <p:spPr bwMode="auto">
          <a:xfrm>
            <a:off x="2743200" y="5257800"/>
            <a:ext cx="3352800" cy="830997"/>
          </a:xfrm>
          <a:prstGeom prst="rect">
            <a:avLst/>
          </a:prstGeom>
          <a:noFill/>
          <a:ln w="9525">
            <a:noFill/>
            <a:miter lim="800000"/>
            <a:headEnd/>
            <a:tailEnd/>
          </a:ln>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800" b="1" dirty="0">
                <a:ln w="11430"/>
                <a:solidFill>
                  <a:srgbClr val="7030A0"/>
                </a:solidFill>
                <a:effectLst>
                  <a:outerShdw blurRad="38100" dist="38100" dir="2700000" algn="tl">
                    <a:srgbClr val="000000">
                      <a:alpha val="43137"/>
                    </a:srgbClr>
                  </a:outerShdw>
                </a:effectLst>
                <a:cs typeface="Tahoma" pitchFamily="34" charset="0"/>
              </a:rPr>
              <a:t>Kelas XI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2000"/>
                                        <p:tgtEl>
                                          <p:spTgt spid="5"/>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1+#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5000"/>
                            </p:stCondLst>
                            <p:childTnLst>
                              <p:par>
                                <p:cTn id="24" presetID="2" presetClass="entr" presetSubtype="8" fill="hold" grpId="1" nodeType="afterEffect">
                                  <p:stCondLst>
                                    <p:cond delay="0"/>
                                  </p:stCondLst>
                                  <p:iterate type="lt">
                                    <p:tmPct val="0"/>
                                  </p:iterate>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0-#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6000"/>
                            </p:stCondLst>
                            <p:childTnLst>
                              <p:par>
                                <p:cTn id="29" presetID="20" presetClass="emph" presetSubtype="0" fill="hold" grpId="0" nodeType="afterEffect">
                                  <p:stCondLst>
                                    <p:cond delay="0"/>
                                  </p:stCondLst>
                                  <p:iterate type="lt">
                                    <p:tmPct val="10000"/>
                                  </p:iterate>
                                  <p:childTnLst>
                                    <p:set>
                                      <p:cBhvr override="childStyle">
                                        <p:cTn id="30" dur="500" autoRev="1" fill="hold"/>
                                        <p:tgtEl>
                                          <p:spTgt spid="8"/>
                                        </p:tgtEl>
                                        <p:attrNameLst>
                                          <p:attrName>style.color</p:attrName>
                                        </p:attrNameLst>
                                      </p:cBhvr>
                                      <p:to>
                                        <p:clrVal>
                                          <a:schemeClr val="accent2"/>
                                        </p:clrVal>
                                      </p:to>
                                    </p:set>
                                    <p:set>
                                      <p:cBhvr>
                                        <p:cTn id="31" dur="500" autoRev="1" fill="hold"/>
                                        <p:tgtEl>
                                          <p:spTgt spid="8"/>
                                        </p:tgtEl>
                                        <p:attrNameLst>
                                          <p:attrName>fillcolor</p:attrName>
                                        </p:attrNameLst>
                                      </p:cBhvr>
                                      <p:to>
                                        <p:clrVal>
                                          <a:schemeClr val="accent2"/>
                                        </p:clrVal>
                                      </p:to>
                                    </p:set>
                                    <p:set>
                                      <p:cBhvr>
                                        <p:cTn id="32" dur="500" autoRev="1"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593725" y="499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d-ID" sz="2400">
              <a:latin typeface="Times New Roman" pitchFamily="18" charset="0"/>
            </a:endParaRPr>
          </a:p>
        </p:txBody>
      </p:sp>
      <p:sp>
        <p:nvSpPr>
          <p:cNvPr id="3" name="Rectangle 2"/>
          <p:cNvSpPr/>
          <p:nvPr/>
        </p:nvSpPr>
        <p:spPr>
          <a:xfrm>
            <a:off x="593725" y="990600"/>
            <a:ext cx="4664075"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3600" dirty="0">
                <a:solidFill>
                  <a:srgbClr val="FF0000"/>
                </a:solidFill>
              </a:rPr>
              <a:t>Sifat-sifat fisika </a:t>
            </a:r>
            <a:r>
              <a:rPr lang="id-ID" sz="3600" dirty="0" smtClean="0">
                <a:solidFill>
                  <a:srgbClr val="FF0000"/>
                </a:solidFill>
              </a:rPr>
              <a:t>Alkena :</a:t>
            </a:r>
            <a:endParaRPr lang="id-ID" sz="3600" dirty="0">
              <a:solidFill>
                <a:srgbClr val="FF0000"/>
              </a:solidFill>
            </a:endParaRPr>
          </a:p>
        </p:txBody>
      </p:sp>
      <p:sp>
        <p:nvSpPr>
          <p:cNvPr id="4" name="Rectangle 1"/>
          <p:cNvSpPr>
            <a:spLocks noChangeArrowheads="1"/>
          </p:cNvSpPr>
          <p:nvPr/>
        </p:nvSpPr>
        <p:spPr bwMode="auto">
          <a:xfrm>
            <a:off x="593725" y="2544763"/>
            <a:ext cx="78644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d-ID" sz="2800" dirty="0">
                <a:latin typeface="Times New Roman" pitchFamily="18" charset="0"/>
              </a:rPr>
              <a:t>Alkena merupakan senyawa nonpolar sehingga tidak larut dalam air dan memiliki massa jenis lebih kecil dari air. Alkena dapat larut dalam alkena lain, pelarut-pelarut nonpolar dan etanol. Pada temperatur kamar alkena yang memiliki dua, tiga dan empat atom karbon berwujud gas. Sedangkan Alkena dengan dengan berat molekul lebih tinggi dapat berupa cair dan padatan pada suhu kamar</a:t>
            </a:r>
            <a:r>
              <a:rPr lang="id-ID" sz="2000" dirty="0">
                <a:latin typeface="Times New Roman" pitchFamily="18" charset="0"/>
              </a:rPr>
              <a:t>.</a:t>
            </a:r>
            <a:endParaRPr lang="id-ID" sz="2000" dirty="0"/>
          </a:p>
        </p:txBody>
      </p:sp>
    </p:spTree>
    <p:extLst>
      <p:ext uri="{BB962C8B-B14F-4D97-AF65-F5344CB8AC3E}">
        <p14:creationId xmlns:p14="http://schemas.microsoft.com/office/powerpoint/2010/main" val="244571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593725" y="499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d-ID" sz="2400">
              <a:latin typeface="Times New Roman" pitchFamily="18" charset="0"/>
            </a:endParaRPr>
          </a:p>
        </p:txBody>
      </p:sp>
      <p:sp>
        <p:nvSpPr>
          <p:cNvPr id="3" name="Rectangle 2"/>
          <p:cNvSpPr/>
          <p:nvPr/>
        </p:nvSpPr>
        <p:spPr>
          <a:xfrm>
            <a:off x="593725" y="990600"/>
            <a:ext cx="4664075"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2400" dirty="0">
                <a:solidFill>
                  <a:srgbClr val="FF0000"/>
                </a:solidFill>
              </a:rPr>
              <a:t>Sifat-sifat kimia Alkena</a:t>
            </a:r>
          </a:p>
        </p:txBody>
      </p:sp>
      <p:sp>
        <p:nvSpPr>
          <p:cNvPr id="4" name="Rectangle 2"/>
          <p:cNvSpPr>
            <a:spLocks noChangeArrowheads="1"/>
          </p:cNvSpPr>
          <p:nvPr/>
        </p:nvSpPr>
        <p:spPr bwMode="auto">
          <a:xfrm>
            <a:off x="457200" y="1981200"/>
            <a:ext cx="77120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d-ID" sz="2400">
                <a:latin typeface="Times New Roman" pitchFamily="18" charset="0"/>
              </a:rPr>
              <a:t>Ikatan rangkap yang dimiliki alkena merupakan ciri khas dari alkena yang disebut gugus fungsi. Reaksi terjadi pada alkena dapat terjadi pada ikatan rangkap dapat pula terjadi diluar ikatan rangkap. Reaksi yang terjadi pada ikatan rangkap disebut reaksi adisi yang ditandai dengan putusnya ikatan rangkap (ikatan </a:t>
            </a:r>
            <a:r>
              <a:rPr lang="el-GR" sz="2400">
                <a:latin typeface="Times New Roman" pitchFamily="18" charset="0"/>
              </a:rPr>
              <a:t>π) </a:t>
            </a:r>
            <a:r>
              <a:rPr lang="id-ID" sz="2400">
                <a:latin typeface="Times New Roman" pitchFamily="18" charset="0"/>
              </a:rPr>
              <a:t>membentuk ikatan tunggal (ikatan </a:t>
            </a:r>
            <a:r>
              <a:rPr lang="el-GR" sz="2400">
                <a:latin typeface="Times New Roman" pitchFamily="18" charset="0"/>
              </a:rPr>
              <a:t>α) </a:t>
            </a:r>
            <a:r>
              <a:rPr lang="id-ID" sz="2400">
                <a:latin typeface="Times New Roman" pitchFamily="18" charset="0"/>
              </a:rPr>
              <a:t>dengan atom atau gugus tertentu.</a:t>
            </a:r>
            <a:br>
              <a:rPr lang="id-ID" sz="2400">
                <a:latin typeface="Times New Roman" pitchFamily="18" charset="0"/>
              </a:rPr>
            </a:br>
            <a:r>
              <a:rPr lang="id-ID" sz="2400">
                <a:latin typeface="Times New Roman" pitchFamily="18" charset="0"/>
              </a:rPr>
              <a:t>Selain sifat-sifat tersebut dapat mengalami reaksi polimerisasi dan alkena juga dapat bereaksi dengan oksigen membentuk korbondioksida dan uap air apabila jumlah oksigen melimpah, apabila jumlah oksigen tidak mencukupi maka terbentuk karbonmonooksida dan uap air.</a:t>
            </a:r>
            <a:endParaRPr lang="id-ID" sz="2400"/>
          </a:p>
        </p:txBody>
      </p:sp>
    </p:spTree>
    <p:extLst>
      <p:ext uri="{BB962C8B-B14F-4D97-AF65-F5344CB8AC3E}">
        <p14:creationId xmlns:p14="http://schemas.microsoft.com/office/powerpoint/2010/main" val="322032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593724" y="4994275"/>
            <a:ext cx="20791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d-ID" sz="2400">
              <a:latin typeface="Times New Roman" pitchFamily="18" charset="0"/>
            </a:endParaRPr>
          </a:p>
        </p:txBody>
      </p:sp>
      <p:sp>
        <p:nvSpPr>
          <p:cNvPr id="3" name="Rectangle 2"/>
          <p:cNvSpPr/>
          <p:nvPr/>
        </p:nvSpPr>
        <p:spPr>
          <a:xfrm>
            <a:off x="685800" y="2286000"/>
            <a:ext cx="8001000" cy="2677656"/>
          </a:xfrm>
          <a:prstGeom prst="rect">
            <a:avLst/>
          </a:prstGeom>
        </p:spPr>
        <p:txBody>
          <a:bodyPr wrap="square">
            <a:spAutoFit/>
          </a:bodyPr>
          <a:lstStyle/>
          <a:p>
            <a:pPr eaLnBrk="1" hangingPunct="1">
              <a:defRPr/>
            </a:pPr>
            <a:r>
              <a:rPr lang="id-ID" sz="2400" dirty="0">
                <a:latin typeface="Arial" panose="020B0604020202020204" pitchFamily="34" charset="0"/>
              </a:rPr>
              <a:t> Kegunaan Alkena sebagai :</a:t>
            </a:r>
          </a:p>
          <a:p>
            <a:pPr eaLnBrk="1" hangingPunct="1">
              <a:defRPr/>
            </a:pPr>
            <a:endParaRPr lang="id-ID" sz="2400" dirty="0">
              <a:latin typeface="Arial" panose="020B0604020202020204" pitchFamily="34" charset="0"/>
            </a:endParaRPr>
          </a:p>
          <a:p>
            <a:pPr marL="457200" indent="-457200" eaLnBrk="1" hangingPunct="1">
              <a:buFontTx/>
              <a:buAutoNum type="arabicPeriod"/>
              <a:defRPr/>
            </a:pPr>
            <a:r>
              <a:rPr lang="id-ID" sz="2400" dirty="0">
                <a:latin typeface="Arial" panose="020B0604020202020204" pitchFamily="34" charset="0"/>
              </a:rPr>
              <a:t>Dapat digunakan sebagai obat bius (dicampur dengan O2)</a:t>
            </a:r>
          </a:p>
          <a:p>
            <a:pPr marL="457200" indent="-457200" eaLnBrk="1" hangingPunct="1">
              <a:buFontTx/>
              <a:buAutoNum type="arabicPeriod"/>
              <a:defRPr/>
            </a:pPr>
            <a:r>
              <a:rPr lang="id-ID" sz="2400" dirty="0">
                <a:latin typeface="Arial" panose="020B0604020202020204" pitchFamily="34" charset="0"/>
              </a:rPr>
              <a:t>Untuk memasakkan buah-buahan</a:t>
            </a:r>
          </a:p>
          <a:p>
            <a:pPr marL="457200" indent="-457200" eaLnBrk="1" hangingPunct="1">
              <a:buFontTx/>
              <a:buAutoNum type="arabicPeriod"/>
              <a:defRPr/>
            </a:pPr>
            <a:r>
              <a:rPr lang="id-ID" sz="2400" dirty="0">
                <a:latin typeface="Arial" panose="020B0604020202020204" pitchFamily="34" charset="0"/>
              </a:rPr>
              <a:t>Bahan baku industri plastik, karet sintetik, dan alkohol.</a:t>
            </a:r>
          </a:p>
          <a:p>
            <a:pPr eaLnBrk="1" hangingPunct="1">
              <a:defRPr/>
            </a:pPr>
            <a:endParaRPr lang="id-ID" sz="2400" dirty="0">
              <a:latin typeface="Arial" panose="020B0604020202020204" pitchFamily="34" charset="0"/>
            </a:endParaRPr>
          </a:p>
        </p:txBody>
      </p:sp>
    </p:spTree>
    <p:extLst>
      <p:ext uri="{BB962C8B-B14F-4D97-AF65-F5344CB8AC3E}">
        <p14:creationId xmlns:p14="http://schemas.microsoft.com/office/powerpoint/2010/main" val="182909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EAEDAB-31C3-40B6-8591-42687415F1D0}" type="slidenum">
              <a:rPr lang="en-US" altLang="en-US">
                <a:solidFill>
                  <a:prstClr val="black">
                    <a:tint val="75000"/>
                  </a:prstClr>
                </a:solidFill>
              </a:rPr>
              <a:pPr/>
              <a:t>13</a:t>
            </a:fld>
            <a:endParaRPr lang="en-US" altLang="en-US">
              <a:solidFill>
                <a:prstClr val="black">
                  <a:tint val="75000"/>
                </a:prstClr>
              </a:solidFill>
            </a:endParaRPr>
          </a:p>
        </p:txBody>
      </p:sp>
      <p:sp>
        <p:nvSpPr>
          <p:cNvPr id="8" name="TextBox 7"/>
          <p:cNvSpPr txBox="1"/>
          <p:nvPr/>
        </p:nvSpPr>
        <p:spPr>
          <a:xfrm>
            <a:off x="3134868" y="685800"/>
            <a:ext cx="3646932" cy="584775"/>
          </a:xfrm>
          <a:prstGeom prst="rect">
            <a:avLst/>
          </a:prstGeom>
          <a:noFill/>
        </p:spPr>
        <p:txBody>
          <a:bodyPr wrap="square" rtlCol="0">
            <a:spAutoFit/>
          </a:bodyPr>
          <a:lstStyle/>
          <a:p>
            <a:pPr fontAlgn="base">
              <a:spcBef>
                <a:spcPct val="0"/>
              </a:spcBef>
              <a:spcAft>
                <a:spcPct val="0"/>
              </a:spcAft>
            </a:pPr>
            <a:r>
              <a:rPr lang="en-US" sz="3200" b="1" dirty="0">
                <a:solidFill>
                  <a:schemeClr val="accent2"/>
                </a:solidFill>
                <a:effectLst>
                  <a:outerShdw blurRad="38100" dist="38100" dir="2700000" algn="tl">
                    <a:srgbClr val="000000">
                      <a:alpha val="43137"/>
                    </a:srgbClr>
                  </a:outerShdw>
                </a:effectLst>
                <a:latin typeface="Arial" charset="0"/>
              </a:rPr>
              <a:t>Tata </a:t>
            </a:r>
            <a:r>
              <a:rPr lang="en-US" sz="3200" b="1" dirty="0" err="1">
                <a:solidFill>
                  <a:schemeClr val="accent2"/>
                </a:solidFill>
                <a:effectLst>
                  <a:outerShdw blurRad="38100" dist="38100" dir="2700000" algn="tl">
                    <a:srgbClr val="000000">
                      <a:alpha val="43137"/>
                    </a:srgbClr>
                  </a:outerShdw>
                </a:effectLst>
                <a:latin typeface="Arial" charset="0"/>
              </a:rPr>
              <a:t>Nama</a:t>
            </a:r>
            <a:r>
              <a:rPr lang="en-US" sz="3200" b="1" dirty="0">
                <a:solidFill>
                  <a:schemeClr val="accent2"/>
                </a:solidFill>
                <a:effectLst>
                  <a:outerShdw blurRad="38100" dist="38100" dir="2700000" algn="tl">
                    <a:srgbClr val="000000">
                      <a:alpha val="43137"/>
                    </a:srgbClr>
                  </a:outerShdw>
                </a:effectLst>
                <a:latin typeface="Arial" charset="0"/>
              </a:rPr>
              <a:t> </a:t>
            </a:r>
            <a:r>
              <a:rPr lang="en-US" sz="3200" b="1" dirty="0" err="1">
                <a:solidFill>
                  <a:schemeClr val="accent2"/>
                </a:solidFill>
                <a:effectLst>
                  <a:outerShdw blurRad="38100" dist="38100" dir="2700000" algn="tl">
                    <a:srgbClr val="000000">
                      <a:alpha val="43137"/>
                    </a:srgbClr>
                  </a:outerShdw>
                </a:effectLst>
                <a:latin typeface="Arial" charset="0"/>
              </a:rPr>
              <a:t>Alkena</a:t>
            </a:r>
            <a:endParaRPr lang="en-US" sz="3200" b="1" dirty="0">
              <a:solidFill>
                <a:schemeClr val="accent2"/>
              </a:solidFill>
              <a:effectLst>
                <a:outerShdw blurRad="38100" dist="38100" dir="2700000" algn="tl">
                  <a:srgbClr val="000000">
                    <a:alpha val="43137"/>
                  </a:srgbClr>
                </a:outerShdw>
              </a:effectLst>
              <a:latin typeface="Arial" charset="0"/>
            </a:endParaRPr>
          </a:p>
        </p:txBody>
      </p:sp>
      <p:sp>
        <p:nvSpPr>
          <p:cNvPr id="43" name="Content Placeholder 2"/>
          <p:cNvSpPr txBox="1">
            <a:spLocks/>
          </p:cNvSpPr>
          <p:nvPr/>
        </p:nvSpPr>
        <p:spPr bwMode="auto">
          <a:xfrm>
            <a:off x="414528" y="1713738"/>
            <a:ext cx="7891272" cy="57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Font typeface="Arial" panose="020B0604020202020204" pitchFamily="34" charset="0"/>
              <a:buChar char="•"/>
            </a:pPr>
            <a:r>
              <a:rPr lang="fi-FI" sz="2800" dirty="0"/>
              <a:t>Pemberian nama alkena sama dengan alkana. </a:t>
            </a:r>
            <a:endParaRPr lang="en-US" sz="2800" kern="0" dirty="0">
              <a:solidFill>
                <a:prstClr val="black"/>
              </a:solidFill>
            </a:endParaRPr>
          </a:p>
        </p:txBody>
      </p:sp>
      <p:sp>
        <p:nvSpPr>
          <p:cNvPr id="44" name="Content Placeholder 2"/>
          <p:cNvSpPr txBox="1">
            <a:spLocks/>
          </p:cNvSpPr>
          <p:nvPr/>
        </p:nvSpPr>
        <p:spPr bwMode="auto">
          <a:xfrm>
            <a:off x="442960" y="2589276"/>
            <a:ext cx="7786639" cy="152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Font typeface="Arial" panose="020B0604020202020204" pitchFamily="34" charset="0"/>
              <a:buChar char="•"/>
            </a:pPr>
            <a:r>
              <a:rPr lang="en-US" sz="2800" dirty="0" err="1"/>
              <a:t>Cabang-cabang</a:t>
            </a:r>
            <a:r>
              <a:rPr lang="en-US" sz="2800" dirty="0"/>
              <a:t> </a:t>
            </a:r>
            <a:r>
              <a:rPr lang="en-US" sz="2800" dirty="0" err="1"/>
              <a:t>disebut</a:t>
            </a:r>
            <a:r>
              <a:rPr lang="en-US" sz="2800" dirty="0"/>
              <a:t> </a:t>
            </a:r>
            <a:r>
              <a:rPr lang="en-US" sz="2800" dirty="0" err="1"/>
              <a:t>lebih</a:t>
            </a:r>
            <a:r>
              <a:rPr lang="en-US" sz="2800" dirty="0"/>
              <a:t> </a:t>
            </a:r>
            <a:r>
              <a:rPr lang="en-US" sz="2800" dirty="0" err="1"/>
              <a:t>dahulu</a:t>
            </a:r>
            <a:r>
              <a:rPr lang="en-US" sz="2800" dirty="0"/>
              <a:t>, </a:t>
            </a:r>
            <a:r>
              <a:rPr lang="en-US" sz="2800" dirty="0" err="1"/>
              <a:t>disusun</a:t>
            </a:r>
            <a:r>
              <a:rPr lang="en-US" sz="2800" dirty="0"/>
              <a:t> </a:t>
            </a:r>
            <a:r>
              <a:rPr lang="en-US" sz="2800" dirty="0" err="1"/>
              <a:t>menurut</a:t>
            </a:r>
            <a:r>
              <a:rPr lang="en-US" sz="2800" dirty="0"/>
              <a:t> </a:t>
            </a:r>
            <a:r>
              <a:rPr lang="en-US" sz="2800" dirty="0" err="1"/>
              <a:t>abjad</a:t>
            </a:r>
            <a:r>
              <a:rPr lang="en-US" sz="2800" dirty="0"/>
              <a:t>, </a:t>
            </a:r>
            <a:r>
              <a:rPr lang="en-US" sz="2800" dirty="0" err="1"/>
              <a:t>dan</a:t>
            </a:r>
            <a:r>
              <a:rPr lang="en-US" sz="2800" dirty="0"/>
              <a:t> </a:t>
            </a:r>
            <a:r>
              <a:rPr lang="en-US" sz="2800" dirty="0" err="1"/>
              <a:t>diberi</a:t>
            </a:r>
            <a:r>
              <a:rPr lang="en-US" sz="2800" dirty="0"/>
              <a:t> </a:t>
            </a:r>
            <a:r>
              <a:rPr lang="en-US" sz="2800" dirty="0" err="1"/>
              <a:t>awalan</a:t>
            </a:r>
            <a:r>
              <a:rPr lang="en-US" sz="2800" dirty="0"/>
              <a:t> yang </a:t>
            </a:r>
            <a:r>
              <a:rPr lang="en-US" sz="2800" dirty="0" err="1"/>
              <a:t>menyatakan</a:t>
            </a:r>
            <a:r>
              <a:rPr lang="en-US" sz="2800" dirty="0"/>
              <a:t> </a:t>
            </a:r>
            <a:r>
              <a:rPr lang="en-US" sz="2800" dirty="0" err="1"/>
              <a:t>jumlah</a:t>
            </a:r>
            <a:r>
              <a:rPr lang="en-US" sz="2800" dirty="0"/>
              <a:t> </a:t>
            </a:r>
            <a:r>
              <a:rPr lang="en-US" sz="2800" dirty="0" err="1"/>
              <a:t>cabang</a:t>
            </a:r>
            <a:r>
              <a:rPr lang="en-US" sz="2800" dirty="0"/>
              <a:t> </a:t>
            </a:r>
            <a:r>
              <a:rPr lang="en-US" sz="2800" dirty="0" err="1"/>
              <a:t>tersebut</a:t>
            </a:r>
            <a:r>
              <a:rPr lang="en-US" sz="2800" dirty="0"/>
              <a:t>, </a:t>
            </a:r>
            <a:r>
              <a:rPr lang="en-US" sz="2800" dirty="0" err="1"/>
              <a:t>kemudian</a:t>
            </a:r>
            <a:r>
              <a:rPr lang="en-US" sz="2800" dirty="0"/>
              <a:t> </a:t>
            </a:r>
            <a:r>
              <a:rPr lang="en-US" sz="2800" dirty="0" err="1"/>
              <a:t>rantai</a:t>
            </a:r>
            <a:r>
              <a:rPr lang="en-US" sz="2800" dirty="0"/>
              <a:t> </a:t>
            </a:r>
            <a:r>
              <a:rPr lang="en-US" sz="2800" dirty="0" err="1"/>
              <a:t>utama</a:t>
            </a:r>
            <a:r>
              <a:rPr lang="en-US" sz="2800" dirty="0"/>
              <a:t>. </a:t>
            </a:r>
            <a:endParaRPr lang="en-US" sz="2800" kern="0" dirty="0">
              <a:solidFill>
                <a:prstClr val="black"/>
              </a:solidFill>
            </a:endParaRPr>
          </a:p>
        </p:txBody>
      </p:sp>
      <p:sp>
        <p:nvSpPr>
          <p:cNvPr id="45" name="Content Placeholder 2"/>
          <p:cNvSpPr txBox="1">
            <a:spLocks/>
          </p:cNvSpPr>
          <p:nvPr/>
        </p:nvSpPr>
        <p:spPr bwMode="auto">
          <a:xfrm>
            <a:off x="398606" y="4800600"/>
            <a:ext cx="7830994"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Font typeface="Arial" panose="020B0604020202020204" pitchFamily="34" charset="0"/>
              <a:buChar char="•"/>
            </a:pPr>
            <a:r>
              <a:rPr lang="nn-NO" sz="2800" dirty="0"/>
              <a:t>Letak ikatan rangkap dinyatakan dengan awalan angka pada nama rantai utama.</a:t>
            </a:r>
            <a:endParaRPr lang="en-US" sz="2800" kern="0" dirty="0">
              <a:solidFill>
                <a:prstClr val="black"/>
              </a:solidFill>
            </a:endParaRPr>
          </a:p>
        </p:txBody>
      </p:sp>
    </p:spTree>
    <p:extLst>
      <p:ext uri="{BB962C8B-B14F-4D97-AF65-F5344CB8AC3E}">
        <p14:creationId xmlns:p14="http://schemas.microsoft.com/office/powerpoint/2010/main" val="62869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 calcmode="lin" valueType="num">
                                      <p:cBhvr additive="base">
                                        <p:cTn id="14"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4">
                                            <p:txEl>
                                              <p:pRg st="0" end="0"/>
                                            </p:txEl>
                                          </p:spTgt>
                                        </p:tgtEl>
                                        <p:attrNameLst>
                                          <p:attrName>style.visibility</p:attrName>
                                        </p:attrNameLst>
                                      </p:cBhvr>
                                      <p:to>
                                        <p:strVal val="visible"/>
                                      </p:to>
                                    </p:set>
                                    <p:anim calcmode="lin" valueType="num">
                                      <p:cBhvr additive="base">
                                        <p:cTn id="20"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5">
                                            <p:txEl>
                                              <p:pRg st="0" end="0"/>
                                            </p:txEl>
                                          </p:spTgt>
                                        </p:tgtEl>
                                        <p:attrNameLst>
                                          <p:attrName>style.visibility</p:attrName>
                                        </p:attrNameLst>
                                      </p:cBhvr>
                                      <p:to>
                                        <p:strVal val="visible"/>
                                      </p:to>
                                    </p:set>
                                    <p:anim calcmode="lin" valueType="num">
                                      <p:cBhvr additive="base">
                                        <p:cTn id="26"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3" grpId="0" build="p"/>
      <p:bldP spid="44" grpId="0" build="p"/>
      <p:bldP spid="4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EAEDAB-31C3-40B6-8591-42687415F1D0}" type="slidenum">
              <a:rPr lang="en-US" altLang="en-US">
                <a:solidFill>
                  <a:prstClr val="black">
                    <a:tint val="75000"/>
                  </a:prstClr>
                </a:solidFill>
              </a:rPr>
              <a:pPr/>
              <a:t>14</a:t>
            </a:fld>
            <a:endParaRPr lang="en-US" altLang="en-US">
              <a:solidFill>
                <a:prstClr val="black">
                  <a:tint val="75000"/>
                </a:prstClr>
              </a:solidFill>
            </a:endParaRPr>
          </a:p>
        </p:txBody>
      </p:sp>
      <p:sp>
        <p:nvSpPr>
          <p:cNvPr id="8" name="TextBox 7"/>
          <p:cNvSpPr txBox="1"/>
          <p:nvPr/>
        </p:nvSpPr>
        <p:spPr>
          <a:xfrm>
            <a:off x="3134868" y="685800"/>
            <a:ext cx="3646932" cy="584775"/>
          </a:xfrm>
          <a:prstGeom prst="rect">
            <a:avLst/>
          </a:prstGeom>
          <a:noFill/>
        </p:spPr>
        <p:txBody>
          <a:bodyPr wrap="square" rtlCol="0">
            <a:spAutoFit/>
          </a:bodyPr>
          <a:lstStyle/>
          <a:p>
            <a:pPr fontAlgn="base">
              <a:spcBef>
                <a:spcPct val="0"/>
              </a:spcBef>
              <a:spcAft>
                <a:spcPct val="0"/>
              </a:spcAft>
            </a:pPr>
            <a:r>
              <a:rPr lang="en-US" sz="3200" b="1" dirty="0">
                <a:solidFill>
                  <a:schemeClr val="accent2"/>
                </a:solidFill>
                <a:effectLst>
                  <a:outerShdw blurRad="38100" dist="38100" dir="2700000" algn="tl">
                    <a:srgbClr val="000000">
                      <a:alpha val="43137"/>
                    </a:srgbClr>
                  </a:outerShdw>
                </a:effectLst>
                <a:latin typeface="Arial" charset="0"/>
              </a:rPr>
              <a:t>Tata </a:t>
            </a:r>
            <a:r>
              <a:rPr lang="en-US" sz="3200" b="1" dirty="0" err="1">
                <a:solidFill>
                  <a:schemeClr val="accent2"/>
                </a:solidFill>
                <a:effectLst>
                  <a:outerShdw blurRad="38100" dist="38100" dir="2700000" algn="tl">
                    <a:srgbClr val="000000">
                      <a:alpha val="43137"/>
                    </a:srgbClr>
                  </a:outerShdw>
                </a:effectLst>
                <a:latin typeface="Arial" charset="0"/>
              </a:rPr>
              <a:t>Nama</a:t>
            </a:r>
            <a:r>
              <a:rPr lang="en-US" sz="3200" b="1" dirty="0">
                <a:solidFill>
                  <a:schemeClr val="accent2"/>
                </a:solidFill>
                <a:effectLst>
                  <a:outerShdw blurRad="38100" dist="38100" dir="2700000" algn="tl">
                    <a:srgbClr val="000000">
                      <a:alpha val="43137"/>
                    </a:srgbClr>
                  </a:outerShdw>
                </a:effectLst>
                <a:latin typeface="Arial" charset="0"/>
              </a:rPr>
              <a:t> </a:t>
            </a:r>
            <a:r>
              <a:rPr lang="en-US" sz="3200" b="1" dirty="0" err="1">
                <a:solidFill>
                  <a:schemeClr val="accent2"/>
                </a:solidFill>
                <a:effectLst>
                  <a:outerShdw blurRad="38100" dist="38100" dir="2700000" algn="tl">
                    <a:srgbClr val="000000">
                      <a:alpha val="43137"/>
                    </a:srgbClr>
                  </a:outerShdw>
                </a:effectLst>
                <a:latin typeface="Arial" charset="0"/>
              </a:rPr>
              <a:t>Alkena</a:t>
            </a:r>
            <a:endParaRPr lang="en-US" sz="3200" b="1" dirty="0">
              <a:solidFill>
                <a:schemeClr val="accent2"/>
              </a:solidFill>
              <a:effectLst>
                <a:outerShdw blurRad="38100" dist="38100" dir="2700000" algn="tl">
                  <a:srgbClr val="000000">
                    <a:alpha val="43137"/>
                  </a:srgbClr>
                </a:outerShdw>
              </a:effectLst>
              <a:latin typeface="Arial" charset="0"/>
            </a:endParaRPr>
          </a:p>
        </p:txBody>
      </p:sp>
      <p:sp>
        <p:nvSpPr>
          <p:cNvPr id="10" name="Content Placeholder 2"/>
          <p:cNvSpPr txBox="1">
            <a:spLocks/>
          </p:cNvSpPr>
          <p:nvPr/>
        </p:nvSpPr>
        <p:spPr bwMode="auto">
          <a:xfrm>
            <a:off x="3505200" y="1752600"/>
            <a:ext cx="3200400" cy="5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800" dirty="0"/>
              <a:t>2–metil–2–butena</a:t>
            </a:r>
            <a:endParaRPr lang="en-US" sz="2800" kern="0" dirty="0">
              <a:solidFill>
                <a:prstClr val="black"/>
              </a:solidFill>
            </a:endParaRPr>
          </a:p>
        </p:txBody>
      </p:sp>
      <p:sp>
        <p:nvSpPr>
          <p:cNvPr id="11" name="Content Placeholder 2"/>
          <p:cNvSpPr txBox="1">
            <a:spLocks/>
          </p:cNvSpPr>
          <p:nvPr/>
        </p:nvSpPr>
        <p:spPr bwMode="auto">
          <a:xfrm>
            <a:off x="4495800" y="3276600"/>
            <a:ext cx="4419600" cy="64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800" dirty="0"/>
              <a:t>4-etil –2,6-dimetil–3–oktena</a:t>
            </a:r>
            <a:endParaRPr lang="en-US" sz="2800" kern="0" dirty="0">
              <a:solidFill>
                <a:prstClr val="black"/>
              </a:solidFill>
            </a:endParaRPr>
          </a:p>
        </p:txBody>
      </p:sp>
      <p:sp>
        <p:nvSpPr>
          <p:cNvPr id="12" name="Content Placeholder 2"/>
          <p:cNvSpPr txBox="1">
            <a:spLocks/>
          </p:cNvSpPr>
          <p:nvPr/>
        </p:nvSpPr>
        <p:spPr bwMode="auto">
          <a:xfrm>
            <a:off x="5107322" y="46482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800" dirty="0"/>
              <a:t>2–</a:t>
            </a:r>
            <a:r>
              <a:rPr lang="en-US" sz="2800" dirty="0" err="1"/>
              <a:t>etil</a:t>
            </a:r>
            <a:r>
              <a:rPr lang="en-US" sz="2800" dirty="0"/>
              <a:t>–5–</a:t>
            </a:r>
            <a:r>
              <a:rPr lang="en-US" sz="2800" dirty="0" err="1"/>
              <a:t>metil</a:t>
            </a:r>
            <a:r>
              <a:rPr lang="en-US" sz="2800" dirty="0"/>
              <a:t>–1,3–</a:t>
            </a:r>
            <a:r>
              <a:rPr lang="en-US" sz="2800" dirty="0" err="1"/>
              <a:t>heptadiena</a:t>
            </a:r>
            <a:r>
              <a:rPr lang="en-US" sz="2800" dirty="0"/>
              <a:t> </a:t>
            </a:r>
            <a:endParaRPr lang="en-US" sz="2800" kern="0" dirty="0">
              <a:solidFill>
                <a:prstClr val="black"/>
              </a:solidFill>
            </a:endParaRPr>
          </a:p>
        </p:txBody>
      </p:sp>
      <p:pic>
        <p:nvPicPr>
          <p:cNvPr id="8194" name="Picture 2"/>
          <p:cNvPicPr>
            <a:picLocks noChangeAspect="1" noChangeArrowheads="1"/>
          </p:cNvPicPr>
          <p:nvPr/>
        </p:nvPicPr>
        <p:blipFill>
          <a:blip r:embed="rId3"/>
          <a:srcRect/>
          <a:stretch>
            <a:fillRect/>
          </a:stretch>
        </p:blipFill>
        <p:spPr bwMode="auto">
          <a:xfrm>
            <a:off x="304800" y="1371600"/>
            <a:ext cx="3048000" cy="1129990"/>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1469" t="60417" r="26294" b="21315"/>
          <a:stretch/>
        </p:blipFill>
        <p:spPr bwMode="auto">
          <a:xfrm>
            <a:off x="381000" y="4876800"/>
            <a:ext cx="3748408" cy="1731281"/>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2"/>
          </a:lnRef>
          <a:fillRef idx="1">
            <a:schemeClr val="lt1"/>
          </a:fillRef>
          <a:effectRef idx="0">
            <a:schemeClr val="accent2"/>
          </a:effectRef>
          <a:fontRef idx="minor">
            <a:schemeClr val="dk1"/>
          </a:fontRef>
        </p:style>
      </p:pic>
      <p:pic>
        <p:nvPicPr>
          <p:cNvPr id="8195" name="Picture 3"/>
          <p:cNvPicPr>
            <a:picLocks noChangeAspect="1" noChangeArrowheads="1"/>
          </p:cNvPicPr>
          <p:nvPr/>
        </p:nvPicPr>
        <p:blipFill>
          <a:blip r:embed="rId5"/>
          <a:srcRect/>
          <a:stretch>
            <a:fillRect/>
          </a:stretch>
        </p:blipFill>
        <p:spPr bwMode="auto">
          <a:xfrm>
            <a:off x="304800" y="2667000"/>
            <a:ext cx="4259766" cy="190500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1340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additive="base">
                                        <p:cTn id="1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1" grpId="0" build="p"/>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85800" y="762000"/>
            <a:ext cx="2159000" cy="646113"/>
          </a:xfrm>
          <a:prstGeom prst="rect">
            <a:avLst/>
          </a:prstGeom>
          <a:noFill/>
          <a:ln w="9525">
            <a:pattFill prst="solidDmnd">
              <a:fgClr>
                <a:schemeClr val="tx1"/>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a:solidFill>
                  <a:srgbClr val="FF0000"/>
                </a:solidFill>
                <a:latin typeface="Times New Roman" pitchFamily="18" charset="0"/>
              </a:rPr>
              <a:t>ALKENA</a:t>
            </a:r>
          </a:p>
        </p:txBody>
      </p:sp>
      <p:sp>
        <p:nvSpPr>
          <p:cNvPr id="3" name="Text Box 4"/>
          <p:cNvSpPr txBox="1">
            <a:spLocks noChangeArrowheads="1"/>
          </p:cNvSpPr>
          <p:nvPr/>
        </p:nvSpPr>
        <p:spPr bwMode="auto">
          <a:xfrm>
            <a:off x="3048000" y="914400"/>
            <a:ext cx="979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solidFill>
                  <a:srgbClr val="FF0000"/>
                </a:solidFill>
                <a:latin typeface="Georgia" pitchFamily="18" charset="0"/>
              </a:rPr>
              <a:t>C</a:t>
            </a:r>
            <a:r>
              <a:rPr lang="en-GB" sz="2800" b="1" baseline="-25000">
                <a:solidFill>
                  <a:srgbClr val="FF0000"/>
                </a:solidFill>
                <a:latin typeface="Georgia" pitchFamily="18" charset="0"/>
              </a:rPr>
              <a:t>n</a:t>
            </a:r>
            <a:r>
              <a:rPr lang="en-GB" sz="2800" b="1">
                <a:solidFill>
                  <a:srgbClr val="FF0000"/>
                </a:solidFill>
                <a:latin typeface="Georgia" pitchFamily="18" charset="0"/>
              </a:rPr>
              <a:t>H</a:t>
            </a:r>
            <a:r>
              <a:rPr lang="en-GB" sz="2800" b="1" baseline="-25000">
                <a:solidFill>
                  <a:srgbClr val="FF0000"/>
                </a:solidFill>
                <a:latin typeface="Georgia" pitchFamily="18" charset="0"/>
              </a:rPr>
              <a:t>2n</a:t>
            </a:r>
          </a:p>
        </p:txBody>
      </p:sp>
      <p:graphicFrame>
        <p:nvGraphicFramePr>
          <p:cNvPr id="4" name="Object 1024"/>
          <p:cNvGraphicFramePr>
            <a:graphicFrameLocks noChangeAspect="1"/>
          </p:cNvGraphicFramePr>
          <p:nvPr/>
        </p:nvGraphicFramePr>
        <p:xfrm>
          <a:off x="381000" y="1828800"/>
          <a:ext cx="6629400" cy="1128713"/>
        </p:xfrm>
        <a:graphic>
          <a:graphicData uri="http://schemas.openxmlformats.org/presentationml/2006/ole">
            <mc:AlternateContent xmlns:mc="http://schemas.openxmlformats.org/markup-compatibility/2006">
              <mc:Choice xmlns:v="urn:schemas-microsoft-com:vml" Requires="v">
                <p:oleObj spid="_x0000_s2054" name="CS ChemDraw Drawing" r:id="rId3" imgW="3385820" imgH="662940" progId="ChemDraw.Document.4.0">
                  <p:embed/>
                </p:oleObj>
              </mc:Choice>
              <mc:Fallback>
                <p:oleObj name="CS ChemDraw Drawing" r:id="rId3" imgW="3385820" imgH="662940" progId="ChemDraw.Document.4.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28800"/>
                        <a:ext cx="66294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025"/>
          <p:cNvGraphicFramePr>
            <a:graphicFrameLocks noChangeAspect="1"/>
          </p:cNvGraphicFramePr>
          <p:nvPr/>
        </p:nvGraphicFramePr>
        <p:xfrm>
          <a:off x="457200" y="3124200"/>
          <a:ext cx="8001000" cy="838200"/>
        </p:xfrm>
        <a:graphic>
          <a:graphicData uri="http://schemas.openxmlformats.org/presentationml/2006/ole">
            <mc:AlternateContent xmlns:mc="http://schemas.openxmlformats.org/markup-compatibility/2006">
              <mc:Choice xmlns:v="urn:schemas-microsoft-com:vml" Requires="v">
                <p:oleObj spid="_x0000_s2055" name="CS ChemDraw Drawing" r:id="rId5" imgW="5069840" imgH="335280" progId="ChemDraw.Document.4.0">
                  <p:embed/>
                </p:oleObj>
              </mc:Choice>
              <mc:Fallback>
                <p:oleObj name="CS ChemDraw Drawing" r:id="rId5" imgW="5069840" imgH="335280" progId="ChemDraw.Document.4.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1242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8"/>
          <p:cNvSpPr txBox="1">
            <a:spLocks noChangeArrowheads="1"/>
          </p:cNvSpPr>
          <p:nvPr/>
        </p:nvSpPr>
        <p:spPr bwMode="auto">
          <a:xfrm>
            <a:off x="762000" y="3886200"/>
            <a:ext cx="1360488" cy="396875"/>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GB" sz="2000" b="1" dirty="0">
                <a:solidFill>
                  <a:schemeClr val="tx1">
                    <a:lumMod val="50000"/>
                  </a:schemeClr>
                </a:solidFill>
                <a:latin typeface="Tahoma" pitchFamily="34" charset="0"/>
              </a:rPr>
              <a:t>1-Butene</a:t>
            </a:r>
          </a:p>
        </p:txBody>
      </p:sp>
      <p:sp>
        <p:nvSpPr>
          <p:cNvPr id="7" name="Rectangle 9"/>
          <p:cNvSpPr>
            <a:spLocks noChangeArrowheads="1"/>
          </p:cNvSpPr>
          <p:nvPr/>
        </p:nvSpPr>
        <p:spPr bwMode="auto">
          <a:xfrm>
            <a:off x="3352800" y="4038600"/>
            <a:ext cx="1503363" cy="3968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GB" sz="2000" b="1" dirty="0">
                <a:solidFill>
                  <a:schemeClr val="tx1">
                    <a:lumMod val="50000"/>
                  </a:schemeClr>
                </a:solidFill>
                <a:latin typeface="Tahoma" pitchFamily="34" charset="0"/>
              </a:rPr>
              <a:t>1-Pentene</a:t>
            </a:r>
          </a:p>
        </p:txBody>
      </p:sp>
      <p:sp>
        <p:nvSpPr>
          <p:cNvPr id="8" name="Rectangle 10"/>
          <p:cNvSpPr>
            <a:spLocks noChangeArrowheads="1"/>
          </p:cNvSpPr>
          <p:nvPr/>
        </p:nvSpPr>
        <p:spPr bwMode="auto">
          <a:xfrm>
            <a:off x="6553200" y="3810000"/>
            <a:ext cx="1417638" cy="396875"/>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GB" sz="2000" b="1" dirty="0">
                <a:solidFill>
                  <a:schemeClr val="tx1">
                    <a:lumMod val="50000"/>
                  </a:schemeClr>
                </a:solidFill>
                <a:latin typeface="Tahoma" pitchFamily="34" charset="0"/>
              </a:rPr>
              <a:t>1-Hexene</a:t>
            </a:r>
          </a:p>
        </p:txBody>
      </p:sp>
      <p:sp>
        <p:nvSpPr>
          <p:cNvPr id="9" name="Text Box 11"/>
          <p:cNvSpPr txBox="1">
            <a:spLocks noChangeArrowheads="1"/>
          </p:cNvSpPr>
          <p:nvPr/>
        </p:nvSpPr>
        <p:spPr bwMode="auto">
          <a:xfrm>
            <a:off x="593725" y="499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d-ID" sz="2400">
              <a:latin typeface="Times New Roman" pitchFamily="18" charset="0"/>
            </a:endParaRPr>
          </a:p>
        </p:txBody>
      </p:sp>
      <p:sp>
        <p:nvSpPr>
          <p:cNvPr id="10" name="Text Box 12"/>
          <p:cNvSpPr txBox="1">
            <a:spLocks noChangeArrowheads="1"/>
          </p:cNvSpPr>
          <p:nvPr/>
        </p:nvSpPr>
        <p:spPr bwMode="auto">
          <a:xfrm>
            <a:off x="838200" y="52578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solidFill>
                  <a:srgbClr val="FFC000"/>
                </a:solidFill>
                <a:latin typeface="Tahoma" pitchFamily="34" charset="0"/>
              </a:rPr>
              <a:t>1,3-Butadiene</a:t>
            </a:r>
          </a:p>
        </p:txBody>
      </p:sp>
      <p:graphicFrame>
        <p:nvGraphicFramePr>
          <p:cNvPr id="11" name="Object 1026"/>
          <p:cNvGraphicFramePr>
            <a:graphicFrameLocks noChangeAspect="1"/>
          </p:cNvGraphicFramePr>
          <p:nvPr/>
        </p:nvGraphicFramePr>
        <p:xfrm>
          <a:off x="762000" y="4648200"/>
          <a:ext cx="2133600" cy="554038"/>
        </p:xfrm>
        <a:graphic>
          <a:graphicData uri="http://schemas.openxmlformats.org/presentationml/2006/ole">
            <mc:AlternateContent xmlns:mc="http://schemas.openxmlformats.org/markup-compatibility/2006">
              <mc:Choice xmlns:v="urn:schemas-microsoft-com:vml" Requires="v">
                <p:oleObj spid="_x0000_s2056" name="CS ChemDraw Drawing" r:id="rId7" imgW="1132840" imgH="294640" progId="ChemDraw.Document.4.0">
                  <p:embed/>
                </p:oleObj>
              </mc:Choice>
              <mc:Fallback>
                <p:oleObj name="CS ChemDraw Drawing" r:id="rId7" imgW="1132840" imgH="294640" progId="ChemDraw.Document.4.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648200"/>
                        <a:ext cx="21336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027"/>
          <p:cNvGraphicFramePr>
            <a:graphicFrameLocks noChangeAspect="1"/>
          </p:cNvGraphicFramePr>
          <p:nvPr/>
        </p:nvGraphicFramePr>
        <p:xfrm>
          <a:off x="4191000" y="4191000"/>
          <a:ext cx="2743200" cy="1300163"/>
        </p:xfrm>
        <a:graphic>
          <a:graphicData uri="http://schemas.openxmlformats.org/presentationml/2006/ole">
            <mc:AlternateContent xmlns:mc="http://schemas.openxmlformats.org/markup-compatibility/2006">
              <mc:Choice xmlns:v="urn:schemas-microsoft-com:vml" Requires="v">
                <p:oleObj spid="_x0000_s2057" name="CS ChemDraw Drawing" r:id="rId9" imgW="1424940" imgH="675640" progId="ChemDraw.Document.4.0">
                  <p:embed/>
                </p:oleObj>
              </mc:Choice>
              <mc:Fallback>
                <p:oleObj name="CS ChemDraw Drawing" r:id="rId9" imgW="1424940" imgH="675640" progId="ChemDraw.Document.4.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191000"/>
                        <a:ext cx="2743200"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15"/>
          <p:cNvSpPr txBox="1">
            <a:spLocks noChangeArrowheads="1"/>
          </p:cNvSpPr>
          <p:nvPr/>
        </p:nvSpPr>
        <p:spPr bwMode="auto">
          <a:xfrm>
            <a:off x="4191000" y="5638800"/>
            <a:ext cx="3902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solidFill>
                  <a:srgbClr val="FFC000"/>
                </a:solidFill>
                <a:latin typeface="Tahoma" pitchFamily="34" charset="0"/>
              </a:rPr>
              <a:t>3-methyl-1,4-pentadiene</a:t>
            </a:r>
          </a:p>
        </p:txBody>
      </p:sp>
    </p:spTree>
    <p:extLst>
      <p:ext uri="{BB962C8B-B14F-4D97-AF65-F5344CB8AC3E}">
        <p14:creationId xmlns:p14="http://schemas.microsoft.com/office/powerpoint/2010/main" val="229386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203950"/>
            <a:ext cx="2133600" cy="365125"/>
          </a:xfrm>
        </p:spPr>
        <p:txBody>
          <a:bodyPr/>
          <a:lstStyle/>
          <a:p>
            <a:fld id="{13EAEDAB-31C3-40B6-8591-42687415F1D0}" type="slidenum">
              <a:rPr lang="en-US" altLang="en-US" smtClean="0"/>
              <a:pPr/>
              <a:t>16</a:t>
            </a:fld>
            <a:endParaRPr lang="en-US" altLang="en-US" dirty="0"/>
          </a:p>
        </p:txBody>
      </p:sp>
      <p:sp>
        <p:nvSpPr>
          <p:cNvPr id="8" name="TextBox 7"/>
          <p:cNvSpPr txBox="1"/>
          <p:nvPr/>
        </p:nvSpPr>
        <p:spPr>
          <a:xfrm>
            <a:off x="1371600" y="304800"/>
            <a:ext cx="5119048" cy="584775"/>
          </a:xfrm>
          <a:prstGeom prst="rect">
            <a:avLst/>
          </a:prstGeom>
          <a:noFill/>
        </p:spPr>
        <p:txBody>
          <a:bodyPr wrap="square" rtlCol="0">
            <a:spAutoFit/>
          </a:bodyPr>
          <a:lstStyle/>
          <a:p>
            <a:pPr algn="ctr"/>
            <a:r>
              <a:rPr lang="en-US" sz="3200" b="1" dirty="0">
                <a:solidFill>
                  <a:schemeClr val="accent2"/>
                </a:solidFill>
                <a:effectLst>
                  <a:outerShdw blurRad="38100" dist="38100" dir="2700000" algn="tl">
                    <a:srgbClr val="000000">
                      <a:alpha val="43137"/>
                    </a:srgbClr>
                  </a:outerShdw>
                </a:effectLst>
              </a:rPr>
              <a:t>Isomer </a:t>
            </a:r>
            <a:r>
              <a:rPr lang="en-US" sz="3200" b="1" dirty="0" err="1">
                <a:solidFill>
                  <a:schemeClr val="accent2"/>
                </a:solidFill>
                <a:effectLst>
                  <a:outerShdw blurRad="38100" dist="38100" dir="2700000" algn="tl">
                    <a:srgbClr val="000000">
                      <a:alpha val="43137"/>
                    </a:srgbClr>
                  </a:outerShdw>
                </a:effectLst>
              </a:rPr>
              <a:t>Geometris</a:t>
            </a:r>
            <a:r>
              <a:rPr lang="en-US" sz="3200" b="1" dirty="0">
                <a:solidFill>
                  <a:schemeClr val="accent2"/>
                </a:solidFill>
                <a:effectLst>
                  <a:outerShdw blurRad="38100" dist="38100" dir="2700000" algn="tl">
                    <a:srgbClr val="000000">
                      <a:alpha val="43137"/>
                    </a:srgbClr>
                  </a:outerShdw>
                </a:effectLst>
              </a:rPr>
              <a:t> </a:t>
            </a:r>
            <a:r>
              <a:rPr lang="en-US" sz="3200" b="1" dirty="0" err="1">
                <a:solidFill>
                  <a:schemeClr val="accent2"/>
                </a:solidFill>
                <a:effectLst>
                  <a:outerShdw blurRad="38100" dist="38100" dir="2700000" algn="tl">
                    <a:srgbClr val="000000">
                      <a:alpha val="43137"/>
                    </a:srgbClr>
                  </a:outerShdw>
                </a:effectLst>
              </a:rPr>
              <a:t>Alkena</a:t>
            </a:r>
            <a:endParaRPr lang="en-US" sz="3200" b="1" dirty="0">
              <a:solidFill>
                <a:schemeClr val="accent2"/>
              </a:solidFill>
              <a:effectLst>
                <a:outerShdw blurRad="38100" dist="38100" dir="2700000" algn="tl">
                  <a:srgbClr val="000000">
                    <a:alpha val="43137"/>
                  </a:srgbClr>
                </a:outerShdw>
              </a:effectLst>
            </a:endParaRPr>
          </a:p>
        </p:txBody>
      </p:sp>
      <p:sp>
        <p:nvSpPr>
          <p:cNvPr id="4" name="Content Placeholder 2"/>
          <p:cNvSpPr txBox="1">
            <a:spLocks/>
          </p:cNvSpPr>
          <p:nvPr/>
        </p:nvSpPr>
        <p:spPr bwMode="auto">
          <a:xfrm>
            <a:off x="414528" y="990600"/>
            <a:ext cx="8196072" cy="5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Font typeface="Arial" panose="020B0604020202020204" pitchFamily="34" charset="0"/>
              <a:buChar char="•"/>
            </a:pPr>
            <a:r>
              <a:rPr lang="sv-SE" sz="2600" dirty="0"/>
              <a:t>Keisomeran pada alkena dapat terjadi karena adanya ikatan rangkap dua (C = C), yang dikenal dengan keisomeran geometris. </a:t>
            </a:r>
            <a:r>
              <a:rPr lang="fi-FI" sz="2600" dirty="0"/>
              <a:t> </a:t>
            </a:r>
            <a:endParaRPr lang="en-US" sz="2600" kern="0" dirty="0">
              <a:solidFill>
                <a:prstClr val="black"/>
              </a:solidFill>
            </a:endParaRPr>
          </a:p>
        </p:txBody>
      </p:sp>
      <p:sp>
        <p:nvSpPr>
          <p:cNvPr id="5" name="Content Placeholder 2"/>
          <p:cNvSpPr txBox="1">
            <a:spLocks/>
          </p:cNvSpPr>
          <p:nvPr/>
        </p:nvSpPr>
        <p:spPr bwMode="auto">
          <a:xfrm>
            <a:off x="409979" y="2362200"/>
            <a:ext cx="8196072" cy="5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Font typeface="Arial" panose="020B0604020202020204" pitchFamily="34" charset="0"/>
              <a:buChar char="•"/>
            </a:pPr>
            <a:r>
              <a:rPr lang="en-US" sz="2600" dirty="0" err="1"/>
              <a:t>Syarat</a:t>
            </a:r>
            <a:r>
              <a:rPr lang="en-US" sz="2600" dirty="0"/>
              <a:t> </a:t>
            </a:r>
            <a:r>
              <a:rPr lang="en-US" sz="2600" dirty="0" err="1"/>
              <a:t>adanya</a:t>
            </a:r>
            <a:r>
              <a:rPr lang="en-US" sz="2600" dirty="0"/>
              <a:t> isomer </a:t>
            </a:r>
            <a:r>
              <a:rPr lang="en-US" sz="2600" dirty="0" err="1"/>
              <a:t>geometris</a:t>
            </a:r>
            <a:r>
              <a:rPr lang="en-US" sz="2600" dirty="0"/>
              <a:t> </a:t>
            </a:r>
            <a:r>
              <a:rPr lang="en-US" sz="2600" dirty="0" err="1"/>
              <a:t>adalah</a:t>
            </a:r>
            <a:r>
              <a:rPr lang="en-US" sz="2600" dirty="0"/>
              <a:t> </a:t>
            </a:r>
            <a:r>
              <a:rPr lang="en-US" sz="2600" dirty="0" err="1"/>
              <a:t>kedua</a:t>
            </a:r>
            <a:r>
              <a:rPr lang="en-US" sz="2600" dirty="0"/>
              <a:t> atom </a:t>
            </a:r>
            <a:r>
              <a:rPr lang="en-US" sz="2600" dirty="0" err="1"/>
              <a:t>karbon</a:t>
            </a:r>
            <a:r>
              <a:rPr lang="en-US" sz="2600" dirty="0"/>
              <a:t> yang </a:t>
            </a:r>
            <a:r>
              <a:rPr lang="en-US" sz="2600" dirty="0" err="1"/>
              <a:t>berikatan</a:t>
            </a:r>
            <a:r>
              <a:rPr lang="en-US" sz="2600" dirty="0"/>
              <a:t> </a:t>
            </a:r>
            <a:r>
              <a:rPr lang="en-US" sz="2600" dirty="0" err="1"/>
              <a:t>rangkap</a:t>
            </a:r>
            <a:r>
              <a:rPr lang="en-US" sz="2600" dirty="0"/>
              <a:t> (C = C) </a:t>
            </a:r>
            <a:r>
              <a:rPr lang="en-US" sz="2600" dirty="0" err="1"/>
              <a:t>masing-masing</a:t>
            </a:r>
            <a:r>
              <a:rPr lang="en-US" sz="2600" dirty="0"/>
              <a:t> </a:t>
            </a:r>
            <a:r>
              <a:rPr lang="en-US" sz="2600" dirty="0" err="1"/>
              <a:t>harus</a:t>
            </a:r>
            <a:r>
              <a:rPr lang="en-US" sz="2600" dirty="0"/>
              <a:t> </a:t>
            </a:r>
            <a:r>
              <a:rPr lang="en-US" sz="2600" dirty="0" err="1"/>
              <a:t>mengikat</a:t>
            </a:r>
            <a:r>
              <a:rPr lang="en-US" sz="2600" dirty="0"/>
              <a:t> </a:t>
            </a:r>
            <a:r>
              <a:rPr lang="en-US" sz="2600" dirty="0" err="1"/>
              <a:t>dua</a:t>
            </a:r>
            <a:r>
              <a:rPr lang="en-US" sz="2600" dirty="0"/>
              <a:t> </a:t>
            </a:r>
            <a:r>
              <a:rPr lang="en-US" sz="2600" dirty="0" err="1"/>
              <a:t>gugus</a:t>
            </a:r>
            <a:r>
              <a:rPr lang="en-US" sz="2600" dirty="0"/>
              <a:t> yang </a:t>
            </a:r>
            <a:r>
              <a:rPr lang="en-US" sz="2600" dirty="0" err="1"/>
              <a:t>berbeda</a:t>
            </a:r>
            <a:r>
              <a:rPr lang="en-US" sz="2600" dirty="0"/>
              <a:t>.</a:t>
            </a:r>
            <a:endParaRPr lang="en-US" sz="2600" kern="0" dirty="0">
              <a:solidFill>
                <a:prstClr val="black"/>
              </a:solidFill>
            </a:endParaRPr>
          </a:p>
        </p:txBody>
      </p:sp>
      <p:sp>
        <p:nvSpPr>
          <p:cNvPr id="9" name="Content Placeholder 2"/>
          <p:cNvSpPr txBox="1">
            <a:spLocks/>
          </p:cNvSpPr>
          <p:nvPr/>
        </p:nvSpPr>
        <p:spPr bwMode="auto">
          <a:xfrm>
            <a:off x="441824" y="3733800"/>
            <a:ext cx="8196072" cy="5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r>
              <a:rPr lang="en-US" sz="2600" dirty="0" err="1"/>
              <a:t>Pada</a:t>
            </a:r>
            <a:r>
              <a:rPr lang="en-US" sz="2600" dirty="0"/>
              <a:t> isomer </a:t>
            </a:r>
            <a:r>
              <a:rPr lang="en-US" sz="2600" dirty="0" err="1"/>
              <a:t>geometris</a:t>
            </a:r>
            <a:r>
              <a:rPr lang="en-US" sz="2600" dirty="0"/>
              <a:t> </a:t>
            </a:r>
            <a:r>
              <a:rPr lang="en-US" sz="2600" dirty="0" err="1"/>
              <a:t>alkena</a:t>
            </a:r>
            <a:r>
              <a:rPr lang="en-US" sz="2600" dirty="0"/>
              <a:t> </a:t>
            </a:r>
            <a:r>
              <a:rPr lang="en-US" sz="2600" dirty="0" err="1"/>
              <a:t>terdapat</a:t>
            </a:r>
            <a:r>
              <a:rPr lang="en-US" sz="2600" dirty="0"/>
              <a:t> </a:t>
            </a:r>
            <a:r>
              <a:rPr lang="en-US" sz="2600" dirty="0" err="1"/>
              <a:t>dua</a:t>
            </a:r>
            <a:r>
              <a:rPr lang="en-US" sz="2600" dirty="0"/>
              <a:t> </a:t>
            </a:r>
            <a:r>
              <a:rPr lang="en-US" sz="2600" dirty="0" err="1"/>
              <a:t>posisi</a:t>
            </a:r>
            <a:r>
              <a:rPr lang="en-US" sz="2600" dirty="0"/>
              <a:t> isomer, </a:t>
            </a:r>
            <a:r>
              <a:rPr lang="en-US" sz="2600" dirty="0" err="1"/>
              <a:t>yaitu</a:t>
            </a:r>
            <a:r>
              <a:rPr lang="en-US" sz="2600" dirty="0"/>
              <a:t> </a:t>
            </a:r>
            <a:r>
              <a:rPr lang="en-US" sz="2600" i="1" dirty="0" err="1"/>
              <a:t>cis</a:t>
            </a:r>
            <a:r>
              <a:rPr lang="en-US" sz="2600" i="1" dirty="0"/>
              <a:t> </a:t>
            </a:r>
            <a:r>
              <a:rPr lang="en-US" sz="2600" dirty="0" err="1"/>
              <a:t>dan</a:t>
            </a:r>
            <a:r>
              <a:rPr lang="en-US" sz="2600" dirty="0"/>
              <a:t> </a:t>
            </a:r>
            <a:r>
              <a:rPr lang="en-US" sz="2600" i="1" dirty="0"/>
              <a:t>trans</a:t>
            </a:r>
            <a:r>
              <a:rPr lang="en-US" sz="2600" dirty="0"/>
              <a:t>. </a:t>
            </a:r>
          </a:p>
        </p:txBody>
      </p:sp>
      <p:sp>
        <p:nvSpPr>
          <p:cNvPr id="10" name="Content Placeholder 2"/>
          <p:cNvSpPr txBox="1">
            <a:spLocks/>
          </p:cNvSpPr>
          <p:nvPr/>
        </p:nvSpPr>
        <p:spPr bwMode="auto">
          <a:xfrm>
            <a:off x="441824" y="4724400"/>
            <a:ext cx="8196072" cy="5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1313" indent="-341313" algn="just">
              <a:buFont typeface="Wingdings" pitchFamily="2" charset="2"/>
              <a:buChar char="ü"/>
            </a:pPr>
            <a:r>
              <a:rPr lang="sv-SE" sz="2600" i="1" dirty="0"/>
              <a:t>Cis</a:t>
            </a:r>
            <a:r>
              <a:rPr lang="sv-SE" sz="2600" dirty="0"/>
              <a:t>: apabila gugus yang sama terletak pada bidang yang sama (bersisian)</a:t>
            </a:r>
          </a:p>
        </p:txBody>
      </p:sp>
      <p:sp>
        <p:nvSpPr>
          <p:cNvPr id="11" name="Content Placeholder 2"/>
          <p:cNvSpPr txBox="1">
            <a:spLocks/>
          </p:cNvSpPr>
          <p:nvPr/>
        </p:nvSpPr>
        <p:spPr bwMode="auto">
          <a:xfrm>
            <a:off x="419078" y="5715000"/>
            <a:ext cx="8196072" cy="5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1313" indent="-341313" algn="just">
              <a:buFont typeface="Wingdings" pitchFamily="2" charset="2"/>
              <a:buChar char="ü"/>
            </a:pPr>
            <a:r>
              <a:rPr lang="en-US" sz="2600" i="1" dirty="0"/>
              <a:t>Trans</a:t>
            </a:r>
            <a:r>
              <a:rPr lang="en-US" sz="2600" dirty="0"/>
              <a:t>: </a:t>
            </a:r>
            <a:r>
              <a:rPr lang="en-US" sz="2600" dirty="0" err="1"/>
              <a:t>apabila</a:t>
            </a:r>
            <a:r>
              <a:rPr lang="en-US" sz="2600" dirty="0"/>
              <a:t> </a:t>
            </a:r>
            <a:r>
              <a:rPr lang="en-US" sz="2600" dirty="0" err="1"/>
              <a:t>gugus</a:t>
            </a:r>
            <a:r>
              <a:rPr lang="en-US" sz="2600" dirty="0"/>
              <a:t> yang </a:t>
            </a:r>
            <a:r>
              <a:rPr lang="en-US" sz="2600" dirty="0" err="1"/>
              <a:t>sama</a:t>
            </a:r>
            <a:r>
              <a:rPr lang="en-US" sz="2600" dirty="0"/>
              <a:t> </a:t>
            </a:r>
            <a:r>
              <a:rPr lang="en-US" sz="2600" dirty="0" err="1"/>
              <a:t>terletak</a:t>
            </a:r>
            <a:r>
              <a:rPr lang="en-US" sz="2600" dirty="0"/>
              <a:t> </a:t>
            </a:r>
            <a:r>
              <a:rPr lang="en-US" sz="2600" dirty="0" err="1"/>
              <a:t>pada</a:t>
            </a:r>
            <a:r>
              <a:rPr lang="en-US" sz="2600" dirty="0"/>
              <a:t> </a:t>
            </a:r>
            <a:r>
              <a:rPr lang="en-US" sz="2600" dirty="0" err="1"/>
              <a:t>bidang</a:t>
            </a:r>
            <a:r>
              <a:rPr lang="en-US" sz="2600" dirty="0"/>
              <a:t> yang </a:t>
            </a:r>
            <a:r>
              <a:rPr lang="en-US" sz="2600" dirty="0" err="1"/>
              <a:t>berbeda</a:t>
            </a:r>
            <a:r>
              <a:rPr lang="en-US" sz="2600" dirty="0"/>
              <a:t> (</a:t>
            </a:r>
            <a:r>
              <a:rPr lang="en-US" sz="2600" dirty="0" err="1"/>
              <a:t>berseberangan</a:t>
            </a:r>
            <a:r>
              <a:rPr lang="en-US" sz="2600" dirty="0"/>
              <a:t>)</a:t>
            </a:r>
            <a:endParaRPr lang="en-US" sz="2600" kern="0" dirty="0">
              <a:solidFill>
                <a:prstClr val="black"/>
              </a:solidFill>
            </a:endParaRPr>
          </a:p>
        </p:txBody>
      </p:sp>
    </p:spTree>
    <p:extLst>
      <p:ext uri="{BB962C8B-B14F-4D97-AF65-F5344CB8AC3E}">
        <p14:creationId xmlns:p14="http://schemas.microsoft.com/office/powerpoint/2010/main" val="117744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86050"/>
            <a:ext cx="4095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883" y="2733675"/>
            <a:ext cx="4095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13EAEDAB-31C3-40B6-8591-42687415F1D0}" type="slidenum">
              <a:rPr lang="en-US" altLang="en-US" smtClean="0">
                <a:solidFill>
                  <a:prstClr val="black">
                    <a:tint val="75000"/>
                  </a:prstClr>
                </a:solidFill>
              </a:rPr>
              <a:pPr/>
              <a:t>17</a:t>
            </a:fld>
            <a:endParaRPr lang="en-US" altLang="en-US">
              <a:solidFill>
                <a:prstClr val="black">
                  <a:tint val="75000"/>
                </a:prstClr>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544" t="47015" r="29774" b="33318"/>
          <a:stretch/>
        </p:blipFill>
        <p:spPr bwMode="auto">
          <a:xfrm>
            <a:off x="3048000" y="228600"/>
            <a:ext cx="2268317" cy="1599454"/>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2"/>
          </a:lnRef>
          <a:fillRef idx="1">
            <a:schemeClr val="lt1"/>
          </a:fillRef>
          <a:effectRef idx="0">
            <a:schemeClr val="accent2"/>
          </a:effectRef>
          <a:fontRef idx="minor">
            <a:schemeClr val="dk1"/>
          </a:fontRef>
        </p:style>
      </p:pic>
      <p:grpSp>
        <p:nvGrpSpPr>
          <p:cNvPr id="39" name="Group 38"/>
          <p:cNvGrpSpPr/>
          <p:nvPr/>
        </p:nvGrpSpPr>
        <p:grpSpPr>
          <a:xfrm>
            <a:off x="552450" y="1447800"/>
            <a:ext cx="2171700" cy="1647825"/>
            <a:chOff x="552450" y="1447800"/>
            <a:chExt cx="2171700" cy="1647825"/>
          </a:xfrm>
        </p:grpSpPr>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 y="1495425"/>
              <a:ext cx="8191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447800"/>
              <a:ext cx="8191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905000"/>
              <a:ext cx="14859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057400"/>
            <a:ext cx="18859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90700"/>
            <a:ext cx="4095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083" y="2733675"/>
            <a:ext cx="4095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 name="Group 32"/>
          <p:cNvGrpSpPr/>
          <p:nvPr/>
        </p:nvGrpSpPr>
        <p:grpSpPr>
          <a:xfrm>
            <a:off x="5115494" y="1447800"/>
            <a:ext cx="2256856" cy="1900237"/>
            <a:chOff x="5115494" y="1447800"/>
            <a:chExt cx="2256856" cy="1900237"/>
          </a:xfrm>
        </p:grpSpPr>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5494" y="2633662"/>
              <a:ext cx="8191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447800"/>
              <a:ext cx="8191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905000"/>
              <a:ext cx="14859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3429000"/>
            <a:ext cx="2343150" cy="1751197"/>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2"/>
          </a:lnRef>
          <a:fillRef idx="1">
            <a:schemeClr val="lt1"/>
          </a:fillRef>
          <a:effectRef idx="0">
            <a:schemeClr val="accent2"/>
          </a:effectRef>
          <a:fontRef idx="minor">
            <a:schemeClr val="dk1"/>
          </a:fontRef>
        </p:style>
      </p:pic>
      <p:pic>
        <p:nvPicPr>
          <p:cNvPr id="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283" y="6143625"/>
            <a:ext cx="4095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Group 37"/>
          <p:cNvGrpSpPr/>
          <p:nvPr/>
        </p:nvGrpSpPr>
        <p:grpSpPr>
          <a:xfrm>
            <a:off x="704850" y="4857750"/>
            <a:ext cx="2171700" cy="1857091"/>
            <a:chOff x="704850" y="4857750"/>
            <a:chExt cx="2171700" cy="1857091"/>
          </a:xfrm>
        </p:grpSpPr>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932" y="6067141"/>
              <a:ext cx="6286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4905375"/>
              <a:ext cx="8191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857750"/>
              <a:ext cx="8191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5314950"/>
              <a:ext cx="14859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5486400"/>
            <a:ext cx="18859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483" y="6067425"/>
            <a:ext cx="4095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p:cNvGrpSpPr/>
          <p:nvPr/>
        </p:nvGrpSpPr>
        <p:grpSpPr>
          <a:xfrm>
            <a:off x="5353050" y="4781550"/>
            <a:ext cx="2171700" cy="1924050"/>
            <a:chOff x="5353050" y="4781550"/>
            <a:chExt cx="2171700" cy="1924050"/>
          </a:xfrm>
        </p:grpSpPr>
        <p:pic>
          <p:nvPicPr>
            <p:cNvPr id="3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4914900"/>
              <a:ext cx="6286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050" y="5991225"/>
              <a:ext cx="8191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781550"/>
              <a:ext cx="8191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5238750"/>
              <a:ext cx="14859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6" name="Content Placeholder 2"/>
          <p:cNvSpPr txBox="1">
            <a:spLocks/>
          </p:cNvSpPr>
          <p:nvPr/>
        </p:nvSpPr>
        <p:spPr bwMode="auto">
          <a:xfrm>
            <a:off x="0" y="2209800"/>
            <a:ext cx="642582" cy="5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800" dirty="0" err="1">
                <a:solidFill>
                  <a:srgbClr val="002060"/>
                </a:solidFill>
              </a:rPr>
              <a:t>Cis</a:t>
            </a:r>
            <a:endParaRPr lang="en-US" sz="2800" kern="0" dirty="0">
              <a:solidFill>
                <a:srgbClr val="002060"/>
              </a:solidFill>
            </a:endParaRPr>
          </a:p>
        </p:txBody>
      </p:sp>
      <p:sp>
        <p:nvSpPr>
          <p:cNvPr id="37" name="Content Placeholder 2"/>
          <p:cNvSpPr txBox="1">
            <a:spLocks/>
          </p:cNvSpPr>
          <p:nvPr/>
        </p:nvSpPr>
        <p:spPr bwMode="auto">
          <a:xfrm>
            <a:off x="7620000" y="2133600"/>
            <a:ext cx="1189772" cy="5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800" dirty="0">
                <a:solidFill>
                  <a:srgbClr val="002060"/>
                </a:solidFill>
              </a:rPr>
              <a:t>Trans</a:t>
            </a:r>
            <a:endParaRPr lang="en-US" sz="2800" kern="0" dirty="0">
              <a:solidFill>
                <a:srgbClr val="002060"/>
              </a:solidFill>
            </a:endParaRPr>
          </a:p>
        </p:txBody>
      </p:sp>
      <p:sp>
        <p:nvSpPr>
          <p:cNvPr id="40" name="Content Placeholder 2"/>
          <p:cNvSpPr txBox="1">
            <a:spLocks/>
          </p:cNvSpPr>
          <p:nvPr/>
        </p:nvSpPr>
        <p:spPr bwMode="auto">
          <a:xfrm>
            <a:off x="0" y="5562600"/>
            <a:ext cx="642582" cy="5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800" dirty="0" err="1">
                <a:solidFill>
                  <a:srgbClr val="002060"/>
                </a:solidFill>
              </a:rPr>
              <a:t>Cis</a:t>
            </a:r>
            <a:endParaRPr lang="en-US" sz="2800" kern="0" dirty="0">
              <a:solidFill>
                <a:srgbClr val="002060"/>
              </a:solidFill>
            </a:endParaRPr>
          </a:p>
        </p:txBody>
      </p:sp>
      <p:sp>
        <p:nvSpPr>
          <p:cNvPr id="41" name="Content Placeholder 2"/>
          <p:cNvSpPr txBox="1">
            <a:spLocks/>
          </p:cNvSpPr>
          <p:nvPr/>
        </p:nvSpPr>
        <p:spPr bwMode="auto">
          <a:xfrm>
            <a:off x="7696200" y="5410200"/>
            <a:ext cx="1219200" cy="5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800" dirty="0">
                <a:solidFill>
                  <a:srgbClr val="002060"/>
                </a:solidFill>
              </a:rPr>
              <a:t>Trans</a:t>
            </a:r>
            <a:endParaRPr lang="en-US" sz="2800" kern="0" dirty="0">
              <a:solidFill>
                <a:srgbClr val="002060"/>
              </a:solidFill>
            </a:endParaRPr>
          </a:p>
        </p:txBody>
      </p:sp>
    </p:spTree>
    <p:extLst>
      <p:ext uri="{BB962C8B-B14F-4D97-AF65-F5344CB8AC3E}">
        <p14:creationId xmlns:p14="http://schemas.microsoft.com/office/powerpoint/2010/main" val="120065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 fill="hold"/>
                                        <p:tgtEl>
                                          <p:spTgt spid="1030"/>
                                        </p:tgtEl>
                                        <p:attrNameLst>
                                          <p:attrName>ppt_x</p:attrName>
                                        </p:attrNameLst>
                                      </p:cBhvr>
                                      <p:tavLst>
                                        <p:tav tm="0">
                                          <p:val>
                                            <p:strVal val="1+#ppt_w/2"/>
                                          </p:val>
                                        </p:tav>
                                        <p:tav tm="100000">
                                          <p:val>
                                            <p:strVal val="#ppt_x"/>
                                          </p:val>
                                        </p:tav>
                                      </p:tavLst>
                                    </p:anim>
                                    <p:anim calcmode="lin" valueType="num">
                                      <p:cBhvr additive="base">
                                        <p:cTn id="3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
                                            <p:txEl>
                                              <p:pRg st="0" end="0"/>
                                            </p:txEl>
                                          </p:spTgt>
                                        </p:tgtEl>
                                        <p:attrNameLst>
                                          <p:attrName>style.visibility</p:attrName>
                                        </p:attrNameLst>
                                      </p:cBhvr>
                                      <p:to>
                                        <p:strVal val="visible"/>
                                      </p:to>
                                    </p:set>
                                    <p:anim calcmode="lin" valueType="num">
                                      <p:cBhvr additive="base">
                                        <p:cTn id="3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31"/>
                                        </p:tgtEl>
                                        <p:attrNameLst>
                                          <p:attrName>style.visibility</p:attrName>
                                        </p:attrNameLst>
                                      </p:cBhvr>
                                      <p:to>
                                        <p:strVal val="visible"/>
                                      </p:to>
                                    </p:set>
                                    <p:animEffect transition="in" filter="wipe(down)">
                                      <p:cBhvr>
                                        <p:cTn id="43" dur="500"/>
                                        <p:tgtEl>
                                          <p:spTgt spid="103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9"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0-#ppt_w/2"/>
                                          </p:val>
                                        </p:tav>
                                        <p:tav tm="100000">
                                          <p:val>
                                            <p:strVal val="#ppt_x"/>
                                          </p:val>
                                        </p:tav>
                                      </p:tavLst>
                                    </p:anim>
                                    <p:anim calcmode="lin" valueType="num">
                                      <p:cBhvr additive="base">
                                        <p:cTn id="4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6"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1+#ppt_w/2"/>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7">
                                            <p:txEl>
                                              <p:pRg st="0" end="0"/>
                                            </p:txEl>
                                          </p:spTgt>
                                        </p:tgtEl>
                                        <p:attrNameLst>
                                          <p:attrName>style.visibility</p:attrName>
                                        </p:attrNameLst>
                                      </p:cBhvr>
                                      <p:to>
                                        <p:strVal val="visible"/>
                                      </p:to>
                                    </p:set>
                                    <p:anim calcmode="lin" valueType="num">
                                      <p:cBhvr additive="base">
                                        <p:cTn id="60"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1032"/>
                                        </p:tgtEl>
                                        <p:attrNameLst>
                                          <p:attrName>style.visibility</p:attrName>
                                        </p:attrNameLst>
                                      </p:cBhvr>
                                      <p:to>
                                        <p:strVal val="visible"/>
                                      </p:to>
                                    </p:set>
                                    <p:animEffect transition="in" filter="wipe(down)">
                                      <p:cBhvr>
                                        <p:cTn id="66" dur="580">
                                          <p:stCondLst>
                                            <p:cond delay="0"/>
                                          </p:stCondLst>
                                        </p:cTn>
                                        <p:tgtEl>
                                          <p:spTgt spid="1032"/>
                                        </p:tgtEl>
                                      </p:cBhvr>
                                    </p:animEffect>
                                    <p:anim calcmode="lin" valueType="num">
                                      <p:cBhvr>
                                        <p:cTn id="67"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72" dur="26">
                                          <p:stCondLst>
                                            <p:cond delay="650"/>
                                          </p:stCondLst>
                                        </p:cTn>
                                        <p:tgtEl>
                                          <p:spTgt spid="1032"/>
                                        </p:tgtEl>
                                      </p:cBhvr>
                                      <p:to x="100000" y="60000"/>
                                    </p:animScale>
                                    <p:animScale>
                                      <p:cBhvr>
                                        <p:cTn id="73" dur="166" decel="50000">
                                          <p:stCondLst>
                                            <p:cond delay="676"/>
                                          </p:stCondLst>
                                        </p:cTn>
                                        <p:tgtEl>
                                          <p:spTgt spid="1032"/>
                                        </p:tgtEl>
                                      </p:cBhvr>
                                      <p:to x="100000" y="100000"/>
                                    </p:animScale>
                                    <p:animScale>
                                      <p:cBhvr>
                                        <p:cTn id="74" dur="26">
                                          <p:stCondLst>
                                            <p:cond delay="1312"/>
                                          </p:stCondLst>
                                        </p:cTn>
                                        <p:tgtEl>
                                          <p:spTgt spid="1032"/>
                                        </p:tgtEl>
                                      </p:cBhvr>
                                      <p:to x="100000" y="80000"/>
                                    </p:animScale>
                                    <p:animScale>
                                      <p:cBhvr>
                                        <p:cTn id="75" dur="166" decel="50000">
                                          <p:stCondLst>
                                            <p:cond delay="1338"/>
                                          </p:stCondLst>
                                        </p:cTn>
                                        <p:tgtEl>
                                          <p:spTgt spid="1032"/>
                                        </p:tgtEl>
                                      </p:cBhvr>
                                      <p:to x="100000" y="100000"/>
                                    </p:animScale>
                                    <p:animScale>
                                      <p:cBhvr>
                                        <p:cTn id="76" dur="26">
                                          <p:stCondLst>
                                            <p:cond delay="1642"/>
                                          </p:stCondLst>
                                        </p:cTn>
                                        <p:tgtEl>
                                          <p:spTgt spid="1032"/>
                                        </p:tgtEl>
                                      </p:cBhvr>
                                      <p:to x="100000" y="90000"/>
                                    </p:animScale>
                                    <p:animScale>
                                      <p:cBhvr>
                                        <p:cTn id="77" dur="166" decel="50000">
                                          <p:stCondLst>
                                            <p:cond delay="1668"/>
                                          </p:stCondLst>
                                        </p:cTn>
                                        <p:tgtEl>
                                          <p:spTgt spid="1032"/>
                                        </p:tgtEl>
                                      </p:cBhvr>
                                      <p:to x="100000" y="100000"/>
                                    </p:animScale>
                                    <p:animScale>
                                      <p:cBhvr>
                                        <p:cTn id="78" dur="26">
                                          <p:stCondLst>
                                            <p:cond delay="1808"/>
                                          </p:stCondLst>
                                        </p:cTn>
                                        <p:tgtEl>
                                          <p:spTgt spid="1032"/>
                                        </p:tgtEl>
                                      </p:cBhvr>
                                      <p:to x="100000" y="95000"/>
                                    </p:animScale>
                                    <p:animScale>
                                      <p:cBhvr>
                                        <p:cTn id="79" dur="166" decel="50000">
                                          <p:stCondLst>
                                            <p:cond delay="1834"/>
                                          </p:stCondLst>
                                        </p:cTn>
                                        <p:tgtEl>
                                          <p:spTgt spid="1032"/>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 presetClass="entr" presetSubtype="6"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fill="hold"/>
                                        <p:tgtEl>
                                          <p:spTgt spid="23"/>
                                        </p:tgtEl>
                                        <p:attrNameLst>
                                          <p:attrName>ppt_x</p:attrName>
                                        </p:attrNameLst>
                                      </p:cBhvr>
                                      <p:tavLst>
                                        <p:tav tm="0">
                                          <p:val>
                                            <p:strVal val="1+#ppt_w/2"/>
                                          </p:val>
                                        </p:tav>
                                        <p:tav tm="100000">
                                          <p:val>
                                            <p:strVal val="#ppt_x"/>
                                          </p:val>
                                        </p:tav>
                                      </p:tavLst>
                                    </p:anim>
                                    <p:anim calcmode="lin" valueType="num">
                                      <p:cBhvr additive="base">
                                        <p:cTn id="8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barn(inVertical)">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40">
                                            <p:txEl>
                                              <p:pRg st="0" end="0"/>
                                            </p:txEl>
                                          </p:spTgt>
                                        </p:tgtEl>
                                        <p:attrNameLst>
                                          <p:attrName>style.visibility</p:attrName>
                                        </p:attrNameLst>
                                      </p:cBhvr>
                                      <p:to>
                                        <p:strVal val="visible"/>
                                      </p:to>
                                    </p:set>
                                    <p:anim calcmode="lin" valueType="num">
                                      <p:cBhvr additive="base">
                                        <p:cTn id="10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41">
                                            <p:txEl>
                                              <p:pRg st="0" end="0"/>
                                            </p:txEl>
                                          </p:spTgt>
                                        </p:tgtEl>
                                        <p:attrNameLst>
                                          <p:attrName>style.visibility</p:attrName>
                                        </p:attrNameLst>
                                      </p:cBhvr>
                                      <p:to>
                                        <p:strVal val="visible"/>
                                      </p:to>
                                    </p:set>
                                    <p:anim calcmode="lin" valueType="num">
                                      <p:cBhvr additive="base">
                                        <p:cTn id="107"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build="p"/>
      <p:bldP spid="40" grpId="0" build="p"/>
      <p:bldP spid="4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EAEDAB-31C3-40B6-8591-42687415F1D0}" type="slidenum">
              <a:rPr lang="en-US" altLang="en-US" smtClean="0"/>
              <a:pPr/>
              <a:t>18</a:t>
            </a:fld>
            <a:endParaRPr lang="en-US" altLang="en-US"/>
          </a:p>
        </p:txBody>
      </p:sp>
      <p:sp>
        <p:nvSpPr>
          <p:cNvPr id="8" name="TextBox 7"/>
          <p:cNvSpPr txBox="1"/>
          <p:nvPr/>
        </p:nvSpPr>
        <p:spPr>
          <a:xfrm>
            <a:off x="533400" y="381000"/>
            <a:ext cx="1594866" cy="584775"/>
          </a:xfrm>
          <a:prstGeom prst="rect">
            <a:avLst/>
          </a:prstGeom>
          <a:noFill/>
        </p:spPr>
        <p:txBody>
          <a:bodyPr wrap="square" rtlCol="0">
            <a:spAutoFit/>
          </a:bodyPr>
          <a:lstStyle/>
          <a:p>
            <a:pPr algn="ctr"/>
            <a:r>
              <a:rPr lang="en-US" sz="3200" b="1" dirty="0" err="1">
                <a:solidFill>
                  <a:schemeClr val="accent2"/>
                </a:solidFill>
                <a:effectLst>
                  <a:outerShdw blurRad="38100" dist="38100" dir="2700000" algn="tl">
                    <a:srgbClr val="000000">
                      <a:alpha val="43137"/>
                    </a:srgbClr>
                  </a:outerShdw>
                </a:effectLst>
              </a:rPr>
              <a:t>Alkuna</a:t>
            </a:r>
            <a:endParaRPr lang="en-US" sz="3200" b="1" dirty="0">
              <a:solidFill>
                <a:schemeClr val="accent2"/>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295400"/>
            <a:ext cx="2895600" cy="3581400"/>
          </a:xfrm>
          <a:prstGeom prst="rect">
            <a:avLst/>
          </a:prstGeom>
          <a:ln/>
        </p:spPr>
        <p:style>
          <a:lnRef idx="2">
            <a:schemeClr val="accent5"/>
          </a:lnRef>
          <a:fillRef idx="1">
            <a:schemeClr val="lt1"/>
          </a:fillRef>
          <a:effectRef idx="0">
            <a:schemeClr val="accent5"/>
          </a:effectRef>
          <a:fontRef idx="minor">
            <a:schemeClr val="dk1"/>
          </a:fontRef>
        </p:style>
      </p:pic>
      <p:sp>
        <p:nvSpPr>
          <p:cNvPr id="11" name="Content Placeholder 2"/>
          <p:cNvSpPr txBox="1">
            <a:spLocks/>
          </p:cNvSpPr>
          <p:nvPr/>
        </p:nvSpPr>
        <p:spPr bwMode="auto">
          <a:xfrm>
            <a:off x="457200" y="990600"/>
            <a:ext cx="5300473" cy="152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spcBef>
                <a:spcPts val="0"/>
              </a:spcBef>
              <a:buFont typeface="Arial" panose="020B0604020202020204" pitchFamily="34" charset="0"/>
              <a:buChar char="•"/>
            </a:pPr>
            <a:r>
              <a:rPr lang="en-US" sz="2600" dirty="0" err="1"/>
              <a:t>Untuk</a:t>
            </a:r>
            <a:r>
              <a:rPr lang="en-US" sz="2600" dirty="0"/>
              <a:t> </a:t>
            </a:r>
            <a:r>
              <a:rPr lang="en-US" sz="2600" dirty="0" err="1"/>
              <a:t>pengelasan</a:t>
            </a:r>
            <a:r>
              <a:rPr lang="en-US" sz="2600" dirty="0"/>
              <a:t> </a:t>
            </a:r>
            <a:r>
              <a:rPr lang="en-US" sz="2600" dirty="0" err="1"/>
              <a:t>logam</a:t>
            </a:r>
            <a:r>
              <a:rPr lang="en-US" sz="2600" dirty="0"/>
              <a:t> </a:t>
            </a:r>
            <a:r>
              <a:rPr lang="en-US" sz="2600" dirty="0" err="1"/>
              <a:t>digunakan</a:t>
            </a:r>
            <a:r>
              <a:rPr lang="en-US" sz="2600" dirty="0"/>
              <a:t> </a:t>
            </a:r>
            <a:r>
              <a:rPr lang="en-US" sz="2600" dirty="0" err="1"/>
              <a:t>campuran</a:t>
            </a:r>
            <a:r>
              <a:rPr lang="en-US" sz="2600" dirty="0"/>
              <a:t> </a:t>
            </a:r>
            <a:r>
              <a:rPr lang="en-US" sz="2600" dirty="0" err="1"/>
              <a:t>oksigen</a:t>
            </a:r>
            <a:r>
              <a:rPr lang="en-US" sz="2600" dirty="0"/>
              <a:t> </a:t>
            </a:r>
            <a:r>
              <a:rPr lang="en-US" sz="2600" dirty="0" err="1"/>
              <a:t>dengan</a:t>
            </a:r>
            <a:r>
              <a:rPr lang="en-US" sz="2600" dirty="0"/>
              <a:t> </a:t>
            </a:r>
            <a:r>
              <a:rPr lang="en-US" sz="2600" dirty="0" err="1"/>
              <a:t>senyawa</a:t>
            </a:r>
            <a:r>
              <a:rPr lang="en-US" sz="2600" dirty="0"/>
              <a:t> </a:t>
            </a:r>
            <a:r>
              <a:rPr lang="en-US" sz="2600" dirty="0" err="1"/>
              <a:t>alkuna</a:t>
            </a:r>
            <a:r>
              <a:rPr lang="en-US" sz="2600" dirty="0"/>
              <a:t>, </a:t>
            </a:r>
            <a:r>
              <a:rPr lang="en-US" sz="2600" dirty="0" err="1"/>
              <a:t>yaitu</a:t>
            </a:r>
            <a:r>
              <a:rPr lang="en-US" sz="2600" dirty="0"/>
              <a:t> </a:t>
            </a:r>
            <a:r>
              <a:rPr lang="en-US" sz="2600" dirty="0" err="1"/>
              <a:t>etuna</a:t>
            </a:r>
            <a:r>
              <a:rPr lang="en-US" sz="2600" dirty="0"/>
              <a:t>. </a:t>
            </a:r>
            <a:r>
              <a:rPr lang="en-US" sz="2600" dirty="0" err="1"/>
              <a:t>Dalam</a:t>
            </a:r>
            <a:r>
              <a:rPr lang="en-US" sz="2600" dirty="0"/>
              <a:t> </a:t>
            </a:r>
            <a:r>
              <a:rPr lang="en-US" sz="2600" dirty="0" err="1"/>
              <a:t>perda</a:t>
            </a:r>
            <a:r>
              <a:rPr lang="en-US" sz="2600" dirty="0"/>
              <a:t>-   </a:t>
            </a:r>
            <a:r>
              <a:rPr lang="en-US" sz="2600" dirty="0" err="1"/>
              <a:t>gangan</a:t>
            </a:r>
            <a:r>
              <a:rPr lang="en-US" sz="2600" dirty="0"/>
              <a:t> </a:t>
            </a:r>
            <a:r>
              <a:rPr lang="en-US" sz="2600" dirty="0" err="1"/>
              <a:t>dikenal</a:t>
            </a:r>
            <a:r>
              <a:rPr lang="en-US" sz="2600" dirty="0"/>
              <a:t> </a:t>
            </a:r>
            <a:r>
              <a:rPr lang="en-US" sz="2600" dirty="0" err="1"/>
              <a:t>dengan</a:t>
            </a:r>
            <a:r>
              <a:rPr lang="en-US" sz="2600" dirty="0"/>
              <a:t> </a:t>
            </a:r>
            <a:r>
              <a:rPr lang="en-US" sz="2600" dirty="0" err="1"/>
              <a:t>setilena</a:t>
            </a:r>
            <a:r>
              <a:rPr lang="en-US" sz="2600" dirty="0"/>
              <a:t>.</a:t>
            </a:r>
            <a:r>
              <a:rPr lang="sv-SE" sz="2600" dirty="0"/>
              <a:t> </a:t>
            </a:r>
            <a:endParaRPr lang="en-US" sz="2600" kern="0" dirty="0"/>
          </a:p>
        </p:txBody>
      </p:sp>
      <p:sp>
        <p:nvSpPr>
          <p:cNvPr id="15" name="Content Placeholder 2"/>
          <p:cNvSpPr txBox="1">
            <a:spLocks/>
          </p:cNvSpPr>
          <p:nvPr/>
        </p:nvSpPr>
        <p:spPr bwMode="auto">
          <a:xfrm>
            <a:off x="457200" y="2667000"/>
            <a:ext cx="529132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r>
              <a:rPr lang="en-US" sz="2600" dirty="0" err="1"/>
              <a:t>Alkuna</a:t>
            </a:r>
            <a:r>
              <a:rPr lang="en-US" sz="2600" dirty="0"/>
              <a:t> </a:t>
            </a:r>
            <a:r>
              <a:rPr lang="en-US" sz="2600" dirty="0" err="1"/>
              <a:t>mempunyai</a:t>
            </a:r>
            <a:r>
              <a:rPr lang="en-US" sz="2600" dirty="0"/>
              <a:t> atom H </a:t>
            </a:r>
            <a:r>
              <a:rPr lang="en-US" sz="2600" dirty="0" err="1"/>
              <a:t>empat</a:t>
            </a:r>
            <a:r>
              <a:rPr lang="en-US" sz="2600" dirty="0"/>
              <a:t> </a:t>
            </a:r>
            <a:r>
              <a:rPr lang="en-US" sz="2600" dirty="0" err="1"/>
              <a:t>lebih</a:t>
            </a:r>
            <a:r>
              <a:rPr lang="en-US" sz="2600" dirty="0"/>
              <a:t> </a:t>
            </a:r>
            <a:r>
              <a:rPr lang="en-US" sz="2600" dirty="0" err="1"/>
              <a:t>sedikit</a:t>
            </a:r>
            <a:r>
              <a:rPr lang="en-US" sz="2600" dirty="0"/>
              <a:t> </a:t>
            </a:r>
            <a:r>
              <a:rPr lang="en-US" sz="2600" dirty="0" err="1"/>
              <a:t>dibanding</a:t>
            </a:r>
            <a:r>
              <a:rPr lang="en-US" sz="2600" dirty="0"/>
              <a:t> </a:t>
            </a:r>
            <a:r>
              <a:rPr lang="en-US" sz="2600" dirty="0" err="1"/>
              <a:t>dengan</a:t>
            </a:r>
            <a:r>
              <a:rPr lang="en-US" sz="2600" dirty="0"/>
              <a:t> </a:t>
            </a:r>
            <a:r>
              <a:rPr lang="en-US" sz="2600" dirty="0" err="1"/>
              <a:t>alkana</a:t>
            </a:r>
            <a:r>
              <a:rPr lang="en-US" sz="2600" dirty="0"/>
              <a:t>.</a:t>
            </a:r>
          </a:p>
          <a:p>
            <a:pPr marL="341313" indent="-341313">
              <a:buNone/>
            </a:pPr>
            <a:r>
              <a:rPr lang="en-US" sz="2600" dirty="0"/>
              <a:t>	</a:t>
            </a:r>
            <a:r>
              <a:rPr lang="en-US" sz="2600" dirty="0" err="1"/>
              <a:t>Alkuna</a:t>
            </a:r>
            <a:r>
              <a:rPr lang="en-US" sz="2600" dirty="0"/>
              <a:t> </a:t>
            </a:r>
            <a:r>
              <a:rPr lang="en-US" sz="2600" dirty="0" err="1"/>
              <a:t>mempunyai</a:t>
            </a:r>
            <a:r>
              <a:rPr lang="en-US" sz="2600" dirty="0"/>
              <a:t> atom H </a:t>
            </a:r>
            <a:r>
              <a:rPr lang="en-US" sz="2600" dirty="0" err="1"/>
              <a:t>dua</a:t>
            </a:r>
            <a:r>
              <a:rPr lang="en-US" sz="2600" dirty="0"/>
              <a:t> </a:t>
            </a:r>
            <a:r>
              <a:rPr lang="en-US" sz="2600" dirty="0" err="1"/>
              <a:t>lebih</a:t>
            </a:r>
            <a:r>
              <a:rPr lang="en-US" sz="2600" dirty="0"/>
              <a:t> </a:t>
            </a:r>
            <a:r>
              <a:rPr lang="en-US" sz="2600" dirty="0" err="1"/>
              <a:t>sedikit</a:t>
            </a:r>
            <a:r>
              <a:rPr lang="en-US" sz="2600" dirty="0"/>
              <a:t> </a:t>
            </a:r>
            <a:r>
              <a:rPr lang="en-US" sz="2600" dirty="0" err="1"/>
              <a:t>dibanding</a:t>
            </a:r>
            <a:r>
              <a:rPr lang="en-US" sz="2600" dirty="0"/>
              <a:t> </a:t>
            </a:r>
            <a:r>
              <a:rPr lang="en-US" sz="2600" dirty="0" err="1"/>
              <a:t>dengan</a:t>
            </a:r>
            <a:r>
              <a:rPr lang="en-US" sz="2600" dirty="0"/>
              <a:t> </a:t>
            </a:r>
            <a:r>
              <a:rPr lang="en-US" sz="2600" dirty="0" err="1"/>
              <a:t>alkena</a:t>
            </a:r>
            <a:r>
              <a:rPr lang="en-US" sz="2600" dirty="0"/>
              <a:t>. </a:t>
            </a:r>
            <a:endParaRPr lang="en-US" sz="2600" kern="0" dirty="0"/>
          </a:p>
        </p:txBody>
      </p:sp>
      <p:sp>
        <p:nvSpPr>
          <p:cNvPr id="16" name="Content Placeholder 2"/>
          <p:cNvSpPr txBox="1">
            <a:spLocks/>
          </p:cNvSpPr>
          <p:nvPr/>
        </p:nvSpPr>
        <p:spPr bwMode="auto">
          <a:xfrm>
            <a:off x="381000" y="5181600"/>
            <a:ext cx="7729728" cy="137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Font typeface="Arial" panose="020B0604020202020204" pitchFamily="34" charset="0"/>
              <a:buChar char="•"/>
            </a:pPr>
            <a:r>
              <a:rPr lang="en-US" sz="2600" dirty="0" err="1"/>
              <a:t>Senyawa</a:t>
            </a:r>
            <a:r>
              <a:rPr lang="en-US" sz="2600" dirty="0"/>
              <a:t> </a:t>
            </a:r>
            <a:r>
              <a:rPr lang="en-US" sz="2600" dirty="0" err="1"/>
              <a:t>alkuna</a:t>
            </a:r>
            <a:r>
              <a:rPr lang="en-US" sz="2600" dirty="0"/>
              <a:t> yang </a:t>
            </a:r>
            <a:r>
              <a:rPr lang="en-US" sz="2600" dirty="0" err="1"/>
              <a:t>mempunyai</a:t>
            </a:r>
            <a:r>
              <a:rPr lang="en-US" sz="2600" dirty="0"/>
              <a:t> </a:t>
            </a:r>
            <a:r>
              <a:rPr lang="en-US" sz="2600" dirty="0" err="1"/>
              <a:t>dua</a:t>
            </a:r>
            <a:r>
              <a:rPr lang="en-US" sz="2600" dirty="0"/>
              <a:t> </a:t>
            </a:r>
            <a:r>
              <a:rPr lang="en-US" sz="2600" dirty="0" err="1"/>
              <a:t>ikatan</a:t>
            </a:r>
            <a:r>
              <a:rPr lang="en-US" sz="2600" dirty="0"/>
              <a:t> </a:t>
            </a:r>
            <a:r>
              <a:rPr lang="en-US" sz="2600" dirty="0" err="1"/>
              <a:t>rangkap</a:t>
            </a:r>
            <a:r>
              <a:rPr lang="en-US" sz="2600" dirty="0"/>
              <a:t> </a:t>
            </a:r>
            <a:r>
              <a:rPr lang="en-US" sz="2600" dirty="0" err="1"/>
              <a:t>dua</a:t>
            </a:r>
            <a:r>
              <a:rPr lang="en-US" sz="2600" dirty="0"/>
              <a:t> </a:t>
            </a:r>
            <a:r>
              <a:rPr lang="en-US" sz="2600" dirty="0" err="1"/>
              <a:t>disebut</a:t>
            </a:r>
            <a:r>
              <a:rPr lang="en-US" sz="2600" dirty="0"/>
              <a:t> </a:t>
            </a:r>
            <a:r>
              <a:rPr lang="en-US" sz="2600" i="1" dirty="0" err="1"/>
              <a:t>alkadiuna</a:t>
            </a:r>
            <a:r>
              <a:rPr lang="en-US" sz="2600" i="1" dirty="0"/>
              <a:t> </a:t>
            </a:r>
            <a:r>
              <a:rPr lang="en-US" sz="2600" dirty="0" err="1"/>
              <a:t>dan</a:t>
            </a:r>
            <a:r>
              <a:rPr lang="en-US" sz="2600" dirty="0"/>
              <a:t> yang </a:t>
            </a:r>
            <a:r>
              <a:rPr lang="en-US" sz="2600" dirty="0" err="1"/>
              <a:t>mempunyai</a:t>
            </a:r>
            <a:r>
              <a:rPr lang="en-US" sz="2600" dirty="0"/>
              <a:t> </a:t>
            </a:r>
            <a:r>
              <a:rPr lang="en-US" sz="2600" dirty="0" err="1"/>
              <a:t>tiga</a:t>
            </a:r>
            <a:r>
              <a:rPr lang="en-US" sz="2600" dirty="0"/>
              <a:t> </a:t>
            </a:r>
            <a:r>
              <a:rPr lang="en-US" sz="2600" dirty="0" err="1"/>
              <a:t>ikatan</a:t>
            </a:r>
            <a:r>
              <a:rPr lang="en-US" sz="2600" dirty="0"/>
              <a:t> </a:t>
            </a:r>
            <a:r>
              <a:rPr lang="en-US" sz="2600" dirty="0" err="1"/>
              <a:t>rangkap</a:t>
            </a:r>
            <a:r>
              <a:rPr lang="en-US" sz="2600" dirty="0"/>
              <a:t> </a:t>
            </a:r>
            <a:r>
              <a:rPr lang="en-US" sz="2600" dirty="0" err="1"/>
              <a:t>dua</a:t>
            </a:r>
            <a:r>
              <a:rPr lang="en-US" sz="2600" dirty="0"/>
              <a:t> </a:t>
            </a:r>
            <a:r>
              <a:rPr lang="en-US" sz="2600" dirty="0" err="1"/>
              <a:t>disebut</a:t>
            </a:r>
            <a:r>
              <a:rPr lang="en-US" sz="2600" dirty="0"/>
              <a:t> </a:t>
            </a:r>
            <a:r>
              <a:rPr lang="en-US" sz="2600" i="1" dirty="0" err="1"/>
              <a:t>alkatriuna</a:t>
            </a:r>
            <a:r>
              <a:rPr lang="en-US" sz="2600" dirty="0"/>
              <a:t>. </a:t>
            </a:r>
            <a:endParaRPr lang="en-US" sz="2600" kern="0" dirty="0"/>
          </a:p>
        </p:txBody>
      </p:sp>
    </p:spTree>
    <p:extLst>
      <p:ext uri="{BB962C8B-B14F-4D97-AF65-F5344CB8AC3E}">
        <p14:creationId xmlns:p14="http://schemas.microsoft.com/office/powerpoint/2010/main" val="117744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anim calcmode="lin" valueType="num">
                                      <p:cBhvr>
                                        <p:cTn id="40" dur="2000" fill="hold"/>
                                        <p:tgtEl>
                                          <p:spTgt spid="15"/>
                                        </p:tgtEl>
                                        <p:attrNameLst>
                                          <p:attrName>ppt_w</p:attrName>
                                        </p:attrNameLst>
                                      </p:cBhvr>
                                      <p:tavLst>
                                        <p:tav tm="0" fmla="#ppt_w*sin(2.5*pi*$)">
                                          <p:val>
                                            <p:fltVal val="0"/>
                                          </p:val>
                                        </p:tav>
                                        <p:tav tm="100000">
                                          <p:val>
                                            <p:fltVal val="1"/>
                                          </p:val>
                                        </p:tav>
                                      </p:tavLst>
                                    </p:anim>
                                    <p:anim calcmode="lin" valueType="num">
                                      <p:cBhvr>
                                        <p:cTn id="41"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EAEDAB-31C3-40B6-8591-42687415F1D0}" type="slidenum">
              <a:rPr lang="en-US" altLang="en-US">
                <a:solidFill>
                  <a:prstClr val="black">
                    <a:tint val="75000"/>
                  </a:prstClr>
                </a:solidFill>
              </a:rPr>
              <a:pPr/>
              <a:t>19</a:t>
            </a:fld>
            <a:endParaRPr lang="en-US" altLang="en-US">
              <a:solidFill>
                <a:prstClr val="black">
                  <a:tint val="75000"/>
                </a:prstClr>
              </a:solidFill>
            </a:endParaRPr>
          </a:p>
        </p:txBody>
      </p:sp>
      <p:sp>
        <p:nvSpPr>
          <p:cNvPr id="8" name="TextBox 7"/>
          <p:cNvSpPr txBox="1"/>
          <p:nvPr/>
        </p:nvSpPr>
        <p:spPr>
          <a:xfrm>
            <a:off x="2286000" y="609600"/>
            <a:ext cx="4495800" cy="584775"/>
          </a:xfrm>
          <a:prstGeom prst="rect">
            <a:avLst/>
          </a:prstGeom>
          <a:noFill/>
        </p:spPr>
        <p:txBody>
          <a:bodyPr wrap="square" rtlCol="0">
            <a:spAutoFit/>
          </a:bodyPr>
          <a:lstStyle/>
          <a:p>
            <a:pPr algn="ctr" fontAlgn="base">
              <a:spcBef>
                <a:spcPct val="0"/>
              </a:spcBef>
              <a:spcAft>
                <a:spcPct val="0"/>
              </a:spcAft>
            </a:pPr>
            <a:r>
              <a:rPr lang="en-US" sz="3200" b="1" dirty="0" err="1">
                <a:solidFill>
                  <a:schemeClr val="accent2"/>
                </a:solidFill>
                <a:effectLst>
                  <a:outerShdw blurRad="38100" dist="38100" dir="2700000" algn="tl">
                    <a:srgbClr val="000000">
                      <a:alpha val="43137"/>
                    </a:srgbClr>
                  </a:outerShdw>
                </a:effectLst>
                <a:latin typeface="Arial" charset="0"/>
              </a:rPr>
              <a:t>Sifat</a:t>
            </a:r>
            <a:r>
              <a:rPr lang="en-US" sz="3200" b="1" dirty="0">
                <a:solidFill>
                  <a:schemeClr val="accent2"/>
                </a:solidFill>
                <a:effectLst>
                  <a:outerShdw blurRad="38100" dist="38100" dir="2700000" algn="tl">
                    <a:srgbClr val="000000">
                      <a:alpha val="43137"/>
                    </a:srgbClr>
                  </a:outerShdw>
                </a:effectLst>
                <a:latin typeface="Arial" charset="0"/>
              </a:rPr>
              <a:t> </a:t>
            </a:r>
            <a:r>
              <a:rPr lang="en-US" sz="3200" b="1" dirty="0" err="1">
                <a:solidFill>
                  <a:schemeClr val="accent2"/>
                </a:solidFill>
                <a:effectLst>
                  <a:outerShdw blurRad="38100" dist="38100" dir="2700000" algn="tl">
                    <a:srgbClr val="000000">
                      <a:alpha val="43137"/>
                    </a:srgbClr>
                  </a:outerShdw>
                </a:effectLst>
                <a:latin typeface="Arial" charset="0"/>
              </a:rPr>
              <a:t>Fisika</a:t>
            </a:r>
            <a:r>
              <a:rPr lang="en-US" sz="3200" b="1" dirty="0">
                <a:solidFill>
                  <a:schemeClr val="accent2"/>
                </a:solidFill>
                <a:effectLst>
                  <a:outerShdw blurRad="38100" dist="38100" dir="2700000" algn="tl">
                    <a:srgbClr val="000000">
                      <a:alpha val="43137"/>
                    </a:srgbClr>
                  </a:outerShdw>
                </a:effectLst>
                <a:latin typeface="Arial" charset="0"/>
              </a:rPr>
              <a:t> </a:t>
            </a:r>
            <a:r>
              <a:rPr lang="en-US" sz="3200" b="1" dirty="0" err="1">
                <a:solidFill>
                  <a:schemeClr val="accent2"/>
                </a:solidFill>
                <a:effectLst>
                  <a:outerShdw blurRad="38100" dist="38100" dir="2700000" algn="tl">
                    <a:srgbClr val="000000">
                      <a:alpha val="43137"/>
                    </a:srgbClr>
                  </a:outerShdw>
                </a:effectLst>
                <a:latin typeface="Arial" charset="0"/>
              </a:rPr>
              <a:t>Alkuna</a:t>
            </a:r>
            <a:endParaRPr lang="en-US" sz="3200" b="1" dirty="0">
              <a:solidFill>
                <a:schemeClr val="accent2"/>
              </a:solidFill>
              <a:effectLst>
                <a:outerShdw blurRad="38100" dist="38100" dir="2700000" algn="tl">
                  <a:srgbClr val="000000">
                    <a:alpha val="43137"/>
                  </a:srgbClr>
                </a:outerShdw>
              </a:effectLst>
              <a:latin typeface="Arial" charset="0"/>
            </a:endParaRPr>
          </a:p>
        </p:txBody>
      </p:sp>
      <p:pic>
        <p:nvPicPr>
          <p:cNvPr id="2" name="Picture 2"/>
          <p:cNvPicPr>
            <a:picLocks noChangeAspect="1" noChangeArrowheads="1"/>
          </p:cNvPicPr>
          <p:nvPr/>
        </p:nvPicPr>
        <p:blipFill>
          <a:blip r:embed="rId3"/>
          <a:srcRect/>
          <a:stretch>
            <a:fillRect/>
          </a:stretch>
        </p:blipFill>
        <p:spPr bwMode="auto">
          <a:xfrm>
            <a:off x="457200" y="1447800"/>
            <a:ext cx="8183366" cy="449580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92403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924800" cy="3785652"/>
          </a:xfrm>
          <a:prstGeom prst="rect">
            <a:avLst/>
          </a:prstGeom>
          <a:noFill/>
        </p:spPr>
        <p:txBody>
          <a:bodyPr wrap="square" rtlCol="0">
            <a:spAutoFit/>
          </a:bodyPr>
          <a:lstStyle/>
          <a:p>
            <a:pPr algn="ctr"/>
            <a:r>
              <a:rPr lang="id-ID" sz="6000" dirty="0" smtClean="0"/>
              <a:t>PERTEMUAN KE-3</a:t>
            </a:r>
          </a:p>
          <a:p>
            <a:endParaRPr lang="id-ID" sz="6000" dirty="0" smtClean="0"/>
          </a:p>
          <a:p>
            <a:endParaRPr lang="id-ID" sz="6000" dirty="0"/>
          </a:p>
          <a:p>
            <a:pPr algn="ctr"/>
            <a:r>
              <a:rPr lang="id-ID" sz="6000" dirty="0" smtClean="0"/>
              <a:t>ALKENA DAN ALKUNA</a:t>
            </a:r>
            <a:endParaRPr lang="id-ID" sz="6000" dirty="0"/>
          </a:p>
        </p:txBody>
      </p:sp>
    </p:spTree>
    <p:extLst>
      <p:ext uri="{BB962C8B-B14F-4D97-AF65-F5344CB8AC3E}">
        <p14:creationId xmlns:p14="http://schemas.microsoft.com/office/powerpoint/2010/main" val="368279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2845"/>
            <a:ext cx="9144000" cy="4524315"/>
          </a:xfrm>
          <a:prstGeom prst="rect">
            <a:avLst/>
          </a:prstGeom>
        </p:spPr>
        <p:txBody>
          <a:bodyPr wrap="square">
            <a:spAutoFit/>
          </a:bodyPr>
          <a:lstStyle/>
          <a:p>
            <a:pPr indent="228600" algn="just">
              <a:defRPr/>
            </a:pPr>
            <a:r>
              <a:rPr lang="en-US" sz="2400" dirty="0" err="1">
                <a:latin typeface="Times New Roman" panose="02020603050405020304" pitchFamily="18" charset="0"/>
                <a:cs typeface="Times New Roman" panose="02020603050405020304" pitchFamily="18" charset="0"/>
              </a:rPr>
              <a:t>merupakan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senyawa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hidrokarbon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jenuh</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memiliki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ikatan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rangkap</a:t>
            </a:r>
            <a:r>
              <a:rPr lang="en-US" sz="2400" dirty="0">
                <a:latin typeface="Times New Roman" panose="02020603050405020304" pitchFamily="18" charset="0"/>
                <a:cs typeface="Times New Roman" panose="02020603050405020304" pitchFamily="18" charset="0"/>
              </a:rPr>
              <a:t> 3</a:t>
            </a:r>
            <a:r>
              <a:rPr lang="en-US" sz="2400" dirty="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C≡C</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Sifat-nya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Alkena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namun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lebih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reaktif</a:t>
            </a:r>
            <a:r>
              <a:rPr lang="en-US" sz="2400" dirty="0">
                <a:latin typeface="Times New Roman" panose="02020603050405020304" pitchFamily="18" charset="0"/>
                <a:cs typeface="Times New Roman" panose="02020603050405020304" pitchFamily="18" charset="0"/>
              </a:rPr>
              <a:t>.</a:t>
            </a:r>
            <a:endParaRPr lang="id-ID" sz="2400" dirty="0"/>
          </a:p>
          <a:p>
            <a:pPr marL="457200" indent="-457200" algn="just">
              <a:buFontTx/>
              <a:buAutoNum type="arabicPeriod"/>
              <a:defRPr/>
            </a:pPr>
            <a:r>
              <a:rPr lang="en-US" sz="2400" dirty="0" err="1"/>
              <a:t>Alkuna-alkuna</a:t>
            </a:r>
            <a:r>
              <a:rPr lang="en-US" sz="2400" dirty="0"/>
              <a:t> </a:t>
            </a:r>
            <a:r>
              <a:rPr lang="en-US" sz="2400" dirty="0" err="1"/>
              <a:t>suku</a:t>
            </a:r>
            <a:r>
              <a:rPr lang="en-US" sz="2400" dirty="0"/>
              <a:t> </a:t>
            </a:r>
            <a:r>
              <a:rPr lang="en-US" sz="2400" dirty="0" err="1"/>
              <a:t>rendah</a:t>
            </a:r>
            <a:r>
              <a:rPr lang="en-US" sz="2400" dirty="0"/>
              <a:t> </a:t>
            </a:r>
            <a:r>
              <a:rPr lang="en-US" sz="2400" dirty="0" err="1"/>
              <a:t>pada</a:t>
            </a:r>
            <a:r>
              <a:rPr lang="en-US" sz="2400" dirty="0"/>
              <a:t> </a:t>
            </a:r>
            <a:r>
              <a:rPr lang="en-US" sz="2400" dirty="0" err="1"/>
              <a:t>suhu</a:t>
            </a:r>
            <a:r>
              <a:rPr lang="en-US" sz="2400" dirty="0"/>
              <a:t> </a:t>
            </a:r>
            <a:r>
              <a:rPr lang="en-US" sz="2400" dirty="0" err="1"/>
              <a:t>kamar</a:t>
            </a:r>
            <a:r>
              <a:rPr lang="en-US" sz="2400" dirty="0"/>
              <a:t> </a:t>
            </a:r>
            <a:r>
              <a:rPr lang="en-US" sz="2400" dirty="0" err="1"/>
              <a:t>berwujud</a:t>
            </a:r>
            <a:r>
              <a:rPr lang="en-US" sz="2400" dirty="0"/>
              <a:t> gas, </a:t>
            </a:r>
            <a:r>
              <a:rPr lang="en-US" sz="2400" dirty="0" err="1"/>
              <a:t>sedangkan</a:t>
            </a:r>
            <a:r>
              <a:rPr lang="en-US" sz="2400" dirty="0"/>
              <a:t> yang </a:t>
            </a:r>
            <a:r>
              <a:rPr lang="en-US" sz="2400" dirty="0" err="1"/>
              <a:t>mengandung</a:t>
            </a:r>
            <a:r>
              <a:rPr lang="en-US" sz="2400" dirty="0"/>
              <a:t> lima </a:t>
            </a:r>
            <a:r>
              <a:rPr lang="en-US" sz="2400" dirty="0" err="1"/>
              <a:t>atau</a:t>
            </a:r>
            <a:r>
              <a:rPr lang="en-US" sz="2400" dirty="0"/>
              <a:t> </a:t>
            </a:r>
            <a:r>
              <a:rPr lang="en-US" sz="2400" dirty="0" err="1"/>
              <a:t>lebih</a:t>
            </a:r>
            <a:r>
              <a:rPr lang="en-US" sz="2400" dirty="0"/>
              <a:t> atom </a:t>
            </a:r>
            <a:r>
              <a:rPr lang="en-US" sz="2400" dirty="0" err="1"/>
              <a:t>karbon</a:t>
            </a:r>
            <a:r>
              <a:rPr lang="en-US" sz="2400" dirty="0"/>
              <a:t> </a:t>
            </a:r>
            <a:r>
              <a:rPr lang="en-US" sz="2400" dirty="0" err="1"/>
              <a:t>berwujud</a:t>
            </a:r>
            <a:r>
              <a:rPr lang="en-US" sz="2400" dirty="0"/>
              <a:t> gas.</a:t>
            </a:r>
            <a:endParaRPr lang="id-ID" sz="2400" dirty="0"/>
          </a:p>
          <a:p>
            <a:pPr marL="457200" indent="-457200" algn="just">
              <a:buFontTx/>
              <a:buAutoNum type="arabicPeriod"/>
              <a:defRPr/>
            </a:pPr>
            <a:r>
              <a:rPr lang="en-US" sz="2400" dirty="0" err="1"/>
              <a:t>Memiliki</a:t>
            </a:r>
            <a:r>
              <a:rPr lang="en-US" sz="2400" dirty="0"/>
              <a:t> </a:t>
            </a:r>
            <a:r>
              <a:rPr lang="en-US" sz="2400" dirty="0" err="1"/>
              <a:t>massa</a:t>
            </a:r>
            <a:r>
              <a:rPr lang="en-US" sz="2400" dirty="0"/>
              <a:t> </a:t>
            </a:r>
            <a:r>
              <a:rPr lang="en-US" sz="2400" dirty="0" err="1"/>
              <a:t>jenis</a:t>
            </a:r>
            <a:r>
              <a:rPr lang="en-US" sz="2400" dirty="0"/>
              <a:t> </a:t>
            </a:r>
            <a:r>
              <a:rPr lang="en-US" sz="2400" dirty="0" err="1"/>
              <a:t>lebih</a:t>
            </a:r>
            <a:r>
              <a:rPr lang="en-US" sz="2400" dirty="0"/>
              <a:t> </a:t>
            </a:r>
            <a:r>
              <a:rPr lang="en-US" sz="2400" dirty="0" err="1"/>
              <a:t>kecil</a:t>
            </a:r>
            <a:r>
              <a:rPr lang="en-US" sz="2400" dirty="0"/>
              <a:t> </a:t>
            </a:r>
            <a:r>
              <a:rPr lang="en-US" sz="2400" dirty="0" err="1"/>
              <a:t>dari</a:t>
            </a:r>
            <a:r>
              <a:rPr lang="en-US" sz="2400" dirty="0"/>
              <a:t> air.</a:t>
            </a:r>
            <a:endParaRPr lang="id-ID" sz="2400" dirty="0"/>
          </a:p>
          <a:p>
            <a:pPr marL="457200" indent="-457200" algn="just">
              <a:buFontTx/>
              <a:buAutoNum type="arabicPeriod"/>
              <a:defRPr/>
            </a:pPr>
            <a:r>
              <a:rPr lang="en-US" sz="2400" dirty="0" err="1"/>
              <a:t>Tidak</a:t>
            </a:r>
            <a:r>
              <a:rPr lang="en-US" sz="2400" dirty="0"/>
              <a:t> </a:t>
            </a:r>
            <a:r>
              <a:rPr lang="en-US" sz="2400" dirty="0" err="1"/>
              <a:t>larut</a:t>
            </a:r>
            <a:r>
              <a:rPr lang="en-US" sz="2400" dirty="0"/>
              <a:t> </a:t>
            </a:r>
            <a:r>
              <a:rPr lang="en-US" sz="2400" dirty="0" err="1"/>
              <a:t>dalam</a:t>
            </a:r>
            <a:r>
              <a:rPr lang="en-US" sz="2400" dirty="0"/>
              <a:t> air </a:t>
            </a:r>
            <a:r>
              <a:rPr lang="en-US" sz="2400" dirty="0" err="1"/>
              <a:t>tetapi</a:t>
            </a:r>
            <a:r>
              <a:rPr lang="en-US" sz="2400" dirty="0"/>
              <a:t> </a:t>
            </a:r>
            <a:r>
              <a:rPr lang="en-US" sz="2400" dirty="0" err="1"/>
              <a:t>larut</a:t>
            </a:r>
            <a:r>
              <a:rPr lang="en-US" sz="2400" dirty="0"/>
              <a:t> </a:t>
            </a:r>
            <a:r>
              <a:rPr lang="en-US" sz="2400" dirty="0" err="1"/>
              <a:t>dalam</a:t>
            </a:r>
            <a:r>
              <a:rPr lang="en-US" sz="2400" dirty="0"/>
              <a:t> </a:t>
            </a:r>
            <a:r>
              <a:rPr lang="en-US" sz="2400" dirty="0" err="1"/>
              <a:t>pelarut-pelarut</a:t>
            </a:r>
            <a:r>
              <a:rPr lang="en-US" sz="2400" dirty="0"/>
              <a:t> </a:t>
            </a:r>
            <a:r>
              <a:rPr lang="en-US" sz="2400" dirty="0" err="1"/>
              <a:t>organik</a:t>
            </a:r>
            <a:r>
              <a:rPr lang="en-US" sz="2400" dirty="0"/>
              <a:t> yang non polar </a:t>
            </a:r>
            <a:r>
              <a:rPr lang="en-US" sz="2400" dirty="0" err="1"/>
              <a:t>seperti</a:t>
            </a:r>
            <a:r>
              <a:rPr lang="en-US" sz="2400" dirty="0"/>
              <a:t> </a:t>
            </a:r>
            <a:r>
              <a:rPr lang="en-US" sz="2400" dirty="0" err="1"/>
              <a:t>eter</a:t>
            </a:r>
            <a:r>
              <a:rPr lang="en-US" sz="2400" dirty="0"/>
              <a:t>, </a:t>
            </a:r>
            <a:r>
              <a:rPr lang="en-US" sz="2400" dirty="0" err="1"/>
              <a:t>benzena</a:t>
            </a:r>
            <a:r>
              <a:rPr lang="en-US" sz="2400" dirty="0"/>
              <a:t>, </a:t>
            </a:r>
            <a:r>
              <a:rPr lang="en-US" sz="2400" dirty="0" err="1"/>
              <a:t>dan</a:t>
            </a:r>
            <a:r>
              <a:rPr lang="en-US" sz="2400" dirty="0"/>
              <a:t> </a:t>
            </a:r>
            <a:r>
              <a:rPr lang="en-US" sz="2400" dirty="0" err="1"/>
              <a:t>karbon</a:t>
            </a:r>
            <a:r>
              <a:rPr lang="en-US" sz="2400" dirty="0"/>
              <a:t> </a:t>
            </a:r>
            <a:r>
              <a:rPr lang="en-US" sz="2400" dirty="0" err="1"/>
              <a:t>tetraklorida</a:t>
            </a:r>
            <a:r>
              <a:rPr lang="en-US" sz="2400" dirty="0"/>
              <a:t>.</a:t>
            </a:r>
            <a:endParaRPr lang="id-ID" sz="2400" dirty="0"/>
          </a:p>
          <a:p>
            <a:pPr marL="457200" indent="-457200" algn="just">
              <a:buFontTx/>
              <a:buAutoNum type="arabicPeriod"/>
              <a:defRPr/>
            </a:pPr>
            <a:r>
              <a:rPr lang="en-US" sz="2400" dirty="0" err="1"/>
              <a:t>Titik</a:t>
            </a:r>
            <a:r>
              <a:rPr lang="en-US" sz="2400" dirty="0"/>
              <a:t> </a:t>
            </a:r>
            <a:r>
              <a:rPr lang="en-US" sz="2400" dirty="0" err="1"/>
              <a:t>didih</a:t>
            </a:r>
            <a:r>
              <a:rPr lang="en-US" sz="2400" dirty="0"/>
              <a:t> </a:t>
            </a:r>
            <a:r>
              <a:rPr lang="en-US" sz="2400" dirty="0" err="1"/>
              <a:t>alkuna</a:t>
            </a:r>
            <a:r>
              <a:rPr lang="en-US" sz="2400" dirty="0"/>
              <a:t> </a:t>
            </a:r>
            <a:r>
              <a:rPr lang="en-US" sz="2400" dirty="0" err="1"/>
              <a:t>makin</a:t>
            </a:r>
            <a:r>
              <a:rPr lang="en-US" sz="2400" dirty="0"/>
              <a:t> </a:t>
            </a:r>
            <a:r>
              <a:rPr lang="en-US" sz="2400" dirty="0" err="1"/>
              <a:t>tinggi</a:t>
            </a:r>
            <a:r>
              <a:rPr lang="en-US" sz="2400" dirty="0"/>
              <a:t> </a:t>
            </a:r>
            <a:r>
              <a:rPr lang="en-US" sz="2400" dirty="0" err="1"/>
              <a:t>seiring</a:t>
            </a:r>
            <a:r>
              <a:rPr lang="en-US" sz="2400" dirty="0"/>
              <a:t> </a:t>
            </a:r>
            <a:r>
              <a:rPr lang="en-US" sz="2400" dirty="0" err="1"/>
              <a:t>bertambahnya</a:t>
            </a:r>
            <a:r>
              <a:rPr lang="en-US" sz="2400" dirty="0"/>
              <a:t> </a:t>
            </a:r>
            <a:r>
              <a:rPr lang="en-US" sz="2400" dirty="0" err="1"/>
              <a:t>jumlah</a:t>
            </a:r>
            <a:r>
              <a:rPr lang="en-US" sz="2400" dirty="0"/>
              <a:t> atom </a:t>
            </a:r>
            <a:r>
              <a:rPr lang="en-US" sz="2400" dirty="0" err="1"/>
              <a:t>karbon</a:t>
            </a:r>
            <a:r>
              <a:rPr lang="en-US" sz="2400" dirty="0"/>
              <a:t>, </a:t>
            </a:r>
            <a:r>
              <a:rPr lang="en-US" sz="2400" dirty="0" err="1"/>
              <a:t>tetapi</a:t>
            </a:r>
            <a:r>
              <a:rPr lang="en-US" sz="2400" dirty="0"/>
              <a:t> </a:t>
            </a:r>
            <a:r>
              <a:rPr lang="en-US" sz="2400" dirty="0" err="1"/>
              <a:t>makin</a:t>
            </a:r>
            <a:r>
              <a:rPr lang="en-US" sz="2400" dirty="0"/>
              <a:t> </a:t>
            </a:r>
            <a:r>
              <a:rPr lang="en-US" sz="2400" dirty="0" err="1"/>
              <a:t>rendah</a:t>
            </a:r>
            <a:r>
              <a:rPr lang="en-US" sz="2400" dirty="0"/>
              <a:t> </a:t>
            </a:r>
            <a:r>
              <a:rPr lang="en-US" sz="2400" dirty="0" err="1"/>
              <a:t>apabila</a:t>
            </a:r>
            <a:r>
              <a:rPr lang="en-US" sz="2400" dirty="0"/>
              <a:t> </a:t>
            </a:r>
            <a:r>
              <a:rPr lang="en-US" sz="2400" dirty="0" err="1"/>
              <a:t>terdapat</a:t>
            </a:r>
            <a:r>
              <a:rPr lang="en-US" sz="2400" dirty="0"/>
              <a:t> </a:t>
            </a:r>
            <a:r>
              <a:rPr lang="en-US" sz="2400" dirty="0" err="1"/>
              <a:t>rantai</a:t>
            </a:r>
            <a:r>
              <a:rPr lang="en-US" sz="2400" dirty="0"/>
              <a:t> </a:t>
            </a:r>
            <a:r>
              <a:rPr lang="en-US" sz="2400" dirty="0" err="1"/>
              <a:t>samping</a:t>
            </a:r>
            <a:r>
              <a:rPr lang="en-US" sz="2400" dirty="0"/>
              <a:t> </a:t>
            </a:r>
            <a:r>
              <a:rPr lang="en-US" sz="2400" dirty="0" err="1"/>
              <a:t>atau</a:t>
            </a:r>
            <a:r>
              <a:rPr lang="en-US" sz="2400" dirty="0"/>
              <a:t> </a:t>
            </a:r>
            <a:r>
              <a:rPr lang="en-US" sz="2400" dirty="0" err="1"/>
              <a:t>makin</a:t>
            </a:r>
            <a:r>
              <a:rPr lang="en-US" sz="2400" dirty="0"/>
              <a:t> </a:t>
            </a:r>
            <a:r>
              <a:rPr lang="en-US" sz="2400" dirty="0" err="1"/>
              <a:t>banyak</a:t>
            </a:r>
            <a:r>
              <a:rPr lang="en-US" sz="2400" dirty="0"/>
              <a:t> </a:t>
            </a:r>
            <a:r>
              <a:rPr lang="en-US" sz="2400" dirty="0" err="1"/>
              <a:t>percabangan</a:t>
            </a:r>
            <a:r>
              <a:rPr lang="en-US" sz="2400" dirty="0"/>
              <a:t>. </a:t>
            </a:r>
            <a:r>
              <a:rPr lang="en-US" sz="2400" dirty="0" err="1"/>
              <a:t>Titik</a:t>
            </a:r>
            <a:r>
              <a:rPr lang="en-US" sz="2400" dirty="0"/>
              <a:t> </a:t>
            </a:r>
            <a:r>
              <a:rPr lang="en-US" sz="2400" dirty="0" err="1"/>
              <a:t>didih</a:t>
            </a:r>
            <a:r>
              <a:rPr lang="en-US" sz="2400" dirty="0"/>
              <a:t> </a:t>
            </a:r>
            <a:r>
              <a:rPr lang="en-US" sz="2400" dirty="0" err="1"/>
              <a:t>alkuna</a:t>
            </a:r>
            <a:r>
              <a:rPr lang="en-US" sz="2400" dirty="0"/>
              <a:t> </a:t>
            </a:r>
            <a:r>
              <a:rPr lang="en-US" sz="2400" dirty="0" err="1"/>
              <a:t>sedikit</a:t>
            </a:r>
            <a:r>
              <a:rPr lang="en-US" sz="2400" dirty="0"/>
              <a:t> </a:t>
            </a:r>
            <a:r>
              <a:rPr lang="en-US" sz="2400" dirty="0" err="1"/>
              <a:t>lebih</a:t>
            </a:r>
            <a:r>
              <a:rPr lang="en-US" sz="2400" dirty="0"/>
              <a:t> </a:t>
            </a:r>
            <a:r>
              <a:rPr lang="en-US" sz="2400" dirty="0" err="1"/>
              <a:t>tinggi</a:t>
            </a:r>
            <a:r>
              <a:rPr lang="en-US" sz="2400" dirty="0"/>
              <a:t> </a:t>
            </a:r>
            <a:r>
              <a:rPr lang="en-US" sz="2400" dirty="0" err="1"/>
              <a:t>dari</a:t>
            </a:r>
            <a:r>
              <a:rPr lang="en-US" sz="2400" dirty="0"/>
              <a:t> </a:t>
            </a:r>
            <a:r>
              <a:rPr lang="en-US" sz="2400" dirty="0" err="1"/>
              <a:t>alkana</a:t>
            </a:r>
            <a:r>
              <a:rPr lang="en-US" sz="2400" dirty="0"/>
              <a:t> </a:t>
            </a:r>
            <a:r>
              <a:rPr lang="en-US" sz="2400" dirty="0" err="1"/>
              <a:t>dan</a:t>
            </a:r>
            <a:r>
              <a:rPr lang="en-US" sz="2400" dirty="0"/>
              <a:t> </a:t>
            </a:r>
            <a:r>
              <a:rPr lang="en-US" sz="2400" dirty="0" err="1"/>
              <a:t>alkuna</a:t>
            </a:r>
            <a:r>
              <a:rPr lang="en-US" sz="2400" dirty="0"/>
              <a:t> yang </a:t>
            </a:r>
            <a:r>
              <a:rPr lang="en-US" sz="2400" dirty="0" err="1"/>
              <a:t>berat</a:t>
            </a:r>
            <a:r>
              <a:rPr lang="en-US" sz="2400" dirty="0"/>
              <a:t> </a:t>
            </a:r>
            <a:r>
              <a:rPr lang="en-US" sz="2400" dirty="0" err="1"/>
              <a:t>molekulnya</a:t>
            </a:r>
            <a:r>
              <a:rPr lang="en-US" sz="2400" dirty="0"/>
              <a:t> </a:t>
            </a:r>
            <a:r>
              <a:rPr lang="en-US" sz="2400" dirty="0" err="1"/>
              <a:t>hampir</a:t>
            </a:r>
            <a:r>
              <a:rPr lang="en-US" sz="2400" dirty="0"/>
              <a:t> </a:t>
            </a:r>
            <a:r>
              <a:rPr lang="en-US" sz="2400" dirty="0" err="1"/>
              <a:t>sama</a:t>
            </a:r>
            <a:endParaRPr lang="id-ID" sz="2400" dirty="0"/>
          </a:p>
        </p:txBody>
      </p:sp>
      <p:sp>
        <p:nvSpPr>
          <p:cNvPr id="4" name="TextBox 3"/>
          <p:cNvSpPr txBox="1"/>
          <p:nvPr/>
        </p:nvSpPr>
        <p:spPr>
          <a:xfrm>
            <a:off x="152400" y="148288"/>
            <a:ext cx="5029200" cy="523220"/>
          </a:xfrm>
          <a:prstGeom prst="rect">
            <a:avLst/>
          </a:prstGeom>
          <a:noFill/>
        </p:spPr>
        <p:txBody>
          <a:bodyPr wrap="square" rtlCol="0">
            <a:spAutoFit/>
          </a:bodyPr>
          <a:lstStyle/>
          <a:p>
            <a:r>
              <a:rPr lang="id-ID" sz="2800" dirty="0" smtClean="0"/>
              <a:t>SIFAT-SIFAT FISIKA ALKUNA</a:t>
            </a:r>
            <a:r>
              <a:rPr lang="id-ID" dirty="0" smtClean="0"/>
              <a:t>:</a:t>
            </a:r>
            <a:endParaRPr lang="id-ID" dirty="0"/>
          </a:p>
        </p:txBody>
      </p:sp>
    </p:spTree>
    <p:extLst>
      <p:ext uri="{BB962C8B-B14F-4D97-AF65-F5344CB8AC3E}">
        <p14:creationId xmlns:p14="http://schemas.microsoft.com/office/powerpoint/2010/main" val="3400939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2705622"/>
            <a:ext cx="73914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056" anchor="ctr">
            <a:spAutoFit/>
          </a:bodyPr>
          <a:lstStyle/>
          <a:p>
            <a:pPr marL="514350" indent="-514350" algn="just">
              <a:buFontTx/>
              <a:buAutoNum type="arabicPeriod"/>
            </a:pPr>
            <a:r>
              <a:rPr lang="en-US" sz="2800" dirty="0" err="1"/>
              <a:t>etuna</a:t>
            </a:r>
            <a:r>
              <a:rPr lang="en-US" sz="2800" dirty="0"/>
              <a:t> (</a:t>
            </a:r>
            <a:r>
              <a:rPr lang="en-US" sz="2800" dirty="0" err="1"/>
              <a:t>asetilena</a:t>
            </a:r>
            <a:r>
              <a:rPr lang="en-US" sz="2800" dirty="0"/>
              <a:t> = C2H2) </a:t>
            </a:r>
            <a:r>
              <a:rPr lang="en-US" sz="2800" dirty="0" err="1"/>
              <a:t>digunakan</a:t>
            </a:r>
            <a:r>
              <a:rPr lang="en-US" sz="2800" dirty="0"/>
              <a:t> </a:t>
            </a:r>
            <a:r>
              <a:rPr lang="en-US" sz="2800" dirty="0" err="1"/>
              <a:t>untuk</a:t>
            </a:r>
            <a:r>
              <a:rPr lang="en-US" sz="2800" dirty="0"/>
              <a:t> </a:t>
            </a:r>
            <a:r>
              <a:rPr lang="en-US" sz="2800" dirty="0" err="1"/>
              <a:t>mengelas</a:t>
            </a:r>
            <a:r>
              <a:rPr lang="en-US" sz="2800" dirty="0"/>
              <a:t> </a:t>
            </a:r>
            <a:r>
              <a:rPr lang="en-US" sz="2800" dirty="0" err="1"/>
              <a:t>besi</a:t>
            </a:r>
            <a:r>
              <a:rPr lang="en-US" sz="2800" dirty="0"/>
              <a:t> </a:t>
            </a:r>
            <a:r>
              <a:rPr lang="en-US" sz="2800" dirty="0" err="1"/>
              <a:t>dan</a:t>
            </a:r>
            <a:r>
              <a:rPr lang="en-US" sz="2800" dirty="0"/>
              <a:t> </a:t>
            </a:r>
            <a:r>
              <a:rPr lang="en-US" sz="2800" dirty="0" err="1"/>
              <a:t>baja</a:t>
            </a:r>
            <a:r>
              <a:rPr lang="en-US" sz="2800" dirty="0"/>
              <a:t>.</a:t>
            </a:r>
            <a:endParaRPr lang="id-ID" sz="2800" dirty="0"/>
          </a:p>
          <a:p>
            <a:pPr marL="514350" indent="-514350" algn="just">
              <a:buFontTx/>
              <a:buAutoNum type="arabicPeriod"/>
            </a:pPr>
            <a:r>
              <a:rPr lang="en-US" sz="2800" dirty="0" err="1"/>
              <a:t>untuk</a:t>
            </a:r>
            <a:r>
              <a:rPr lang="en-US" sz="2800" dirty="0"/>
              <a:t> </a:t>
            </a:r>
            <a:r>
              <a:rPr lang="en-US" sz="2800" dirty="0" err="1"/>
              <a:t>penerangan</a:t>
            </a:r>
            <a:endParaRPr lang="id-ID" sz="2800" dirty="0"/>
          </a:p>
          <a:p>
            <a:pPr marL="514350" indent="-514350" algn="just">
              <a:buFontTx/>
              <a:buAutoNum type="arabicPeriod"/>
            </a:pPr>
            <a:r>
              <a:rPr lang="en-US" sz="2800" dirty="0" err="1"/>
              <a:t>Sintesis</a:t>
            </a:r>
            <a:r>
              <a:rPr lang="en-US" sz="2800" dirty="0"/>
              <a:t> </a:t>
            </a:r>
            <a:r>
              <a:rPr lang="en-US" sz="2800" dirty="0" err="1"/>
              <a:t>senyawa</a:t>
            </a:r>
            <a:r>
              <a:rPr lang="en-US" sz="2800" dirty="0"/>
              <a:t> lain.</a:t>
            </a:r>
          </a:p>
        </p:txBody>
      </p:sp>
      <p:sp>
        <p:nvSpPr>
          <p:cNvPr id="3" name="TextBox 2"/>
          <p:cNvSpPr txBox="1"/>
          <p:nvPr/>
        </p:nvSpPr>
        <p:spPr>
          <a:xfrm>
            <a:off x="838200" y="1698817"/>
            <a:ext cx="5899436" cy="707886"/>
          </a:xfrm>
          <a:prstGeom prst="rect">
            <a:avLst/>
          </a:prstGeom>
          <a:noFill/>
        </p:spPr>
        <p:txBody>
          <a:bodyPr wrap="none" rtlCol="0">
            <a:spAutoFit/>
          </a:bodyPr>
          <a:lstStyle/>
          <a:p>
            <a:r>
              <a:rPr lang="id-ID" sz="4000" dirty="0" smtClean="0"/>
              <a:t>Beberapa kegunaan Alkuna</a:t>
            </a:r>
            <a:r>
              <a:rPr lang="id-ID" dirty="0" smtClean="0"/>
              <a:t>:</a:t>
            </a:r>
            <a:endParaRPr lang="id-ID" dirty="0"/>
          </a:p>
        </p:txBody>
      </p:sp>
    </p:spTree>
    <p:extLst>
      <p:ext uri="{BB962C8B-B14F-4D97-AF65-F5344CB8AC3E}">
        <p14:creationId xmlns:p14="http://schemas.microsoft.com/office/powerpoint/2010/main" val="1475862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 y="1447800"/>
            <a:ext cx="8504238" cy="4572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buClr>
                <a:schemeClr val="accent4">
                  <a:lumMod val="50000"/>
                </a:schemeClr>
              </a:buClr>
              <a:buFont typeface="Wingdings 2"/>
              <a:buChar char=""/>
              <a:defRPr/>
            </a:pPr>
            <a:r>
              <a:rPr lang="en-US" smtClean="0">
                <a:solidFill>
                  <a:srgbClr val="002060"/>
                </a:solidFill>
              </a:rPr>
              <a:t>Reduksi (reksi dengan H</a:t>
            </a:r>
            <a:r>
              <a:rPr lang="en-US" baseline="-25000" smtClean="0">
                <a:solidFill>
                  <a:srgbClr val="002060"/>
                </a:solidFill>
              </a:rPr>
              <a:t>2</a:t>
            </a:r>
            <a:r>
              <a:rPr lang="en-US" smtClean="0">
                <a:solidFill>
                  <a:srgbClr val="002060"/>
                </a:solidFill>
              </a:rPr>
              <a:t>)</a:t>
            </a:r>
          </a:p>
          <a:p>
            <a:pPr marL="274320" indent="-274320">
              <a:buClr>
                <a:schemeClr val="accent4">
                  <a:lumMod val="50000"/>
                </a:schemeClr>
              </a:buClr>
              <a:buFont typeface="Wingdings 2"/>
              <a:buNone/>
              <a:defRPr/>
            </a:pPr>
            <a:endParaRPr lang="en-US" smtClean="0">
              <a:solidFill>
                <a:srgbClr val="002060"/>
              </a:solidFill>
            </a:endParaRPr>
          </a:p>
          <a:p>
            <a:pPr marL="274320" indent="-274320">
              <a:buClr>
                <a:schemeClr val="accent4">
                  <a:lumMod val="50000"/>
                </a:schemeClr>
              </a:buClr>
              <a:buFont typeface="Wingdings 2"/>
              <a:buChar char=""/>
              <a:defRPr/>
            </a:pPr>
            <a:r>
              <a:rPr lang="en-US" smtClean="0">
                <a:solidFill>
                  <a:srgbClr val="002060"/>
                </a:solidFill>
              </a:rPr>
              <a:t>Adisi (Reaksi dengan X</a:t>
            </a:r>
            <a:r>
              <a:rPr lang="en-US" baseline="-25000" smtClean="0">
                <a:solidFill>
                  <a:srgbClr val="002060"/>
                </a:solidFill>
              </a:rPr>
              <a:t>2</a:t>
            </a:r>
            <a:r>
              <a:rPr lang="en-US" smtClean="0">
                <a:solidFill>
                  <a:srgbClr val="002060"/>
                </a:solidFill>
              </a:rPr>
              <a:t> dan HX)</a:t>
            </a:r>
          </a:p>
          <a:p>
            <a:pPr marL="274320" indent="-274320">
              <a:buClr>
                <a:schemeClr val="accent4">
                  <a:lumMod val="50000"/>
                </a:schemeClr>
              </a:buClr>
              <a:buFont typeface="Wingdings 2"/>
              <a:buNone/>
              <a:defRPr/>
            </a:pPr>
            <a:endParaRPr lang="en-US" smtClean="0">
              <a:solidFill>
                <a:srgbClr val="002060"/>
              </a:solidFill>
            </a:endParaRPr>
          </a:p>
          <a:p>
            <a:pPr marL="274320" indent="-274320">
              <a:buClr>
                <a:schemeClr val="accent4">
                  <a:lumMod val="50000"/>
                </a:schemeClr>
              </a:buClr>
              <a:buFont typeface="Wingdings 2"/>
              <a:buChar char=""/>
              <a:defRPr/>
            </a:pPr>
            <a:r>
              <a:rPr lang="en-US" smtClean="0">
                <a:solidFill>
                  <a:srgbClr val="002060"/>
                </a:solidFill>
              </a:rPr>
              <a:t>Hidrasi (Reaksi dengan H</a:t>
            </a:r>
            <a:r>
              <a:rPr lang="en-US" baseline="-25000" smtClean="0">
                <a:solidFill>
                  <a:srgbClr val="002060"/>
                </a:solidFill>
              </a:rPr>
              <a:t>2</a:t>
            </a:r>
            <a:r>
              <a:rPr lang="en-US" smtClean="0">
                <a:solidFill>
                  <a:srgbClr val="002060"/>
                </a:solidFill>
              </a:rPr>
              <a:t>O)</a:t>
            </a:r>
            <a:endParaRPr lang="en-US" dirty="0">
              <a:solidFill>
                <a:srgbClr val="002060"/>
              </a:solidFill>
            </a:endParaRPr>
          </a:p>
        </p:txBody>
      </p:sp>
      <p:sp>
        <p:nvSpPr>
          <p:cNvPr id="3" name="TextBox 2"/>
          <p:cNvSpPr txBox="1"/>
          <p:nvPr/>
        </p:nvSpPr>
        <p:spPr>
          <a:xfrm>
            <a:off x="838200" y="152400"/>
            <a:ext cx="4419600" cy="1077218"/>
          </a:xfrm>
          <a:prstGeom prst="rect">
            <a:avLst/>
          </a:prstGeom>
          <a:noFill/>
        </p:spPr>
        <p:txBody>
          <a:bodyPr wrap="square" rtlCol="0">
            <a:spAutoFit/>
          </a:bodyPr>
          <a:lstStyle/>
          <a:p>
            <a:r>
              <a:rPr lang="id-ID" sz="3200" dirty="0" smtClean="0"/>
              <a:t>REAKSI-REAKSI PADA ALKUNA:</a:t>
            </a:r>
            <a:endParaRPr lang="id-ID" sz="3200" dirty="0"/>
          </a:p>
        </p:txBody>
      </p:sp>
    </p:spTree>
    <p:extLst>
      <p:ext uri="{BB962C8B-B14F-4D97-AF65-F5344CB8AC3E}">
        <p14:creationId xmlns:p14="http://schemas.microsoft.com/office/powerpoint/2010/main" val="1255736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EAEDAB-31C3-40B6-8591-42687415F1D0}" type="slidenum">
              <a:rPr lang="en-US" altLang="en-US">
                <a:solidFill>
                  <a:prstClr val="black">
                    <a:tint val="75000"/>
                  </a:prstClr>
                </a:solidFill>
              </a:rPr>
              <a:pPr/>
              <a:t>23</a:t>
            </a:fld>
            <a:endParaRPr lang="en-US" altLang="en-US">
              <a:solidFill>
                <a:prstClr val="black">
                  <a:tint val="75000"/>
                </a:prstClr>
              </a:solidFill>
            </a:endParaRPr>
          </a:p>
        </p:txBody>
      </p:sp>
      <p:sp>
        <p:nvSpPr>
          <p:cNvPr id="8" name="TextBox 7"/>
          <p:cNvSpPr txBox="1"/>
          <p:nvPr/>
        </p:nvSpPr>
        <p:spPr>
          <a:xfrm>
            <a:off x="2438400" y="685800"/>
            <a:ext cx="4343400" cy="584775"/>
          </a:xfrm>
          <a:prstGeom prst="rect">
            <a:avLst/>
          </a:prstGeom>
          <a:noFill/>
        </p:spPr>
        <p:txBody>
          <a:bodyPr wrap="square" rtlCol="0">
            <a:spAutoFit/>
          </a:bodyPr>
          <a:lstStyle/>
          <a:p>
            <a:pPr algn="ctr" fontAlgn="base">
              <a:spcBef>
                <a:spcPct val="0"/>
              </a:spcBef>
              <a:spcAft>
                <a:spcPct val="0"/>
              </a:spcAft>
            </a:pPr>
            <a:r>
              <a:rPr lang="en-US" sz="3200" b="1" dirty="0">
                <a:solidFill>
                  <a:schemeClr val="accent2"/>
                </a:solidFill>
                <a:effectLst>
                  <a:outerShdw blurRad="38100" dist="38100" dir="2700000" algn="tl">
                    <a:srgbClr val="000000">
                      <a:alpha val="43137"/>
                    </a:srgbClr>
                  </a:outerShdw>
                </a:effectLst>
                <a:latin typeface="Arial" charset="0"/>
              </a:rPr>
              <a:t>Tata </a:t>
            </a:r>
            <a:r>
              <a:rPr lang="en-US" sz="3200" b="1" dirty="0" err="1">
                <a:solidFill>
                  <a:schemeClr val="accent2"/>
                </a:solidFill>
                <a:effectLst>
                  <a:outerShdw blurRad="38100" dist="38100" dir="2700000" algn="tl">
                    <a:srgbClr val="000000">
                      <a:alpha val="43137"/>
                    </a:srgbClr>
                  </a:outerShdw>
                </a:effectLst>
                <a:latin typeface="Arial" charset="0"/>
              </a:rPr>
              <a:t>Nama</a:t>
            </a:r>
            <a:r>
              <a:rPr lang="en-US" sz="3200" b="1" dirty="0">
                <a:solidFill>
                  <a:schemeClr val="accent2"/>
                </a:solidFill>
                <a:effectLst>
                  <a:outerShdw blurRad="38100" dist="38100" dir="2700000" algn="tl">
                    <a:srgbClr val="000000">
                      <a:alpha val="43137"/>
                    </a:srgbClr>
                  </a:outerShdw>
                </a:effectLst>
                <a:latin typeface="Arial" charset="0"/>
              </a:rPr>
              <a:t> </a:t>
            </a:r>
            <a:r>
              <a:rPr lang="en-US" sz="3200" b="1" dirty="0" err="1">
                <a:solidFill>
                  <a:schemeClr val="accent2"/>
                </a:solidFill>
                <a:effectLst>
                  <a:outerShdw blurRad="38100" dist="38100" dir="2700000" algn="tl">
                    <a:srgbClr val="000000">
                      <a:alpha val="43137"/>
                    </a:srgbClr>
                  </a:outerShdw>
                </a:effectLst>
                <a:latin typeface="Arial" charset="0"/>
              </a:rPr>
              <a:t>Alkuna</a:t>
            </a:r>
            <a:endParaRPr lang="en-US" sz="3200" b="1" dirty="0">
              <a:solidFill>
                <a:schemeClr val="accent2"/>
              </a:solidFill>
              <a:effectLst>
                <a:outerShdw blurRad="38100" dist="38100" dir="2700000" algn="tl">
                  <a:srgbClr val="000000">
                    <a:alpha val="43137"/>
                  </a:srgbClr>
                </a:outerShdw>
              </a:effectLst>
              <a:latin typeface="Arial" charset="0"/>
            </a:endParaRPr>
          </a:p>
        </p:txBody>
      </p:sp>
      <p:sp>
        <p:nvSpPr>
          <p:cNvPr id="43" name="Content Placeholder 2"/>
          <p:cNvSpPr txBox="1">
            <a:spLocks/>
          </p:cNvSpPr>
          <p:nvPr/>
        </p:nvSpPr>
        <p:spPr bwMode="auto">
          <a:xfrm>
            <a:off x="414528" y="1713738"/>
            <a:ext cx="7738872" cy="148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Font typeface="Arial" panose="020B0604020202020204" pitchFamily="34" charset="0"/>
              <a:buChar char="•"/>
            </a:pPr>
            <a:r>
              <a:rPr lang="sv-SE" sz="2800" dirty="0"/>
              <a:t>Menurut tata nama IUPAC, nama alkuna diambil dari nama alkana dengan akhiran </a:t>
            </a:r>
            <a:r>
              <a:rPr lang="sv-SE" sz="2800" i="1" dirty="0"/>
              <a:t>ana </a:t>
            </a:r>
            <a:r>
              <a:rPr lang="sv-SE" sz="2800" dirty="0"/>
              <a:t>diganti dengan </a:t>
            </a:r>
            <a:r>
              <a:rPr lang="sv-SE" sz="2800" i="1" dirty="0"/>
              <a:t>una</a:t>
            </a:r>
            <a:r>
              <a:rPr lang="sv-SE" sz="2800" dirty="0"/>
              <a:t>. </a:t>
            </a:r>
            <a:r>
              <a:rPr lang="fi-FI" sz="2800" dirty="0"/>
              <a:t> </a:t>
            </a:r>
            <a:endParaRPr lang="en-US" sz="2800" kern="0" dirty="0">
              <a:solidFill>
                <a:prstClr val="black"/>
              </a:solidFill>
            </a:endParaRPr>
          </a:p>
        </p:txBody>
      </p:sp>
      <p:sp>
        <p:nvSpPr>
          <p:cNvPr id="45" name="Content Placeholder 2"/>
          <p:cNvSpPr txBox="1">
            <a:spLocks/>
          </p:cNvSpPr>
          <p:nvPr/>
        </p:nvSpPr>
        <p:spPr bwMode="auto">
          <a:xfrm>
            <a:off x="412253" y="3619500"/>
            <a:ext cx="7738872"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pt-BR" sz="2800" b="1" dirty="0"/>
              <a:t>Contoh</a:t>
            </a:r>
          </a:p>
          <a:p>
            <a:pPr>
              <a:buNone/>
            </a:pPr>
            <a:r>
              <a:rPr lang="pt-BR" sz="2800" dirty="0"/>
              <a:t>	Etuna : H – C ≡ C – H </a:t>
            </a:r>
          </a:p>
          <a:p>
            <a:pPr marL="0" indent="0">
              <a:buNone/>
              <a:tabLst>
                <a:tab pos="341313" algn="l"/>
              </a:tabLst>
            </a:pPr>
            <a:r>
              <a:rPr lang="pt-BR" sz="2800" dirty="0"/>
              <a:t>	Propuna : H – C ≡ C – CH</a:t>
            </a:r>
            <a:r>
              <a:rPr lang="pt-BR" sz="1800" dirty="0"/>
              <a:t>3</a:t>
            </a:r>
            <a:r>
              <a:rPr lang="pt-BR" sz="2800" dirty="0"/>
              <a:t> </a:t>
            </a:r>
            <a:endParaRPr lang="en-US" sz="2800" kern="0" dirty="0">
              <a:solidFill>
                <a:prstClr val="black"/>
              </a:solidFill>
            </a:endParaRPr>
          </a:p>
        </p:txBody>
      </p:sp>
    </p:spTree>
    <p:extLst>
      <p:ext uri="{BB962C8B-B14F-4D97-AF65-F5344CB8AC3E}">
        <p14:creationId xmlns:p14="http://schemas.microsoft.com/office/powerpoint/2010/main" val="187265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 calcmode="lin" valueType="num">
                                      <p:cBhvr additive="base">
                                        <p:cTn id="14"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5">
                                            <p:txEl>
                                              <p:pRg st="0" end="0"/>
                                            </p:txEl>
                                          </p:spTgt>
                                        </p:tgtEl>
                                        <p:attrNameLst>
                                          <p:attrName>style.visibility</p:attrName>
                                        </p:attrNameLst>
                                      </p:cBhvr>
                                      <p:to>
                                        <p:strVal val="visible"/>
                                      </p:to>
                                    </p:set>
                                    <p:anim calcmode="lin" valueType="num">
                                      <p:cBhvr additive="base">
                                        <p:cTn id="20"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5">
                                            <p:txEl>
                                              <p:pRg st="1" end="1"/>
                                            </p:txEl>
                                          </p:spTgt>
                                        </p:tgtEl>
                                        <p:attrNameLst>
                                          <p:attrName>style.visibility</p:attrName>
                                        </p:attrNameLst>
                                      </p:cBhvr>
                                      <p:to>
                                        <p:strVal val="visible"/>
                                      </p:to>
                                    </p:set>
                                    <p:anim calcmode="lin" valueType="num">
                                      <p:cBhvr additive="base">
                                        <p:cTn id="26" dur="500" fill="hold"/>
                                        <p:tgtEl>
                                          <p:spTgt spid="45">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45">
                                            <p:txEl>
                                              <p:pRg st="2" end="2"/>
                                            </p:txEl>
                                          </p:spTgt>
                                        </p:tgtEl>
                                        <p:attrNameLst>
                                          <p:attrName>style.visibility</p:attrName>
                                        </p:attrNameLst>
                                      </p:cBhvr>
                                      <p:to>
                                        <p:strVal val="visible"/>
                                      </p:to>
                                    </p:set>
                                    <p:anim calcmode="lin" valueType="num">
                                      <p:cBhvr additive="base">
                                        <p:cTn id="32" dur="500" fill="hold"/>
                                        <p:tgtEl>
                                          <p:spTgt spid="45">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3" grpId="0" build="p"/>
      <p:bldP spid="4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EAEDAB-31C3-40B6-8591-42687415F1D0}" type="slidenum">
              <a:rPr lang="en-US" altLang="en-US">
                <a:solidFill>
                  <a:prstClr val="black">
                    <a:tint val="75000"/>
                  </a:prstClr>
                </a:solidFill>
              </a:rPr>
              <a:pPr/>
              <a:t>24</a:t>
            </a:fld>
            <a:endParaRPr lang="en-US" altLang="en-US">
              <a:solidFill>
                <a:prstClr val="black">
                  <a:tint val="75000"/>
                </a:prstClr>
              </a:solidFill>
            </a:endParaRPr>
          </a:p>
        </p:txBody>
      </p:sp>
      <p:sp>
        <p:nvSpPr>
          <p:cNvPr id="8" name="TextBox 7"/>
          <p:cNvSpPr txBox="1"/>
          <p:nvPr/>
        </p:nvSpPr>
        <p:spPr>
          <a:xfrm>
            <a:off x="2133600" y="609600"/>
            <a:ext cx="4648200" cy="584775"/>
          </a:xfrm>
          <a:prstGeom prst="rect">
            <a:avLst/>
          </a:prstGeom>
          <a:noFill/>
        </p:spPr>
        <p:txBody>
          <a:bodyPr wrap="square" rtlCol="0">
            <a:spAutoFit/>
          </a:bodyPr>
          <a:lstStyle/>
          <a:p>
            <a:pPr algn="ctr" fontAlgn="base">
              <a:spcBef>
                <a:spcPct val="0"/>
              </a:spcBef>
              <a:spcAft>
                <a:spcPct val="0"/>
              </a:spcAft>
            </a:pPr>
            <a:r>
              <a:rPr lang="en-US" sz="3200" b="1" dirty="0">
                <a:solidFill>
                  <a:schemeClr val="accent2"/>
                </a:solidFill>
                <a:effectLst>
                  <a:outerShdw blurRad="38100" dist="38100" dir="2700000" algn="tl">
                    <a:srgbClr val="000000">
                      <a:alpha val="43137"/>
                    </a:srgbClr>
                  </a:outerShdw>
                </a:effectLst>
                <a:latin typeface="Arial" charset="0"/>
              </a:rPr>
              <a:t>Tata </a:t>
            </a:r>
            <a:r>
              <a:rPr lang="en-US" sz="3200" b="1" dirty="0" err="1">
                <a:solidFill>
                  <a:schemeClr val="accent2"/>
                </a:solidFill>
                <a:effectLst>
                  <a:outerShdw blurRad="38100" dist="38100" dir="2700000" algn="tl">
                    <a:srgbClr val="000000">
                      <a:alpha val="43137"/>
                    </a:srgbClr>
                  </a:outerShdw>
                </a:effectLst>
                <a:latin typeface="Arial" charset="0"/>
              </a:rPr>
              <a:t>Nama</a:t>
            </a:r>
            <a:r>
              <a:rPr lang="en-US" sz="3200" b="1" dirty="0">
                <a:solidFill>
                  <a:schemeClr val="accent2"/>
                </a:solidFill>
                <a:effectLst>
                  <a:outerShdw blurRad="38100" dist="38100" dir="2700000" algn="tl">
                    <a:srgbClr val="000000">
                      <a:alpha val="43137"/>
                    </a:srgbClr>
                  </a:outerShdw>
                </a:effectLst>
                <a:latin typeface="Arial" charset="0"/>
              </a:rPr>
              <a:t> </a:t>
            </a:r>
            <a:r>
              <a:rPr lang="en-US" sz="3200" b="1" dirty="0" err="1">
                <a:solidFill>
                  <a:schemeClr val="accent2"/>
                </a:solidFill>
                <a:effectLst>
                  <a:outerShdw blurRad="38100" dist="38100" dir="2700000" algn="tl">
                    <a:srgbClr val="000000">
                      <a:alpha val="43137"/>
                    </a:srgbClr>
                  </a:outerShdw>
                </a:effectLst>
                <a:latin typeface="Arial" charset="0"/>
              </a:rPr>
              <a:t>Alkuna</a:t>
            </a:r>
            <a:endParaRPr lang="en-US" sz="3200" b="1" dirty="0">
              <a:solidFill>
                <a:schemeClr val="accent2"/>
              </a:solidFill>
              <a:effectLst>
                <a:outerShdw blurRad="38100" dist="38100" dir="2700000" algn="tl">
                  <a:srgbClr val="000000">
                    <a:alpha val="43137"/>
                  </a:srgbClr>
                </a:outerShdw>
              </a:effectLst>
              <a:latin typeface="Arial" charset="0"/>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203" t="52006" r="26819" b="37919"/>
          <a:stretch/>
        </p:blipFill>
        <p:spPr bwMode="auto">
          <a:xfrm>
            <a:off x="381000" y="1447800"/>
            <a:ext cx="4267200" cy="11430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3"/>
          </a:lnRef>
          <a:fillRef idx="1">
            <a:schemeClr val="lt1"/>
          </a:fillRef>
          <a:effectRef idx="0">
            <a:schemeClr val="accent3"/>
          </a:effectRef>
          <a:fontRef idx="minor">
            <a:schemeClr val="dk1"/>
          </a:fontRef>
        </p:style>
      </p:pic>
      <p:sp>
        <p:nvSpPr>
          <p:cNvPr id="19" name="Content Placeholder 2"/>
          <p:cNvSpPr txBox="1">
            <a:spLocks/>
          </p:cNvSpPr>
          <p:nvPr/>
        </p:nvSpPr>
        <p:spPr bwMode="auto">
          <a:xfrm>
            <a:off x="4876800" y="3200400"/>
            <a:ext cx="411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800" dirty="0"/>
              <a:t>4–etil–5,5–dimetil–3–propil–1–heptuna </a:t>
            </a:r>
            <a:endParaRPr lang="en-US" sz="2800" kern="0" dirty="0">
              <a:solidFill>
                <a:prstClr val="black"/>
              </a:solidFill>
            </a:endParaRPr>
          </a:p>
        </p:txBody>
      </p:sp>
      <p:sp>
        <p:nvSpPr>
          <p:cNvPr id="20" name="Content Placeholder 2"/>
          <p:cNvSpPr txBox="1">
            <a:spLocks/>
          </p:cNvSpPr>
          <p:nvPr/>
        </p:nvSpPr>
        <p:spPr bwMode="auto">
          <a:xfrm>
            <a:off x="5181600" y="1614041"/>
            <a:ext cx="3200400" cy="5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800" dirty="0"/>
              <a:t>2–</a:t>
            </a:r>
            <a:r>
              <a:rPr lang="en-US" sz="2800" dirty="0" err="1"/>
              <a:t>metil</a:t>
            </a:r>
            <a:r>
              <a:rPr lang="en-US" sz="2800" dirty="0"/>
              <a:t>–3–</a:t>
            </a:r>
            <a:r>
              <a:rPr lang="en-US" sz="2800" dirty="0" err="1"/>
              <a:t>heksuna</a:t>
            </a:r>
            <a:r>
              <a:rPr lang="en-US" sz="2800" dirty="0"/>
              <a:t> </a:t>
            </a:r>
            <a:endParaRPr lang="en-US" sz="2800" kern="0" dirty="0">
              <a:solidFill>
                <a:prstClr val="black"/>
              </a:solidFill>
            </a:endParaRPr>
          </a:p>
        </p:txBody>
      </p:sp>
      <p:sp>
        <p:nvSpPr>
          <p:cNvPr id="21" name="Content Placeholder 2"/>
          <p:cNvSpPr txBox="1">
            <a:spLocks/>
          </p:cNvSpPr>
          <p:nvPr/>
        </p:nvSpPr>
        <p:spPr bwMode="auto">
          <a:xfrm>
            <a:off x="4953000" y="5486400"/>
            <a:ext cx="3810000" cy="5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800" dirty="0"/>
              <a:t>3–</a:t>
            </a:r>
            <a:r>
              <a:rPr lang="en-US" sz="2800" dirty="0" err="1"/>
              <a:t>metil</a:t>
            </a:r>
            <a:r>
              <a:rPr lang="en-US" sz="2800" dirty="0"/>
              <a:t>–1,5–</a:t>
            </a:r>
            <a:r>
              <a:rPr lang="en-US" sz="2800" dirty="0" err="1"/>
              <a:t>heksadiuna</a:t>
            </a:r>
            <a:r>
              <a:rPr lang="en-US" sz="2800" dirty="0"/>
              <a:t> </a:t>
            </a:r>
            <a:endParaRPr lang="en-US" sz="2800" kern="0" dirty="0">
              <a:solidFill>
                <a:prstClr val="black"/>
              </a:solidFill>
            </a:endParaRPr>
          </a:p>
        </p:txBody>
      </p:sp>
      <p:pic>
        <p:nvPicPr>
          <p:cNvPr id="10242" name="Picture 2"/>
          <p:cNvPicPr>
            <a:picLocks noChangeAspect="1" noChangeArrowheads="1"/>
          </p:cNvPicPr>
          <p:nvPr/>
        </p:nvPicPr>
        <p:blipFill>
          <a:blip r:embed="rId4"/>
          <a:srcRect/>
          <a:stretch>
            <a:fillRect/>
          </a:stretch>
        </p:blipFill>
        <p:spPr bwMode="auto">
          <a:xfrm>
            <a:off x="381000" y="2819400"/>
            <a:ext cx="4267200" cy="2057399"/>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10243" name="Picture 3"/>
          <p:cNvPicPr>
            <a:picLocks noChangeAspect="1" noChangeArrowheads="1"/>
          </p:cNvPicPr>
          <p:nvPr/>
        </p:nvPicPr>
        <p:blipFill>
          <a:blip r:embed="rId5"/>
          <a:srcRect/>
          <a:stretch>
            <a:fillRect/>
          </a:stretch>
        </p:blipFill>
        <p:spPr bwMode="auto">
          <a:xfrm>
            <a:off x="381000" y="5105400"/>
            <a:ext cx="4291584" cy="1219200"/>
          </a:xfrm>
          <a:prstGeom prst="rect">
            <a:avLst/>
          </a:prstGeom>
          <a:ln>
            <a:headEnd/>
            <a:tailEnd/>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40239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additive="base">
                                        <p:cTn id="14" dur="500" fill="hold"/>
                                        <p:tgtEl>
                                          <p:spTgt spid="3075"/>
                                        </p:tgtEl>
                                        <p:attrNameLst>
                                          <p:attrName>ppt_x</p:attrName>
                                        </p:attrNameLst>
                                      </p:cBhvr>
                                      <p:tavLst>
                                        <p:tav tm="0">
                                          <p:val>
                                            <p:strVal val="0-#ppt_w/2"/>
                                          </p:val>
                                        </p:tav>
                                        <p:tav tm="100000">
                                          <p:val>
                                            <p:strVal val="#ppt_x"/>
                                          </p:val>
                                        </p:tav>
                                      </p:tavLst>
                                    </p:anim>
                                    <p:anim calcmode="lin" valueType="num">
                                      <p:cBhvr additive="base">
                                        <p:cTn id="15"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 calcmode="lin" valueType="num">
                                      <p:cBhvr additive="base">
                                        <p:cTn id="20"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build="p"/>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001000" cy="1477328"/>
          </a:xfrm>
          <a:prstGeom prst="rect">
            <a:avLst/>
          </a:prstGeom>
        </p:spPr>
        <p:txBody>
          <a:bodyPr wrap="square">
            <a:spAutoFit/>
          </a:bodyPr>
          <a:lstStyle/>
          <a:p>
            <a:pPr algn="just"/>
            <a:r>
              <a:rPr lang="en-US" dirty="0" err="1">
                <a:latin typeface="Bookman Old Style" pitchFamily="18" charset="0"/>
              </a:rPr>
              <a:t>Senyawa</a:t>
            </a:r>
            <a:r>
              <a:rPr lang="en-US" dirty="0">
                <a:latin typeface="Bookman Old Style" pitchFamily="18" charset="0"/>
              </a:rPr>
              <a:t> </a:t>
            </a:r>
            <a:r>
              <a:rPr lang="en-US" dirty="0" err="1">
                <a:latin typeface="Bookman Old Style" pitchFamily="18" charset="0"/>
              </a:rPr>
              <a:t>alkuna</a:t>
            </a:r>
            <a:r>
              <a:rPr lang="en-US" dirty="0">
                <a:latin typeface="Bookman Old Style" pitchFamily="18" charset="0"/>
              </a:rPr>
              <a:t> </a:t>
            </a:r>
            <a:r>
              <a:rPr lang="en-US" dirty="0" err="1">
                <a:latin typeface="Bookman Old Style" pitchFamily="18" charset="0"/>
              </a:rPr>
              <a:t>dapat</a:t>
            </a:r>
            <a:r>
              <a:rPr lang="en-US" dirty="0">
                <a:latin typeface="Bookman Old Style" pitchFamily="18" charset="0"/>
              </a:rPr>
              <a:t> </a:t>
            </a:r>
            <a:r>
              <a:rPr lang="en-US" dirty="0" err="1">
                <a:latin typeface="Bookman Old Style" pitchFamily="18" charset="0"/>
              </a:rPr>
              <a:t>mengalami</a:t>
            </a:r>
            <a:r>
              <a:rPr lang="en-US" dirty="0">
                <a:latin typeface="Bookman Old Style" pitchFamily="18" charset="0"/>
              </a:rPr>
              <a:t> </a:t>
            </a:r>
            <a:r>
              <a:rPr lang="en-US" dirty="0" err="1">
                <a:latin typeface="Bookman Old Style" pitchFamily="18" charset="0"/>
              </a:rPr>
              <a:t>beberapa</a:t>
            </a:r>
            <a:r>
              <a:rPr lang="en-US" dirty="0">
                <a:latin typeface="Bookman Old Style" pitchFamily="18" charset="0"/>
              </a:rPr>
              <a:t> isomer, </a:t>
            </a:r>
            <a:r>
              <a:rPr lang="en-US" dirty="0" err="1">
                <a:latin typeface="Bookman Old Style" pitchFamily="18" charset="0"/>
              </a:rPr>
              <a:t>yaitu</a:t>
            </a:r>
            <a:r>
              <a:rPr lang="en-US" dirty="0">
                <a:latin typeface="Bookman Old Style" pitchFamily="18" charset="0"/>
              </a:rPr>
              <a:t> isomer </a:t>
            </a:r>
            <a:r>
              <a:rPr lang="en-US" dirty="0" err="1">
                <a:latin typeface="Bookman Old Style" pitchFamily="18" charset="0"/>
              </a:rPr>
              <a:t>rangka</a:t>
            </a:r>
            <a:r>
              <a:rPr lang="en-US" dirty="0">
                <a:latin typeface="Bookman Old Style" pitchFamily="18" charset="0"/>
              </a:rPr>
              <a:t>, isomer </a:t>
            </a:r>
            <a:r>
              <a:rPr lang="en-US" dirty="0" err="1">
                <a:latin typeface="Bookman Old Style" pitchFamily="18" charset="0"/>
              </a:rPr>
              <a:t>posisi</a:t>
            </a:r>
            <a:r>
              <a:rPr lang="en-US" dirty="0">
                <a:latin typeface="Bookman Old Style" pitchFamily="18" charset="0"/>
              </a:rPr>
              <a:t>, </a:t>
            </a:r>
            <a:r>
              <a:rPr lang="en-US" dirty="0" err="1">
                <a:latin typeface="Bookman Old Style" pitchFamily="18" charset="0"/>
              </a:rPr>
              <a:t>dan</a:t>
            </a:r>
            <a:r>
              <a:rPr lang="en-US" dirty="0">
                <a:latin typeface="Bookman Old Style" pitchFamily="18" charset="0"/>
              </a:rPr>
              <a:t> isomer </a:t>
            </a:r>
            <a:r>
              <a:rPr lang="en-US" dirty="0" err="1">
                <a:latin typeface="Bookman Old Style" pitchFamily="18" charset="0"/>
              </a:rPr>
              <a:t>gugus</a:t>
            </a:r>
            <a:r>
              <a:rPr lang="en-US" dirty="0">
                <a:latin typeface="Bookman Old Style" pitchFamily="18" charset="0"/>
              </a:rPr>
              <a:t> </a:t>
            </a:r>
            <a:r>
              <a:rPr lang="en-US" dirty="0" err="1">
                <a:latin typeface="Bookman Old Style" pitchFamily="18" charset="0"/>
              </a:rPr>
              <a:t>fungsi</a:t>
            </a:r>
            <a:r>
              <a:rPr lang="en-US" dirty="0">
                <a:latin typeface="Bookman Old Style" pitchFamily="18" charset="0"/>
              </a:rPr>
              <a:t> </a:t>
            </a:r>
            <a:r>
              <a:rPr lang="en-US" dirty="0" err="1">
                <a:latin typeface="Bookman Old Style" pitchFamily="18" charset="0"/>
              </a:rPr>
              <a:t>dengan</a:t>
            </a:r>
            <a:r>
              <a:rPr lang="en-US" dirty="0">
                <a:latin typeface="Bookman Old Style" pitchFamily="18" charset="0"/>
              </a:rPr>
              <a:t> </a:t>
            </a:r>
            <a:r>
              <a:rPr lang="en-US" dirty="0" err="1">
                <a:latin typeface="Bookman Old Style" pitchFamily="18" charset="0"/>
              </a:rPr>
              <a:t>senyawa</a:t>
            </a:r>
            <a:r>
              <a:rPr lang="en-US" dirty="0">
                <a:latin typeface="Bookman Old Style" pitchFamily="18" charset="0"/>
              </a:rPr>
              <a:t> </a:t>
            </a:r>
            <a:r>
              <a:rPr lang="en-US" dirty="0" err="1">
                <a:latin typeface="Bookman Old Style" pitchFamily="18" charset="0"/>
              </a:rPr>
              <a:t>alkadiena</a:t>
            </a:r>
            <a:r>
              <a:rPr lang="en-US" dirty="0">
                <a:latin typeface="Bookman Old Style" pitchFamily="18" charset="0"/>
              </a:rPr>
              <a:t>. </a:t>
            </a:r>
          </a:p>
          <a:p>
            <a:pPr algn="just"/>
            <a:endParaRPr lang="en-US" dirty="0">
              <a:latin typeface="Bookman Old Style" pitchFamily="18" charset="0"/>
            </a:endParaRPr>
          </a:p>
          <a:p>
            <a:pPr algn="just"/>
            <a:r>
              <a:rPr lang="en-US" dirty="0" err="1">
                <a:latin typeface="Bookman Old Style" pitchFamily="18" charset="0"/>
              </a:rPr>
              <a:t>Beberapa</a:t>
            </a:r>
            <a:r>
              <a:rPr lang="en-US" dirty="0">
                <a:latin typeface="Bookman Old Style" pitchFamily="18" charset="0"/>
              </a:rPr>
              <a:t> </a:t>
            </a:r>
            <a:r>
              <a:rPr lang="en-US" dirty="0" err="1">
                <a:latin typeface="Bookman Old Style" pitchFamily="18" charset="0"/>
              </a:rPr>
              <a:t>contoh</a:t>
            </a:r>
            <a:r>
              <a:rPr lang="en-US" dirty="0">
                <a:latin typeface="Bookman Old Style" pitchFamily="18" charset="0"/>
              </a:rPr>
              <a:t> </a:t>
            </a:r>
            <a:r>
              <a:rPr lang="en-US" dirty="0" err="1">
                <a:latin typeface="Bookman Old Style" pitchFamily="18" charset="0"/>
              </a:rPr>
              <a:t>keisomeran</a:t>
            </a:r>
            <a:r>
              <a:rPr lang="en-US" dirty="0">
                <a:latin typeface="Bookman Old Style" pitchFamily="18" charset="0"/>
              </a:rPr>
              <a:t> </a:t>
            </a:r>
            <a:r>
              <a:rPr lang="en-US" dirty="0" err="1">
                <a:latin typeface="Bookman Old Style" pitchFamily="18" charset="0"/>
              </a:rPr>
              <a:t>pada</a:t>
            </a:r>
            <a:r>
              <a:rPr lang="en-US" dirty="0">
                <a:latin typeface="Bookman Old Style" pitchFamily="18" charset="0"/>
              </a:rPr>
              <a:t> </a:t>
            </a:r>
            <a:r>
              <a:rPr lang="en-US" dirty="0" err="1">
                <a:latin typeface="Bookman Old Style" pitchFamily="18" charset="0"/>
              </a:rPr>
              <a:t>senyawa</a:t>
            </a:r>
            <a:r>
              <a:rPr lang="en-US" dirty="0">
                <a:latin typeface="Bookman Old Style" pitchFamily="18" charset="0"/>
              </a:rPr>
              <a:t> </a:t>
            </a:r>
            <a:r>
              <a:rPr lang="en-US" dirty="0" err="1">
                <a:latin typeface="Bookman Old Style" pitchFamily="18" charset="0"/>
              </a:rPr>
              <a:t>alkuna</a:t>
            </a:r>
            <a:r>
              <a:rPr lang="en-US" dirty="0">
                <a:latin typeface="Bookman Old Style" pitchFamily="18" charset="0"/>
              </a:rPr>
              <a:t> </a:t>
            </a:r>
            <a:r>
              <a:rPr lang="en-US" dirty="0" err="1">
                <a:latin typeface="Bookman Old Style" pitchFamily="18" charset="0"/>
              </a:rPr>
              <a:t>sebagai</a:t>
            </a:r>
            <a:r>
              <a:rPr lang="en-US" dirty="0">
                <a:latin typeface="Bookman Old Style" pitchFamily="18" charset="0"/>
              </a:rPr>
              <a:t> </a:t>
            </a:r>
            <a:r>
              <a:rPr lang="en-US" dirty="0" err="1">
                <a:latin typeface="Bookman Old Style" pitchFamily="18" charset="0"/>
              </a:rPr>
              <a:t>berikut</a:t>
            </a:r>
            <a:r>
              <a:rPr lang="en-US" dirty="0">
                <a:latin typeface="Bookman Old Style" pitchFamily="18" charset="0"/>
              </a:rPr>
              <a:t>. </a:t>
            </a:r>
          </a:p>
        </p:txBody>
      </p:sp>
      <p:pic>
        <p:nvPicPr>
          <p:cNvPr id="11266" name="Picture 2"/>
          <p:cNvPicPr>
            <a:picLocks noChangeAspect="1" noChangeArrowheads="1"/>
          </p:cNvPicPr>
          <p:nvPr/>
        </p:nvPicPr>
        <p:blipFill>
          <a:blip r:embed="rId2"/>
          <a:srcRect/>
          <a:stretch>
            <a:fillRect/>
          </a:stretch>
        </p:blipFill>
        <p:spPr bwMode="auto">
          <a:xfrm>
            <a:off x="228600" y="3124200"/>
            <a:ext cx="3995162" cy="509587"/>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1267" name="Picture 3"/>
          <p:cNvPicPr>
            <a:picLocks noChangeAspect="1" noChangeArrowheads="1"/>
          </p:cNvPicPr>
          <p:nvPr/>
        </p:nvPicPr>
        <p:blipFill>
          <a:blip r:embed="rId3"/>
          <a:srcRect/>
          <a:stretch>
            <a:fillRect/>
          </a:stretch>
        </p:blipFill>
        <p:spPr bwMode="auto">
          <a:xfrm>
            <a:off x="4343400" y="2819400"/>
            <a:ext cx="4400550" cy="1847850"/>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1268" name="Picture 4"/>
          <p:cNvPicPr>
            <a:picLocks noChangeAspect="1" noChangeArrowheads="1"/>
          </p:cNvPicPr>
          <p:nvPr/>
        </p:nvPicPr>
        <p:blipFill>
          <a:blip r:embed="rId4"/>
          <a:srcRect/>
          <a:stretch>
            <a:fillRect/>
          </a:stretch>
        </p:blipFill>
        <p:spPr bwMode="auto">
          <a:xfrm>
            <a:off x="304800" y="5029200"/>
            <a:ext cx="4429125" cy="90487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8" name="Rectangle 7"/>
          <p:cNvSpPr/>
          <p:nvPr/>
        </p:nvSpPr>
        <p:spPr>
          <a:xfrm>
            <a:off x="304800" y="4419600"/>
            <a:ext cx="2286000" cy="369332"/>
          </a:xfrm>
          <a:prstGeom prst="rect">
            <a:avLst/>
          </a:prstGeom>
        </p:spPr>
        <p:txBody>
          <a:bodyPr wrap="square">
            <a:spAutoFit/>
          </a:bodyPr>
          <a:lstStyle/>
          <a:p>
            <a:pPr algn="ctr"/>
            <a:r>
              <a:rPr lang="en-US" dirty="0">
                <a:latin typeface="Bookman Old Style" pitchFamily="18" charset="0"/>
              </a:rPr>
              <a:t>Isomer </a:t>
            </a:r>
            <a:r>
              <a:rPr lang="en-US" dirty="0" err="1">
                <a:latin typeface="Bookman Old Style" pitchFamily="18" charset="0"/>
              </a:rPr>
              <a:t>Posisi</a:t>
            </a:r>
            <a:r>
              <a:rPr lang="en-US" dirty="0">
                <a:latin typeface="Bookman Old Style" pitchFamily="18" charset="0"/>
              </a:rPr>
              <a:t> </a:t>
            </a:r>
          </a:p>
        </p:txBody>
      </p:sp>
      <p:sp>
        <p:nvSpPr>
          <p:cNvPr id="9" name="Rectangle 8"/>
          <p:cNvSpPr/>
          <p:nvPr/>
        </p:nvSpPr>
        <p:spPr>
          <a:xfrm>
            <a:off x="304800" y="2057400"/>
            <a:ext cx="2286000" cy="369332"/>
          </a:xfrm>
          <a:prstGeom prst="rect">
            <a:avLst/>
          </a:prstGeom>
        </p:spPr>
        <p:txBody>
          <a:bodyPr wrap="square">
            <a:spAutoFit/>
          </a:bodyPr>
          <a:lstStyle/>
          <a:p>
            <a:pPr algn="ctr"/>
            <a:r>
              <a:rPr lang="en-US" dirty="0" err="1">
                <a:latin typeface="Bookman Old Style" pitchFamily="18" charset="0"/>
              </a:rPr>
              <a:t>Isober</a:t>
            </a:r>
            <a:r>
              <a:rPr lang="en-US" dirty="0">
                <a:latin typeface="Bookman Old Style" pitchFamily="18" charset="0"/>
              </a:rPr>
              <a:t> </a:t>
            </a:r>
            <a:r>
              <a:rPr lang="en-US" dirty="0" err="1">
                <a:latin typeface="Bookman Old Style" pitchFamily="18" charset="0"/>
              </a:rPr>
              <a:t>Angka</a:t>
            </a:r>
            <a:r>
              <a:rPr lang="en-US" dirty="0">
                <a:latin typeface="Bookman Old Style"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66800"/>
            <a:ext cx="7772400" cy="4401205"/>
          </a:xfrm>
          <a:prstGeom prst="rect">
            <a:avLst/>
          </a:prstGeom>
          <a:noFill/>
        </p:spPr>
        <p:txBody>
          <a:bodyPr wrap="square" rtlCol="0">
            <a:spAutoFit/>
          </a:bodyPr>
          <a:lstStyle/>
          <a:p>
            <a:r>
              <a:rPr lang="id-ID" sz="4000" dirty="0" smtClean="0"/>
              <a:t>TERIMA KASIH ANAK-ANAK IBU........</a:t>
            </a:r>
          </a:p>
          <a:p>
            <a:endParaRPr lang="id-ID" sz="4000" dirty="0"/>
          </a:p>
          <a:p>
            <a:r>
              <a:rPr lang="id-ID" sz="4000" dirty="0" smtClean="0"/>
              <a:t>SAMPAI KETEMU DI PELAJARAN BERIKUTNYA.......</a:t>
            </a:r>
          </a:p>
          <a:p>
            <a:endParaRPr lang="id-ID" sz="4000" dirty="0"/>
          </a:p>
          <a:p>
            <a:r>
              <a:rPr lang="id-ID" sz="4000" dirty="0" smtClean="0"/>
              <a:t>TETAP SEMANGAT MENJEMPUT MASA DEPAN YA NAK.........CAYOOO</a:t>
            </a:r>
            <a:endParaRPr lang="id-ID" sz="4000" dirty="0"/>
          </a:p>
        </p:txBody>
      </p:sp>
    </p:spTree>
    <p:extLst>
      <p:ext uri="{BB962C8B-B14F-4D97-AF65-F5344CB8AC3E}">
        <p14:creationId xmlns:p14="http://schemas.microsoft.com/office/powerpoint/2010/main" val="42267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715310" y="150779"/>
            <a:ext cx="5660571" cy="66294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057400" y="223993"/>
            <a:ext cx="4965801" cy="6329207"/>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7"/>
            <a:ext cx="4953000" cy="2800767"/>
          </a:xfrm>
          <a:prstGeom prst="rect">
            <a:avLst/>
          </a:prstGeom>
        </p:spPr>
        <p:txBody>
          <a:bodyPr wrap="square">
            <a:spAutoFit/>
          </a:bodyPr>
          <a:lstStyle/>
          <a:p>
            <a:pPr algn="ctr"/>
            <a:r>
              <a:rPr lang="id-ID" sz="4400" dirty="0"/>
              <a:t>PERTEMUAN </a:t>
            </a:r>
            <a:r>
              <a:rPr lang="id-ID" sz="4400" dirty="0" smtClean="0"/>
              <a:t>KE-3</a:t>
            </a:r>
          </a:p>
          <a:p>
            <a:pPr algn="ctr"/>
            <a:endParaRPr lang="id-ID" sz="4400" dirty="0"/>
          </a:p>
          <a:p>
            <a:pPr algn="ctr"/>
            <a:r>
              <a:rPr lang="id-ID" sz="4400" dirty="0"/>
              <a:t>ALKENA DAN ALKUNA</a:t>
            </a:r>
          </a:p>
        </p:txBody>
      </p:sp>
    </p:spTree>
    <p:extLst>
      <p:ext uri="{BB962C8B-B14F-4D97-AF65-F5344CB8AC3E}">
        <p14:creationId xmlns:p14="http://schemas.microsoft.com/office/powerpoint/2010/main" val="365411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EAEDAB-31C3-40B6-8591-42687415F1D0}" type="slidenum">
              <a:rPr lang="en-US" altLang="en-US" smtClean="0"/>
              <a:pPr/>
              <a:t>6</a:t>
            </a:fld>
            <a:endParaRPr lang="en-US" altLang="en-US"/>
          </a:p>
        </p:txBody>
      </p:sp>
      <p:sp>
        <p:nvSpPr>
          <p:cNvPr id="8" name="TextBox 7"/>
          <p:cNvSpPr txBox="1"/>
          <p:nvPr/>
        </p:nvSpPr>
        <p:spPr>
          <a:xfrm>
            <a:off x="3134868" y="685800"/>
            <a:ext cx="3189732" cy="584775"/>
          </a:xfrm>
          <a:prstGeom prst="rect">
            <a:avLst/>
          </a:prstGeom>
          <a:noFill/>
        </p:spPr>
        <p:txBody>
          <a:bodyPr wrap="square" rtlCol="0">
            <a:spAutoFit/>
          </a:bodyPr>
          <a:lstStyle/>
          <a:p>
            <a:r>
              <a:rPr lang="en-US" sz="3200" dirty="0" err="1">
                <a:solidFill>
                  <a:srgbClr val="00B050"/>
                </a:solidFill>
                <a:effectLst>
                  <a:outerShdw blurRad="38100" dist="38100" dir="2700000" algn="tl">
                    <a:srgbClr val="000000">
                      <a:alpha val="43137"/>
                    </a:srgbClr>
                  </a:outerShdw>
                </a:effectLst>
              </a:rPr>
              <a:t>Deret</a:t>
            </a:r>
            <a:r>
              <a:rPr lang="en-US" sz="3200" dirty="0">
                <a:solidFill>
                  <a:srgbClr val="00B050"/>
                </a:solidFill>
                <a:effectLst>
                  <a:outerShdw blurRad="38100" dist="38100" dir="2700000" algn="tl">
                    <a:srgbClr val="000000">
                      <a:alpha val="43137"/>
                    </a:srgbClr>
                  </a:outerShdw>
                </a:effectLst>
              </a:rPr>
              <a:t> Homolog</a:t>
            </a:r>
          </a:p>
        </p:txBody>
      </p:sp>
      <p:sp>
        <p:nvSpPr>
          <p:cNvPr id="12" name="TextBox 11"/>
          <p:cNvSpPr txBox="1"/>
          <p:nvPr/>
        </p:nvSpPr>
        <p:spPr>
          <a:xfrm>
            <a:off x="979932" y="1368492"/>
            <a:ext cx="1371600" cy="523220"/>
          </a:xfrm>
          <a:prstGeom prst="rect">
            <a:avLst/>
          </a:prstGeom>
          <a:noFill/>
        </p:spPr>
        <p:txBody>
          <a:bodyPr wrap="square" rtlCol="0">
            <a:spAutoFit/>
          </a:bodyPr>
          <a:lstStyle/>
          <a:p>
            <a:pPr algn="ctr"/>
            <a:r>
              <a:rPr lang="en-US" sz="2800" dirty="0" err="1">
                <a:solidFill>
                  <a:srgbClr val="002060"/>
                </a:solidFill>
              </a:rPr>
              <a:t>Alkana</a:t>
            </a:r>
            <a:endParaRPr lang="en-US" sz="2800" dirty="0">
              <a:solidFill>
                <a:srgbClr val="002060"/>
              </a:solidFill>
            </a:endParaRPr>
          </a:p>
        </p:txBody>
      </p:sp>
      <p:sp>
        <p:nvSpPr>
          <p:cNvPr id="13" name="TextBox 12"/>
          <p:cNvSpPr txBox="1"/>
          <p:nvPr/>
        </p:nvSpPr>
        <p:spPr>
          <a:xfrm>
            <a:off x="3823716" y="1304881"/>
            <a:ext cx="1371600" cy="523220"/>
          </a:xfrm>
          <a:prstGeom prst="rect">
            <a:avLst/>
          </a:prstGeom>
          <a:noFill/>
        </p:spPr>
        <p:txBody>
          <a:bodyPr wrap="square" rtlCol="0">
            <a:spAutoFit/>
          </a:bodyPr>
          <a:lstStyle/>
          <a:p>
            <a:pPr algn="ctr"/>
            <a:r>
              <a:rPr lang="en-US" sz="2800" dirty="0" err="1">
                <a:solidFill>
                  <a:srgbClr val="002060"/>
                </a:solidFill>
              </a:rPr>
              <a:t>Alkena</a:t>
            </a:r>
            <a:endParaRPr lang="en-US" sz="2800" dirty="0">
              <a:solidFill>
                <a:srgbClr val="002060"/>
              </a:solidFill>
            </a:endParaRPr>
          </a:p>
        </p:txBody>
      </p:sp>
      <p:sp>
        <p:nvSpPr>
          <p:cNvPr id="14" name="TextBox 13"/>
          <p:cNvSpPr txBox="1"/>
          <p:nvPr/>
        </p:nvSpPr>
        <p:spPr>
          <a:xfrm>
            <a:off x="6665976" y="1314085"/>
            <a:ext cx="1371600" cy="523220"/>
          </a:xfrm>
          <a:prstGeom prst="rect">
            <a:avLst/>
          </a:prstGeom>
          <a:noFill/>
        </p:spPr>
        <p:txBody>
          <a:bodyPr wrap="square" rtlCol="0">
            <a:spAutoFit/>
          </a:bodyPr>
          <a:lstStyle/>
          <a:p>
            <a:pPr algn="ctr"/>
            <a:r>
              <a:rPr lang="en-US" sz="2800" dirty="0" err="1">
                <a:solidFill>
                  <a:srgbClr val="002060"/>
                </a:solidFill>
              </a:rPr>
              <a:t>Alkuna</a:t>
            </a:r>
            <a:endParaRPr lang="en-US" sz="2800" dirty="0">
              <a:solidFill>
                <a:srgbClr val="002060"/>
              </a:solidFill>
            </a:endParaRPr>
          </a:p>
        </p:txBody>
      </p:sp>
      <p:pic>
        <p:nvPicPr>
          <p:cNvPr id="3074" name="Picture 2"/>
          <p:cNvPicPr>
            <a:picLocks noChangeAspect="1" noChangeArrowheads="1"/>
          </p:cNvPicPr>
          <p:nvPr/>
        </p:nvPicPr>
        <p:blipFill>
          <a:blip r:embed="rId2"/>
          <a:srcRect/>
          <a:stretch>
            <a:fillRect/>
          </a:stretch>
        </p:blipFill>
        <p:spPr bwMode="auto">
          <a:xfrm>
            <a:off x="457200" y="1981200"/>
            <a:ext cx="2133600" cy="4575525"/>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3075" name="Picture 3"/>
          <p:cNvPicPr>
            <a:picLocks noChangeAspect="1" noChangeArrowheads="1"/>
          </p:cNvPicPr>
          <p:nvPr/>
        </p:nvPicPr>
        <p:blipFill>
          <a:blip r:embed="rId3"/>
          <a:srcRect/>
          <a:stretch>
            <a:fillRect/>
          </a:stretch>
        </p:blipFill>
        <p:spPr bwMode="auto">
          <a:xfrm>
            <a:off x="3393592" y="1905000"/>
            <a:ext cx="2124490" cy="4572000"/>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3076" name="Picture 4"/>
          <p:cNvPicPr>
            <a:picLocks noChangeAspect="1" noChangeArrowheads="1"/>
          </p:cNvPicPr>
          <p:nvPr/>
        </p:nvPicPr>
        <p:blipFill>
          <a:blip r:embed="rId4"/>
          <a:srcRect/>
          <a:stretch>
            <a:fillRect/>
          </a:stretch>
        </p:blipFill>
        <p:spPr bwMode="auto">
          <a:xfrm>
            <a:off x="6248400" y="1905001"/>
            <a:ext cx="2167489" cy="4648200"/>
          </a:xfrm>
          <a:prstGeom prst="rect">
            <a:avLst/>
          </a:prstGeom>
          <a:ln>
            <a:headEnd/>
            <a:tailEnd/>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39117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EAEDAB-31C3-40B6-8591-42687415F1D0}" type="slidenum">
              <a:rPr lang="en-US" altLang="en-US" smtClean="0"/>
              <a:pPr/>
              <a:t>7</a:t>
            </a:fld>
            <a:endParaRPr lang="en-US" altLang="en-US"/>
          </a:p>
        </p:txBody>
      </p:sp>
      <p:sp>
        <p:nvSpPr>
          <p:cNvPr id="7" name="TextBox 6"/>
          <p:cNvSpPr txBox="1"/>
          <p:nvPr/>
        </p:nvSpPr>
        <p:spPr>
          <a:xfrm>
            <a:off x="3657600" y="1690978"/>
            <a:ext cx="1594866" cy="584775"/>
          </a:xfrm>
          <a:prstGeom prst="rect">
            <a:avLst/>
          </a:prstGeom>
          <a:noFill/>
        </p:spPr>
        <p:txBody>
          <a:bodyPr wrap="square" rtlCol="0">
            <a:spAutoFit/>
          </a:bodyPr>
          <a:lstStyle/>
          <a:p>
            <a:pPr algn="ctr"/>
            <a:r>
              <a:rPr lang="en-US" sz="3200" b="1" dirty="0">
                <a:solidFill>
                  <a:schemeClr val="accent2"/>
                </a:solidFill>
                <a:effectLst>
                  <a:outerShdw blurRad="38100" dist="38100" dir="2700000" algn="tl">
                    <a:srgbClr val="000000">
                      <a:alpha val="43137"/>
                    </a:srgbClr>
                  </a:outerShdw>
                </a:effectLst>
              </a:rPr>
              <a:t>Video</a:t>
            </a:r>
          </a:p>
        </p:txBody>
      </p:sp>
      <p:sp>
        <p:nvSpPr>
          <p:cNvPr id="8" name="Title 1"/>
          <p:cNvSpPr>
            <a:spLocks noGrp="1"/>
          </p:cNvSpPr>
          <p:nvPr>
            <p:ph type="title"/>
          </p:nvPr>
        </p:nvSpPr>
        <p:spPr>
          <a:xfrm>
            <a:off x="762000" y="3124200"/>
            <a:ext cx="8229600" cy="914400"/>
          </a:xfrm>
        </p:spPr>
        <p:txBody>
          <a:bodyPr>
            <a:normAutofit fontScale="90000"/>
          </a:bodyPr>
          <a:lstStyle/>
          <a:p>
            <a:pPr algn="l"/>
            <a:r>
              <a:rPr lang="en-US" sz="2800" dirty="0" err="1"/>
              <a:t>Untuk</a:t>
            </a:r>
            <a:r>
              <a:rPr lang="en-US" sz="2800" dirty="0"/>
              <a:t> </a:t>
            </a:r>
            <a:r>
              <a:rPr lang="en-US" sz="2800" dirty="0" err="1"/>
              <a:t>melihat</a:t>
            </a:r>
            <a:r>
              <a:rPr lang="en-US" sz="2800" dirty="0"/>
              <a:t> </a:t>
            </a:r>
            <a:r>
              <a:rPr lang="en-US" sz="2800" dirty="0" err="1"/>
              <a:t>lebih</a:t>
            </a:r>
            <a:r>
              <a:rPr lang="en-US" sz="2800" dirty="0"/>
              <a:t> </a:t>
            </a:r>
            <a:r>
              <a:rPr lang="en-US" sz="2800" dirty="0" err="1"/>
              <a:t>jelas</a:t>
            </a:r>
            <a:r>
              <a:rPr lang="en-US" sz="2800" dirty="0"/>
              <a:t> </a:t>
            </a:r>
            <a:r>
              <a:rPr lang="en-US" sz="2800" dirty="0" err="1"/>
              <a:t>pembentukan</a:t>
            </a:r>
            <a:r>
              <a:rPr lang="en-US" sz="2800" dirty="0"/>
              <a:t> </a:t>
            </a:r>
            <a:r>
              <a:rPr lang="en-US" sz="2800" dirty="0" err="1"/>
              <a:t>senyawa</a:t>
            </a:r>
            <a:r>
              <a:rPr lang="en-US" sz="2800" dirty="0"/>
              <a:t> </a:t>
            </a:r>
            <a:r>
              <a:rPr lang="en-US" sz="2800" dirty="0" err="1"/>
              <a:t>karbon</a:t>
            </a:r>
            <a:r>
              <a:rPr lang="en-US" sz="2800" dirty="0"/>
              <a:t>, </a:t>
            </a:r>
            <a:r>
              <a:rPr lang="en-US" sz="2800" dirty="0" err="1"/>
              <a:t>amati</a:t>
            </a:r>
            <a:r>
              <a:rPr lang="en-US" sz="2800" dirty="0"/>
              <a:t> video </a:t>
            </a:r>
            <a:r>
              <a:rPr lang="en-US" sz="2800" dirty="0" err="1"/>
              <a:t>pada</a:t>
            </a:r>
            <a:r>
              <a:rPr lang="en-US" sz="2800" dirty="0"/>
              <a:t> : </a:t>
            </a:r>
            <a:br>
              <a:rPr lang="en-US" sz="2800" dirty="0"/>
            </a:br>
            <a:r>
              <a:rPr lang="en-US" sz="2800" dirty="0"/>
              <a:t/>
            </a:r>
            <a:br>
              <a:rPr lang="en-US" sz="2800" dirty="0"/>
            </a:br>
            <a:r>
              <a:rPr lang="en-US" sz="2400" u="sng" dirty="0">
                <a:hlinkClick r:id="rId2"/>
              </a:rPr>
              <a:t>http://www.youtube.com/watch?v=BjyG-m2I7Lg</a:t>
            </a:r>
            <a:r>
              <a:rPr lang="en-US" sz="2400" dirty="0"/>
              <a:t/>
            </a:r>
            <a:br>
              <a:rPr lang="en-US" sz="2400" dirty="0"/>
            </a:br>
            <a:endParaRPr lang="en-US" sz="2800" dirty="0"/>
          </a:p>
        </p:txBody>
      </p:sp>
    </p:spTree>
    <p:extLst>
      <p:ext uri="{BB962C8B-B14F-4D97-AF65-F5344CB8AC3E}">
        <p14:creationId xmlns:p14="http://schemas.microsoft.com/office/powerpoint/2010/main" val="248450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EAEDAB-31C3-40B6-8591-42687415F1D0}" type="slidenum">
              <a:rPr lang="en-US" altLang="en-US" smtClean="0"/>
              <a:pPr/>
              <a:t>8</a:t>
            </a:fld>
            <a:endParaRPr lang="en-US" altLang="en-US"/>
          </a:p>
        </p:txBody>
      </p:sp>
      <p:sp>
        <p:nvSpPr>
          <p:cNvPr id="8" name="TextBox 7"/>
          <p:cNvSpPr txBox="1"/>
          <p:nvPr/>
        </p:nvSpPr>
        <p:spPr>
          <a:xfrm>
            <a:off x="6019800" y="685800"/>
            <a:ext cx="1594866" cy="584775"/>
          </a:xfrm>
          <a:prstGeom prst="rect">
            <a:avLst/>
          </a:prstGeom>
          <a:noFill/>
        </p:spPr>
        <p:txBody>
          <a:bodyPr wrap="square" rtlCol="0">
            <a:spAutoFit/>
          </a:bodyPr>
          <a:lstStyle/>
          <a:p>
            <a:pPr algn="ctr"/>
            <a:r>
              <a:rPr lang="en-US" sz="3200" b="1" dirty="0" err="1">
                <a:solidFill>
                  <a:schemeClr val="accent2"/>
                </a:solidFill>
                <a:effectLst>
                  <a:outerShdw blurRad="38100" dist="38100" dir="2700000" algn="tl">
                    <a:srgbClr val="000000">
                      <a:alpha val="43137"/>
                    </a:srgbClr>
                  </a:outerShdw>
                </a:effectLst>
              </a:rPr>
              <a:t>Alkena</a:t>
            </a:r>
            <a:endParaRPr lang="en-US" sz="3200" b="1" dirty="0">
              <a:solidFill>
                <a:schemeClr val="accent2"/>
              </a:solidFill>
              <a:effectLst>
                <a:outerShdw blurRad="38100" dist="38100" dir="2700000" algn="tl">
                  <a:srgbClr val="000000">
                    <a:alpha val="43137"/>
                  </a:srgbClr>
                </a:outerShdw>
              </a:effectLst>
            </a:endParaRPr>
          </a:p>
        </p:txBody>
      </p:sp>
      <p:sp>
        <p:nvSpPr>
          <p:cNvPr id="11" name="Content Placeholder 2"/>
          <p:cNvSpPr txBox="1">
            <a:spLocks/>
          </p:cNvSpPr>
          <p:nvPr/>
        </p:nvSpPr>
        <p:spPr bwMode="auto">
          <a:xfrm>
            <a:off x="3886200" y="1600200"/>
            <a:ext cx="4956810" cy="152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spcBef>
                <a:spcPts val="0"/>
              </a:spcBef>
              <a:buFont typeface="Arial" panose="020B0604020202020204" pitchFamily="34" charset="0"/>
              <a:buChar char="•"/>
            </a:pPr>
            <a:r>
              <a:rPr lang="sv-SE" sz="2800" dirty="0"/>
              <a:t>Plastik merupakan senyawa alkena yang banyak ditemukan dalam kehidupan sehari-hari. </a:t>
            </a:r>
            <a:endParaRPr lang="en-US" sz="2600" kern="0" dirty="0"/>
          </a:p>
        </p:txBody>
      </p:sp>
      <p:sp>
        <p:nvSpPr>
          <p:cNvPr id="15" name="Content Placeholder 2"/>
          <p:cNvSpPr txBox="1">
            <a:spLocks/>
          </p:cNvSpPr>
          <p:nvPr/>
        </p:nvSpPr>
        <p:spPr bwMode="auto">
          <a:xfrm>
            <a:off x="1752600" y="3200400"/>
            <a:ext cx="7043928" cy="152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Font typeface="Arial" panose="020B0604020202020204" pitchFamily="34" charset="0"/>
              <a:buChar char="•"/>
            </a:pPr>
            <a:r>
              <a:rPr lang="en-US" sz="2600" dirty="0" err="1"/>
              <a:t>Pada</a:t>
            </a:r>
            <a:r>
              <a:rPr lang="en-US" sz="2600" dirty="0"/>
              <a:t> </a:t>
            </a:r>
            <a:r>
              <a:rPr lang="en-US" sz="2600" dirty="0" err="1"/>
              <a:t>alkena</a:t>
            </a:r>
            <a:r>
              <a:rPr lang="en-US" sz="2600" dirty="0"/>
              <a:t> </a:t>
            </a:r>
            <a:r>
              <a:rPr lang="en-US" sz="2600" dirty="0" err="1"/>
              <a:t>tidak</a:t>
            </a:r>
            <a:r>
              <a:rPr lang="en-US" sz="2600" dirty="0"/>
              <a:t> </a:t>
            </a:r>
            <a:r>
              <a:rPr lang="en-US" sz="2600" dirty="0" err="1"/>
              <a:t>semua</a:t>
            </a:r>
            <a:r>
              <a:rPr lang="en-US" sz="2600" dirty="0"/>
              <a:t> atom C </a:t>
            </a:r>
            <a:r>
              <a:rPr lang="en-US" sz="2600" dirty="0" err="1"/>
              <a:t>mengikat</a:t>
            </a:r>
            <a:r>
              <a:rPr lang="en-US" sz="2600" dirty="0"/>
              <a:t> atom H </a:t>
            </a:r>
            <a:r>
              <a:rPr lang="en-US" sz="2600" dirty="0" err="1"/>
              <a:t>secara</a:t>
            </a:r>
            <a:r>
              <a:rPr lang="en-US" sz="2600" dirty="0"/>
              <a:t> </a:t>
            </a:r>
            <a:r>
              <a:rPr lang="en-US" sz="2600" dirty="0" err="1"/>
              <a:t>maksimal</a:t>
            </a:r>
            <a:r>
              <a:rPr lang="en-US" sz="2600" dirty="0"/>
              <a:t>, </a:t>
            </a:r>
            <a:r>
              <a:rPr lang="en-US" sz="2600" dirty="0" err="1"/>
              <a:t>sehingga</a:t>
            </a:r>
            <a:r>
              <a:rPr lang="en-US" sz="2600" dirty="0"/>
              <a:t> </a:t>
            </a:r>
            <a:r>
              <a:rPr lang="en-US" sz="2600" dirty="0" err="1"/>
              <a:t>antaratom</a:t>
            </a:r>
            <a:r>
              <a:rPr lang="en-US" sz="2600" dirty="0"/>
              <a:t> C </a:t>
            </a:r>
            <a:r>
              <a:rPr lang="en-US" sz="2600" dirty="0" err="1"/>
              <a:t>terjadi</a:t>
            </a:r>
            <a:r>
              <a:rPr lang="en-US" sz="2600" dirty="0"/>
              <a:t> </a:t>
            </a:r>
            <a:r>
              <a:rPr lang="en-US" sz="2600" dirty="0" err="1"/>
              <a:t>ikatan</a:t>
            </a:r>
            <a:r>
              <a:rPr lang="en-US" sz="2600" dirty="0"/>
              <a:t> </a:t>
            </a:r>
            <a:r>
              <a:rPr lang="en-US" sz="2600" dirty="0" err="1"/>
              <a:t>rangkap</a:t>
            </a:r>
            <a:r>
              <a:rPr lang="en-US" sz="2600" dirty="0"/>
              <a:t> </a:t>
            </a:r>
            <a:r>
              <a:rPr lang="en-US" sz="2600" dirty="0" err="1"/>
              <a:t>dua</a:t>
            </a:r>
            <a:r>
              <a:rPr lang="en-US" sz="2600" dirty="0"/>
              <a:t>. </a:t>
            </a:r>
            <a:r>
              <a:rPr lang="en-US" sz="2600" dirty="0" err="1"/>
              <a:t>Oleh</a:t>
            </a:r>
            <a:r>
              <a:rPr lang="en-US" sz="2600" dirty="0"/>
              <a:t> </a:t>
            </a:r>
            <a:r>
              <a:rPr lang="en-US" sz="2600" dirty="0" err="1"/>
              <a:t>karena</a:t>
            </a:r>
            <a:r>
              <a:rPr lang="en-US" sz="2600" dirty="0"/>
              <a:t> </a:t>
            </a:r>
            <a:r>
              <a:rPr lang="en-US" sz="2600" dirty="0" err="1"/>
              <a:t>itu</a:t>
            </a:r>
            <a:r>
              <a:rPr lang="en-US" sz="2600" dirty="0"/>
              <a:t>, </a:t>
            </a:r>
            <a:r>
              <a:rPr lang="en-US" sz="2600" dirty="0" err="1"/>
              <a:t>alkena</a:t>
            </a:r>
            <a:r>
              <a:rPr lang="en-US" sz="2600" dirty="0"/>
              <a:t> </a:t>
            </a:r>
            <a:r>
              <a:rPr lang="en-US" sz="2600" dirty="0" err="1"/>
              <a:t>disebut</a:t>
            </a:r>
            <a:r>
              <a:rPr lang="en-US" sz="2600" dirty="0"/>
              <a:t> </a:t>
            </a:r>
            <a:r>
              <a:rPr lang="en-US" sz="2600" dirty="0" err="1"/>
              <a:t>senyawa</a:t>
            </a:r>
            <a:r>
              <a:rPr lang="en-US" sz="2600" dirty="0"/>
              <a:t> </a:t>
            </a:r>
            <a:r>
              <a:rPr lang="en-US" sz="2600" dirty="0" err="1"/>
              <a:t>hidrokarbon</a:t>
            </a:r>
            <a:r>
              <a:rPr lang="en-US" sz="2600" dirty="0"/>
              <a:t> </a:t>
            </a:r>
            <a:r>
              <a:rPr lang="en-US" sz="2600" dirty="0" err="1"/>
              <a:t>tidak</a:t>
            </a:r>
            <a:r>
              <a:rPr lang="en-US" sz="2600" dirty="0"/>
              <a:t> </a:t>
            </a:r>
            <a:r>
              <a:rPr lang="en-US" sz="2600" dirty="0" err="1"/>
              <a:t>jenuh</a:t>
            </a:r>
            <a:r>
              <a:rPr lang="en-US" sz="2600" dirty="0"/>
              <a:t>. </a:t>
            </a:r>
            <a:endParaRPr lang="en-US" sz="2600" kern="0" dirty="0"/>
          </a:p>
        </p:txBody>
      </p:sp>
      <p:sp>
        <p:nvSpPr>
          <p:cNvPr id="16" name="Content Placeholder 2"/>
          <p:cNvSpPr txBox="1">
            <a:spLocks/>
          </p:cNvSpPr>
          <p:nvPr/>
        </p:nvSpPr>
        <p:spPr bwMode="auto">
          <a:xfrm>
            <a:off x="1143000" y="4953000"/>
            <a:ext cx="7729728" cy="152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Font typeface="Arial" panose="020B0604020202020204" pitchFamily="34" charset="0"/>
              <a:buChar char="•"/>
            </a:pPr>
            <a:r>
              <a:rPr lang="en-US" sz="2800" dirty="0" err="1"/>
              <a:t>Senyawa</a:t>
            </a:r>
            <a:r>
              <a:rPr lang="en-US" sz="2800" dirty="0"/>
              <a:t> </a:t>
            </a:r>
            <a:r>
              <a:rPr lang="en-US" sz="2800" dirty="0" err="1"/>
              <a:t>alkena</a:t>
            </a:r>
            <a:r>
              <a:rPr lang="en-US" sz="2800" dirty="0"/>
              <a:t> yang </a:t>
            </a:r>
            <a:r>
              <a:rPr lang="en-US" sz="2800" dirty="0" err="1"/>
              <a:t>mempunyai</a:t>
            </a:r>
            <a:r>
              <a:rPr lang="en-US" sz="2800" dirty="0"/>
              <a:t> </a:t>
            </a:r>
            <a:r>
              <a:rPr lang="en-US" sz="2800" dirty="0" err="1"/>
              <a:t>dua</a:t>
            </a:r>
            <a:r>
              <a:rPr lang="en-US" sz="2800" dirty="0"/>
              <a:t> </a:t>
            </a:r>
            <a:r>
              <a:rPr lang="en-US" sz="2800" dirty="0" err="1"/>
              <a:t>ikatan</a:t>
            </a:r>
            <a:r>
              <a:rPr lang="en-US" sz="2800" dirty="0"/>
              <a:t> </a:t>
            </a:r>
            <a:r>
              <a:rPr lang="en-US" sz="2800" dirty="0" err="1"/>
              <a:t>rangkap</a:t>
            </a:r>
            <a:r>
              <a:rPr lang="en-US" sz="2800" dirty="0"/>
              <a:t> </a:t>
            </a:r>
            <a:r>
              <a:rPr lang="en-US" sz="2800" dirty="0" err="1"/>
              <a:t>dua</a:t>
            </a:r>
            <a:r>
              <a:rPr lang="en-US" sz="2800" dirty="0"/>
              <a:t> </a:t>
            </a:r>
            <a:r>
              <a:rPr lang="en-US" sz="2800" dirty="0" err="1"/>
              <a:t>disebut</a:t>
            </a:r>
            <a:r>
              <a:rPr lang="en-US" sz="2800" dirty="0"/>
              <a:t> </a:t>
            </a:r>
            <a:r>
              <a:rPr lang="en-US" sz="2800" i="1" dirty="0" err="1"/>
              <a:t>alkadiena</a:t>
            </a:r>
            <a:r>
              <a:rPr lang="en-US" sz="2800" i="1" dirty="0"/>
              <a:t> </a:t>
            </a:r>
            <a:r>
              <a:rPr lang="en-US" sz="2800" dirty="0" err="1"/>
              <a:t>dan</a:t>
            </a:r>
            <a:r>
              <a:rPr lang="en-US" sz="2800" dirty="0"/>
              <a:t> yang </a:t>
            </a:r>
            <a:r>
              <a:rPr lang="en-US" sz="2800" dirty="0" err="1"/>
              <a:t>mempunyai</a:t>
            </a:r>
            <a:r>
              <a:rPr lang="en-US" sz="2800" dirty="0"/>
              <a:t> </a:t>
            </a:r>
            <a:r>
              <a:rPr lang="en-US" sz="2800" dirty="0" err="1"/>
              <a:t>tiga</a:t>
            </a:r>
            <a:r>
              <a:rPr lang="en-US" sz="2800" dirty="0"/>
              <a:t> </a:t>
            </a:r>
            <a:r>
              <a:rPr lang="en-US" sz="2800" dirty="0" err="1"/>
              <a:t>ikatan</a:t>
            </a:r>
            <a:r>
              <a:rPr lang="en-US" sz="2800" dirty="0"/>
              <a:t> </a:t>
            </a:r>
            <a:r>
              <a:rPr lang="en-US" sz="2800" dirty="0" err="1"/>
              <a:t>rangkap</a:t>
            </a:r>
            <a:r>
              <a:rPr lang="en-US" sz="2800" dirty="0"/>
              <a:t> </a:t>
            </a:r>
            <a:r>
              <a:rPr lang="en-US" sz="2800" dirty="0" err="1"/>
              <a:t>dua</a:t>
            </a:r>
            <a:r>
              <a:rPr lang="en-US" sz="2800" dirty="0"/>
              <a:t> </a:t>
            </a:r>
            <a:r>
              <a:rPr lang="en-US" sz="2800" dirty="0" err="1"/>
              <a:t>disebut</a:t>
            </a:r>
            <a:r>
              <a:rPr lang="en-US" sz="2800" dirty="0"/>
              <a:t> </a:t>
            </a:r>
            <a:r>
              <a:rPr lang="en-US" sz="2800" i="1" dirty="0" err="1"/>
              <a:t>alkatriena</a:t>
            </a:r>
            <a:r>
              <a:rPr lang="en-US" sz="2800" dirty="0"/>
              <a:t>. </a:t>
            </a:r>
            <a:endParaRPr lang="en-US" sz="2600" kern="0" dirty="0"/>
          </a:p>
        </p:txBody>
      </p:sp>
      <p:pic>
        <p:nvPicPr>
          <p:cNvPr id="5122" name="Picture 2"/>
          <p:cNvPicPr>
            <a:picLocks noChangeAspect="1" noChangeArrowheads="1"/>
          </p:cNvPicPr>
          <p:nvPr/>
        </p:nvPicPr>
        <p:blipFill>
          <a:blip r:embed="rId2"/>
          <a:srcRect/>
          <a:stretch>
            <a:fillRect/>
          </a:stretch>
        </p:blipFill>
        <p:spPr bwMode="auto">
          <a:xfrm>
            <a:off x="228600" y="228600"/>
            <a:ext cx="3605212" cy="2746828"/>
          </a:xfrm>
          <a:prstGeom prst="rect">
            <a:avLst/>
          </a:prstGeom>
          <a:noFill/>
          <a:ln w="9525">
            <a:noFill/>
            <a:miter lim="800000"/>
            <a:headEnd/>
            <a:tailEnd/>
          </a:ln>
          <a:effectLst/>
        </p:spPr>
      </p:pic>
    </p:spTree>
    <p:extLst>
      <p:ext uri="{BB962C8B-B14F-4D97-AF65-F5344CB8AC3E}">
        <p14:creationId xmlns:p14="http://schemas.microsoft.com/office/powerpoint/2010/main" val="2335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anim calcmode="lin" valueType="num">
                                      <p:cBhvr>
                                        <p:cTn id="22" dur="2000" fill="hold"/>
                                        <p:tgtEl>
                                          <p:spTgt spid="15"/>
                                        </p:tgtEl>
                                        <p:attrNameLst>
                                          <p:attrName>ppt_w</p:attrName>
                                        </p:attrNameLst>
                                      </p:cBhvr>
                                      <p:tavLst>
                                        <p:tav tm="0" fmla="#ppt_w*sin(2.5*pi*$)">
                                          <p:val>
                                            <p:fltVal val="0"/>
                                          </p:val>
                                        </p:tav>
                                        <p:tav tm="100000">
                                          <p:val>
                                            <p:fltVal val="1"/>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EAEDAB-31C3-40B6-8591-42687415F1D0}" type="slidenum">
              <a:rPr lang="en-US" altLang="en-US">
                <a:solidFill>
                  <a:prstClr val="black">
                    <a:tint val="75000"/>
                  </a:prstClr>
                </a:solidFill>
              </a:rPr>
              <a:pPr/>
              <a:t>9</a:t>
            </a:fld>
            <a:endParaRPr lang="en-US" altLang="en-US">
              <a:solidFill>
                <a:prstClr val="black">
                  <a:tint val="75000"/>
                </a:prstClr>
              </a:solidFill>
            </a:endParaRPr>
          </a:p>
        </p:txBody>
      </p:sp>
      <p:sp>
        <p:nvSpPr>
          <p:cNvPr id="8" name="TextBox 7"/>
          <p:cNvSpPr txBox="1"/>
          <p:nvPr/>
        </p:nvSpPr>
        <p:spPr>
          <a:xfrm>
            <a:off x="2438400" y="685800"/>
            <a:ext cx="4343400" cy="584775"/>
          </a:xfrm>
          <a:prstGeom prst="rect">
            <a:avLst/>
          </a:prstGeom>
          <a:noFill/>
        </p:spPr>
        <p:txBody>
          <a:bodyPr wrap="square" rtlCol="0">
            <a:spAutoFit/>
          </a:bodyPr>
          <a:lstStyle/>
          <a:p>
            <a:pPr algn="ctr" fontAlgn="base">
              <a:spcBef>
                <a:spcPct val="0"/>
              </a:spcBef>
              <a:spcAft>
                <a:spcPct val="0"/>
              </a:spcAft>
            </a:pPr>
            <a:r>
              <a:rPr lang="en-US" sz="3200" b="1" dirty="0" err="1">
                <a:solidFill>
                  <a:schemeClr val="accent2"/>
                </a:solidFill>
                <a:effectLst>
                  <a:outerShdw blurRad="38100" dist="38100" dir="2700000" algn="tl">
                    <a:srgbClr val="000000">
                      <a:alpha val="43137"/>
                    </a:srgbClr>
                  </a:outerShdw>
                </a:effectLst>
                <a:latin typeface="Arial" charset="0"/>
              </a:rPr>
              <a:t>Sifat</a:t>
            </a:r>
            <a:r>
              <a:rPr lang="en-US" sz="3200" b="1" dirty="0">
                <a:solidFill>
                  <a:schemeClr val="accent2"/>
                </a:solidFill>
                <a:effectLst>
                  <a:outerShdw blurRad="38100" dist="38100" dir="2700000" algn="tl">
                    <a:srgbClr val="000000">
                      <a:alpha val="43137"/>
                    </a:srgbClr>
                  </a:outerShdw>
                </a:effectLst>
                <a:latin typeface="Arial" charset="0"/>
              </a:rPr>
              <a:t> </a:t>
            </a:r>
            <a:r>
              <a:rPr lang="en-US" sz="3200" b="1" dirty="0" err="1">
                <a:solidFill>
                  <a:schemeClr val="accent2"/>
                </a:solidFill>
                <a:effectLst>
                  <a:outerShdw blurRad="38100" dist="38100" dir="2700000" algn="tl">
                    <a:srgbClr val="000000">
                      <a:alpha val="43137"/>
                    </a:srgbClr>
                  </a:outerShdw>
                </a:effectLst>
                <a:latin typeface="Arial" charset="0"/>
              </a:rPr>
              <a:t>Fisika</a:t>
            </a:r>
            <a:r>
              <a:rPr lang="en-US" sz="3200" b="1" dirty="0">
                <a:solidFill>
                  <a:schemeClr val="accent2"/>
                </a:solidFill>
                <a:effectLst>
                  <a:outerShdw blurRad="38100" dist="38100" dir="2700000" algn="tl">
                    <a:srgbClr val="000000">
                      <a:alpha val="43137"/>
                    </a:srgbClr>
                  </a:outerShdw>
                </a:effectLst>
                <a:latin typeface="Arial" charset="0"/>
              </a:rPr>
              <a:t> </a:t>
            </a:r>
            <a:r>
              <a:rPr lang="en-US" sz="3200" b="1" dirty="0" err="1">
                <a:solidFill>
                  <a:schemeClr val="accent2"/>
                </a:solidFill>
                <a:effectLst>
                  <a:outerShdw blurRad="38100" dist="38100" dir="2700000" algn="tl">
                    <a:srgbClr val="000000">
                      <a:alpha val="43137"/>
                    </a:srgbClr>
                  </a:outerShdw>
                </a:effectLst>
                <a:latin typeface="Arial" charset="0"/>
              </a:rPr>
              <a:t>Alkena</a:t>
            </a:r>
            <a:endParaRPr lang="en-US" sz="3200" b="1" dirty="0">
              <a:solidFill>
                <a:schemeClr val="accent2"/>
              </a:solidFill>
              <a:effectLst>
                <a:outerShdw blurRad="38100" dist="38100" dir="2700000" algn="tl">
                  <a:srgbClr val="000000">
                    <a:alpha val="43137"/>
                  </a:srgbClr>
                </a:outerShdw>
              </a:effectLst>
              <a:latin typeface="Arial" charset="0"/>
            </a:endParaRPr>
          </a:p>
        </p:txBody>
      </p:sp>
      <p:grpSp>
        <p:nvGrpSpPr>
          <p:cNvPr id="30" name="Group 29"/>
          <p:cNvGrpSpPr/>
          <p:nvPr/>
        </p:nvGrpSpPr>
        <p:grpSpPr>
          <a:xfrm>
            <a:off x="685800" y="1524000"/>
            <a:ext cx="7704667" cy="4268788"/>
            <a:chOff x="685800" y="1524000"/>
            <a:chExt cx="7704667" cy="4268788"/>
          </a:xfrm>
        </p:grpSpPr>
        <p:grpSp>
          <p:nvGrpSpPr>
            <p:cNvPr id="28" name="Group 27"/>
            <p:cNvGrpSpPr/>
            <p:nvPr/>
          </p:nvGrpSpPr>
          <p:grpSpPr>
            <a:xfrm>
              <a:off x="685800" y="1524000"/>
              <a:ext cx="7704667" cy="4265934"/>
              <a:chOff x="685800" y="1524000"/>
              <a:chExt cx="7704667" cy="4265934"/>
            </a:xfrm>
          </p:grpSpPr>
          <p:pic>
            <p:nvPicPr>
              <p:cNvPr id="7170" name="Picture 2"/>
              <p:cNvPicPr>
                <a:picLocks noChangeAspect="1" noChangeArrowheads="1"/>
              </p:cNvPicPr>
              <p:nvPr/>
            </p:nvPicPr>
            <p:blipFill>
              <a:blip r:embed="rId3"/>
              <a:srcRect/>
              <a:stretch>
                <a:fillRect/>
              </a:stretch>
            </p:blipFill>
            <p:spPr bwMode="auto">
              <a:xfrm>
                <a:off x="685801" y="1524000"/>
                <a:ext cx="7704666" cy="2292298"/>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685800" y="3809999"/>
                <a:ext cx="7696200" cy="1979935"/>
              </a:xfrm>
              <a:prstGeom prst="rect">
                <a:avLst/>
              </a:prstGeom>
              <a:noFill/>
              <a:ln w="9525">
                <a:noFill/>
                <a:miter lim="800000"/>
                <a:headEnd/>
                <a:tailEnd/>
              </a:ln>
              <a:effectLst/>
            </p:spPr>
          </p:pic>
        </p:grpSp>
        <p:grpSp>
          <p:nvGrpSpPr>
            <p:cNvPr id="29" name="Group 28"/>
            <p:cNvGrpSpPr/>
            <p:nvPr/>
          </p:nvGrpSpPr>
          <p:grpSpPr>
            <a:xfrm>
              <a:off x="685800" y="3810794"/>
              <a:ext cx="7696994" cy="1981994"/>
              <a:chOff x="685800" y="3810794"/>
              <a:chExt cx="7696994" cy="1981994"/>
            </a:xfrm>
          </p:grpSpPr>
          <p:cxnSp>
            <p:nvCxnSpPr>
              <p:cNvPr id="20" name="Straight Connector 19"/>
              <p:cNvCxnSpPr/>
              <p:nvPr/>
            </p:nvCxnSpPr>
            <p:spPr>
              <a:xfrm rot="5400000">
                <a:off x="7391400" y="4800600"/>
                <a:ext cx="1981200" cy="15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685800" y="5791200"/>
                <a:ext cx="7696200" cy="1588"/>
              </a:xfrm>
              <a:prstGeom prst="line">
                <a:avLst/>
              </a:prstGeom>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89610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630</Words>
  <Application>Microsoft Office PowerPoint</Application>
  <PresentationFormat>On-screen Show (4:3)</PresentationFormat>
  <Paragraphs>113</Paragraphs>
  <Slides>26</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Untuk melihat lebih jelas pembentukan senyawa karbon, amati video pada :   http://www.youtube.com/watch?v=BjyG-m2I7Lg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Enik</dc:creator>
  <cp:lastModifiedBy>emachines</cp:lastModifiedBy>
  <cp:revision>71</cp:revision>
  <dcterms:created xsi:type="dcterms:W3CDTF">2016-08-03T07:34:49Z</dcterms:created>
  <dcterms:modified xsi:type="dcterms:W3CDTF">2020-07-27T03:13:27Z</dcterms:modified>
</cp:coreProperties>
</file>