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60" r:id="rId3"/>
  </p:sldMasterIdLst>
  <p:sldIdLst>
    <p:sldId id="265" r:id="rId4"/>
    <p:sldId id="267" r:id="rId5"/>
    <p:sldId id="266" r:id="rId6"/>
    <p:sldId id="268" r:id="rId7"/>
    <p:sldId id="269" r:id="rId8"/>
    <p:sldId id="270" r:id="rId9"/>
    <p:sldId id="271" r:id="rId10"/>
    <p:sldId id="257" r:id="rId11"/>
    <p:sldId id="258" r:id="rId12"/>
    <p:sldId id="259" r:id="rId13"/>
    <p:sldId id="260" r:id="rId14"/>
    <p:sldId id="261" r:id="rId15"/>
    <p:sldId id="262" r:id="rId16"/>
    <p:sldId id="264" r:id="rId17"/>
    <p:sldId id="263" r:id="rId18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464646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61" autoAdjust="0"/>
    <p:restoredTop sz="94660"/>
  </p:normalViewPr>
  <p:slideViewPr>
    <p:cSldViewPr snapToGrid="0">
      <p:cViewPr varScale="1">
        <p:scale>
          <a:sx n="67" d="100"/>
          <a:sy n="67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92085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9B8D7F1A-29C1-4E5B-852F-367A86061FAD}" type="datetimeFigureOut">
              <a:rPr lang="id-ID" smtClean="0"/>
              <a:t>15/02/2022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9FD7B1-725F-4F17-94B7-7B217A8ED30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98831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2772905" y="2766219"/>
            <a:ext cx="6858002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92085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9B8D7F1A-29C1-4E5B-852F-367A86061FAD}" type="datetimeFigureOut">
              <a:rPr lang="id-ID" smtClean="0"/>
              <a:t>15/02/2022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9FD7B1-725F-4F17-94B7-7B217A8ED30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73880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92085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9B8D7F1A-29C1-4E5B-852F-367A86061FAD}" type="datetimeFigureOut">
              <a:rPr lang="id-ID" smtClean="0"/>
              <a:t>15/02/2022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9FD7B1-725F-4F17-94B7-7B217A8ED30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50247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F733-EF4C-414B-B24B-4BE9D14D6CE7}" type="datetimeFigureOut">
              <a:rPr lang="id-ID" smtClean="0"/>
              <a:t>15/02/2022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6BB1-C2CC-4DD0-9DAD-A1A7ECA1648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750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F733-EF4C-414B-B24B-4BE9D14D6CE7}" type="datetimeFigureOut">
              <a:rPr lang="id-ID" smtClean="0"/>
              <a:t>15/02/2022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6BB1-C2CC-4DD0-9DAD-A1A7ECA1648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87511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F733-EF4C-414B-B24B-4BE9D14D6CE7}" type="datetimeFigureOut">
              <a:rPr lang="id-ID" smtClean="0"/>
              <a:t>15/02/2022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6BB1-C2CC-4DD0-9DAD-A1A7ECA1648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343642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F733-EF4C-414B-B24B-4BE9D14D6CE7}" type="datetimeFigureOut">
              <a:rPr lang="id-ID" smtClean="0"/>
              <a:t>15/02/2022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6BB1-C2CC-4DD0-9DAD-A1A7ECA1648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5539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F733-EF4C-414B-B24B-4BE9D14D6CE7}" type="datetimeFigureOut">
              <a:rPr lang="id-ID" smtClean="0"/>
              <a:t>15/02/2022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6BB1-C2CC-4DD0-9DAD-A1A7ECA1648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028555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F733-EF4C-414B-B24B-4BE9D14D6CE7}" type="datetimeFigureOut">
              <a:rPr lang="id-ID" smtClean="0"/>
              <a:t>15/02/2022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6BB1-C2CC-4DD0-9DAD-A1A7ECA1648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385281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F733-EF4C-414B-B24B-4BE9D14D6CE7}" type="datetimeFigureOut">
              <a:rPr lang="id-ID" smtClean="0"/>
              <a:t>15/02/2022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6BB1-C2CC-4DD0-9DAD-A1A7ECA1648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998678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F733-EF4C-414B-B24B-4BE9D14D6CE7}" type="datetimeFigureOut">
              <a:rPr lang="id-ID" smtClean="0"/>
              <a:t>15/02/2022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6BB1-C2CC-4DD0-9DAD-A1A7ECA1648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02963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2772905" y="2766219"/>
            <a:ext cx="6858002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92085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9B8D7F1A-29C1-4E5B-852F-367A86061FAD}" type="datetimeFigureOut">
              <a:rPr lang="id-ID" smtClean="0"/>
              <a:t>15/02/2022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9FD7B1-725F-4F17-94B7-7B217A8ED30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348486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F733-EF4C-414B-B24B-4BE9D14D6CE7}" type="datetimeFigureOut">
              <a:rPr lang="id-ID" smtClean="0"/>
              <a:t>15/02/2022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6BB1-C2CC-4DD0-9DAD-A1A7ECA1648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329516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F733-EF4C-414B-B24B-4BE9D14D6CE7}" type="datetimeFigureOut">
              <a:rPr lang="id-ID" smtClean="0"/>
              <a:t>15/02/2022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6BB1-C2CC-4DD0-9DAD-A1A7ECA1648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498899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F733-EF4C-414B-B24B-4BE9D14D6CE7}" type="datetimeFigureOut">
              <a:rPr lang="id-ID" smtClean="0"/>
              <a:t>15/02/2022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6BB1-C2CC-4DD0-9DAD-A1A7ECA1648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190226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B00E-19D5-4B0C-B928-BA5422BB3C8C}" type="datetimeFigureOut">
              <a:rPr lang="id-ID" smtClean="0"/>
              <a:t>15/02/2022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BCE8-94B2-4EDA-B429-FED9DB32C7E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5766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B00E-19D5-4B0C-B928-BA5422BB3C8C}" type="datetimeFigureOut">
              <a:rPr lang="id-ID" smtClean="0"/>
              <a:t>15/02/2022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BCE8-94B2-4EDA-B429-FED9DB32C7E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387568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B00E-19D5-4B0C-B928-BA5422BB3C8C}" type="datetimeFigureOut">
              <a:rPr lang="id-ID" smtClean="0"/>
              <a:t>15/02/2022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BCE8-94B2-4EDA-B429-FED9DB32C7E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281340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B00E-19D5-4B0C-B928-BA5422BB3C8C}" type="datetimeFigureOut">
              <a:rPr lang="id-ID" smtClean="0"/>
              <a:t>15/02/2022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BCE8-94B2-4EDA-B429-FED9DB32C7E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159827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B00E-19D5-4B0C-B928-BA5422BB3C8C}" type="datetimeFigureOut">
              <a:rPr lang="id-ID" smtClean="0"/>
              <a:t>15/02/2022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BCE8-94B2-4EDA-B429-FED9DB32C7E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348991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B00E-19D5-4B0C-B928-BA5422BB3C8C}" type="datetimeFigureOut">
              <a:rPr lang="id-ID" smtClean="0"/>
              <a:t>15/02/2022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BCE8-94B2-4EDA-B429-FED9DB32C7E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713125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B00E-19D5-4B0C-B928-BA5422BB3C8C}" type="datetimeFigureOut">
              <a:rPr lang="id-ID" smtClean="0"/>
              <a:t>15/02/2022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BCE8-94B2-4EDA-B429-FED9DB32C7E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93767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92085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9B8D7F1A-29C1-4E5B-852F-367A86061FAD}" type="datetimeFigureOut">
              <a:rPr lang="id-ID" smtClean="0"/>
              <a:t>15/02/2022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9FD7B1-725F-4F17-94B7-7B217A8ED30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756632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B00E-19D5-4B0C-B928-BA5422BB3C8C}" type="datetimeFigureOut">
              <a:rPr lang="id-ID" smtClean="0"/>
              <a:t>15/02/2022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BCE8-94B2-4EDA-B429-FED9DB32C7E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409754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B00E-19D5-4B0C-B928-BA5422BB3C8C}" type="datetimeFigureOut">
              <a:rPr lang="id-ID" smtClean="0"/>
              <a:t>15/02/2022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BCE8-94B2-4EDA-B429-FED9DB32C7E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522246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B00E-19D5-4B0C-B928-BA5422BB3C8C}" type="datetimeFigureOut">
              <a:rPr lang="id-ID" smtClean="0"/>
              <a:t>15/02/2022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BCE8-94B2-4EDA-B429-FED9DB32C7E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393522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B00E-19D5-4B0C-B928-BA5422BB3C8C}" type="datetimeFigureOut">
              <a:rPr lang="id-ID" smtClean="0"/>
              <a:t>15/02/2022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BCE8-94B2-4EDA-B429-FED9DB32C7E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31665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2772905" y="2766219"/>
            <a:ext cx="6858002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892085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9B8D7F1A-29C1-4E5B-852F-367A86061FAD}" type="datetimeFigureOut">
              <a:rPr lang="id-ID" smtClean="0"/>
              <a:t>15/02/2022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9FD7B1-725F-4F17-94B7-7B217A8ED30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33250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892085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9B8D7F1A-29C1-4E5B-852F-367A86061FAD}" type="datetimeFigureOut">
              <a:rPr lang="id-ID" smtClean="0"/>
              <a:t>15/02/2022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9FD7B1-725F-4F17-94B7-7B217A8ED30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85780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2772905" y="2766219"/>
            <a:ext cx="6858002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892085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9B8D7F1A-29C1-4E5B-852F-367A86061FAD}" type="datetimeFigureOut">
              <a:rPr lang="id-ID" smtClean="0"/>
              <a:t>15/02/2022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9FD7B1-725F-4F17-94B7-7B217A8ED30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5238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892085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9B8D7F1A-29C1-4E5B-852F-367A86061FAD}" type="datetimeFigureOut">
              <a:rPr lang="id-ID" smtClean="0"/>
              <a:t>15/02/2022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9FD7B1-725F-4F17-94B7-7B217A8ED30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68543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892085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9B8D7F1A-29C1-4E5B-852F-367A86061FAD}" type="datetimeFigureOut">
              <a:rPr lang="id-ID" smtClean="0"/>
              <a:t>15/02/2022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9FD7B1-725F-4F17-94B7-7B217A8ED30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97303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892085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9B8D7F1A-29C1-4E5B-852F-367A86061FAD}" type="datetimeFigureOut">
              <a:rPr lang="id-ID" smtClean="0"/>
              <a:t>15/02/2022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9FD7B1-725F-4F17-94B7-7B217A8ED30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6349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/>
          <p:cNvSpPr>
            <a:spLocks noChangeArrowheads="1"/>
          </p:cNvSpPr>
          <p:nvPr userDrawn="1"/>
        </p:nvSpPr>
        <p:spPr bwMode="auto">
          <a:xfrm rot="16200000">
            <a:off x="-2706310" y="2683539"/>
            <a:ext cx="6858000" cy="1476375"/>
          </a:xfrm>
          <a:prstGeom prst="rect">
            <a:avLst/>
          </a:prstGeom>
          <a:gradFill rotWithShape="1">
            <a:gsLst>
              <a:gs pos="0">
                <a:srgbClr val="00B050"/>
              </a:gs>
              <a:gs pos="100000">
                <a:srgbClr val="FFCC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-1966251" y="2909889"/>
            <a:ext cx="5377882" cy="110799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PERTEMUAN</a:t>
            </a:r>
            <a:r>
              <a:rPr lang="id-ID" sz="6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-</a:t>
            </a:r>
            <a:r>
              <a:rPr lang="en-GB" sz="6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6</a:t>
            </a:r>
            <a:endParaRPr lang="id-ID" sz="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 flipV="1">
            <a:off x="1460878" y="6152828"/>
            <a:ext cx="8783502" cy="108487"/>
          </a:xfrm>
          <a:prstGeom prst="rect">
            <a:avLst/>
          </a:prstGeom>
          <a:gradFill rotWithShape="1">
            <a:gsLst>
              <a:gs pos="0">
                <a:srgbClr val="00B050"/>
              </a:gs>
              <a:gs pos="100000">
                <a:srgbClr val="FFCC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" name="Rectangle 6"/>
          <p:cNvSpPr txBox="1">
            <a:spLocks noChangeArrowheads="1"/>
          </p:cNvSpPr>
          <p:nvPr userDrawn="1"/>
        </p:nvSpPr>
        <p:spPr bwMode="auto">
          <a:xfrm>
            <a:off x="9110420" y="553230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id-ID"/>
            </a:defPPr>
            <a:lvl1pPr marL="0" algn="r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A75C191-B58B-4371-80B4-85059100A2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Oval 10"/>
          <p:cNvSpPr/>
          <p:nvPr userDrawn="1"/>
        </p:nvSpPr>
        <p:spPr>
          <a:xfrm>
            <a:off x="9272345" y="4073391"/>
            <a:ext cx="2357438" cy="207168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 userDrawn="1"/>
        </p:nvSpPr>
        <p:spPr>
          <a:xfrm>
            <a:off x="9343783" y="715828"/>
            <a:ext cx="2357437" cy="2071688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/>
          <p:cNvSpPr/>
          <p:nvPr userDrawn="1"/>
        </p:nvSpPr>
        <p:spPr>
          <a:xfrm>
            <a:off x="10054983" y="2698616"/>
            <a:ext cx="1646237" cy="1446212"/>
          </a:xfrm>
          <a:prstGeom prst="ellipse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125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8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5F733-EF4C-414B-B24B-4BE9D14D6CE7}" type="datetimeFigureOut">
              <a:rPr lang="id-ID" smtClean="0"/>
              <a:t>15/02/2022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6BB1-C2CC-4DD0-9DAD-A1A7ECA1648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85892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EB00E-19D5-4B0C-B928-BA5422BB3C8C}" type="datetimeFigureOut">
              <a:rPr lang="id-ID" smtClean="0"/>
              <a:t>15/02/2022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ABCE8-94B2-4EDA-B429-FED9DB32C7E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15192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slide" Target="slide8.x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7" Type="http://schemas.openxmlformats.org/officeDocument/2006/relationships/slide" Target="slide15.xml"/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4.xml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D5099B8-C702-4242-8606-8FC95DB62C74}"/>
              </a:ext>
            </a:extLst>
          </p:cNvPr>
          <p:cNvSpPr txBox="1"/>
          <p:nvPr/>
        </p:nvSpPr>
        <p:spPr>
          <a:xfrm>
            <a:off x="2121798" y="1613118"/>
            <a:ext cx="718267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4000" dirty="0"/>
              <a:t>Power Point </a:t>
            </a:r>
            <a:r>
              <a:rPr lang="en-ID" sz="4000" dirty="0" err="1"/>
              <a:t>adalah</a:t>
            </a:r>
            <a:r>
              <a:rPr lang="en-ID" sz="4000" dirty="0"/>
              <a:t> </a:t>
            </a:r>
            <a:r>
              <a:rPr lang="en-ID" sz="4000" dirty="0" err="1"/>
              <a:t>aplikasi</a:t>
            </a:r>
            <a:r>
              <a:rPr lang="en-ID" sz="4000" dirty="0"/>
              <a:t> yang </a:t>
            </a:r>
            <a:r>
              <a:rPr lang="en-ID" sz="4000" dirty="0" err="1"/>
              <a:t>digunakan</a:t>
            </a:r>
            <a:r>
              <a:rPr lang="en-ID" sz="4000" dirty="0"/>
              <a:t> </a:t>
            </a:r>
            <a:r>
              <a:rPr lang="en-ID" sz="4000" dirty="0" err="1"/>
              <a:t>untuk</a:t>
            </a:r>
            <a:r>
              <a:rPr lang="en-ID" sz="4000" dirty="0"/>
              <a:t>  </a:t>
            </a:r>
            <a:r>
              <a:rPr lang="en-ID" sz="4000" dirty="0" err="1"/>
              <a:t>presentasi</a:t>
            </a:r>
            <a:r>
              <a:rPr lang="en-ID" sz="4000" dirty="0"/>
              <a:t>.</a:t>
            </a:r>
          </a:p>
          <a:p>
            <a:endParaRPr lang="en-ID" sz="3200" dirty="0"/>
          </a:p>
        </p:txBody>
      </p:sp>
    </p:spTree>
    <p:extLst>
      <p:ext uri="{BB962C8B-B14F-4D97-AF65-F5344CB8AC3E}">
        <p14:creationId xmlns:p14="http://schemas.microsoft.com/office/powerpoint/2010/main" val="311325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03694" y="-221300"/>
            <a:ext cx="8229600" cy="1143000"/>
          </a:xfrm>
          <a:prstGeom prst="rect">
            <a:avLst/>
          </a:prstGeom>
          <a:effectLst>
            <a:outerShdw dist="35921" dir="2700000" algn="ctr" rotWithShape="0">
              <a:schemeClr val="hlink"/>
            </a:outerShdw>
          </a:effectLst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en-US" dirty="0" err="1"/>
              <a:t>Tabel</a:t>
            </a:r>
            <a:r>
              <a:rPr lang="en-US" dirty="0"/>
              <a:t> Gaya </a:t>
            </a:r>
            <a:r>
              <a:rPr lang="en-US" dirty="0" err="1"/>
              <a:t>Tertentu</a:t>
            </a:r>
            <a:endParaRPr lang="en-US" dirty="0"/>
          </a:p>
        </p:txBody>
      </p:sp>
      <p:graphicFrame>
        <p:nvGraphicFramePr>
          <p:cNvPr id="9" name="Group 1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3074746"/>
              </p:ext>
            </p:extLst>
          </p:nvPr>
        </p:nvGraphicFramePr>
        <p:xfrm>
          <a:off x="1645107" y="1104262"/>
          <a:ext cx="7221537" cy="4525963"/>
        </p:xfrm>
        <a:graphic>
          <a:graphicData uri="http://schemas.openxmlformats.org/drawingml/2006/table">
            <a:tbl>
              <a:tblPr/>
              <a:tblGrid>
                <a:gridCol w="1444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3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4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4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875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30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4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4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AutoShape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120190" y="6433920"/>
            <a:ext cx="519758" cy="288925"/>
          </a:xfrm>
          <a:prstGeom prst="actionButtonForwardNext">
            <a:avLst/>
          </a:prstGeom>
          <a:gradFill rotWithShape="1">
            <a:gsLst>
              <a:gs pos="0">
                <a:srgbClr val="FF0000"/>
              </a:gs>
              <a:gs pos="100000">
                <a:srgbClr val="FFCC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13" name="AutoShape 19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9753602" y="6433920"/>
            <a:ext cx="504825" cy="288925"/>
          </a:xfrm>
          <a:prstGeom prst="actionButtonEnd">
            <a:avLst/>
          </a:prstGeom>
          <a:gradFill rotWithShape="1">
            <a:gsLst>
              <a:gs pos="0">
                <a:srgbClr val="FF0000"/>
              </a:gs>
              <a:gs pos="100000">
                <a:srgbClr val="FFCC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14" name="Action Button: Back or Previous 13">
            <a:hlinkClick r:id="" action="ppaction://hlinkshowjump?jump=previousslide" highlightClick="1"/>
          </p:cNvPr>
          <p:cNvSpPr/>
          <p:nvPr/>
        </p:nvSpPr>
        <p:spPr>
          <a:xfrm>
            <a:off x="8431080" y="6433920"/>
            <a:ext cx="573437" cy="288925"/>
          </a:xfrm>
          <a:prstGeom prst="actionButtonBackPrevious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FF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TextBox 14">
            <a:hlinkClick r:id="rId2" action="ppaction://hlinksldjump"/>
          </p:cNvPr>
          <p:cNvSpPr txBox="1"/>
          <p:nvPr/>
        </p:nvSpPr>
        <p:spPr>
          <a:xfrm>
            <a:off x="7175711" y="6384509"/>
            <a:ext cx="1051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rgbClr val="C00000"/>
                </a:solidFill>
              </a:rPr>
              <a:t>Daftar Isi</a:t>
            </a:r>
          </a:p>
        </p:txBody>
      </p:sp>
    </p:spTree>
    <p:extLst>
      <p:ext uri="{BB962C8B-B14F-4D97-AF65-F5344CB8AC3E}">
        <p14:creationId xmlns:p14="http://schemas.microsoft.com/office/powerpoint/2010/main" val="2005012648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596682" y="212646"/>
            <a:ext cx="8229600" cy="1143000"/>
          </a:xfrm>
          <a:prstGeom prst="rect">
            <a:avLst/>
          </a:prstGeom>
          <a:effectLst>
            <a:outerShdw dist="35921" dir="2700000" algn="ctr" rotWithShape="0">
              <a:schemeClr val="hlink"/>
            </a:outerShdw>
          </a:effectLst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en-US" dirty="0" err="1"/>
              <a:t>Grafik</a:t>
            </a:r>
            <a:r>
              <a:rPr lang="en-US" dirty="0"/>
              <a:t> Gaya </a:t>
            </a:r>
            <a:r>
              <a:rPr lang="en-US" dirty="0" err="1"/>
              <a:t>Tertentu</a:t>
            </a:r>
            <a:endParaRPr lang="en-US" dirty="0"/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1590544"/>
              </p:ext>
            </p:extLst>
          </p:nvPr>
        </p:nvGraphicFramePr>
        <p:xfrm>
          <a:off x="1673007" y="1538208"/>
          <a:ext cx="7129463" cy="450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hart" r:id="rId3" imgW="7162957" imgH="4524253" progId="MSGraph.Chart.8">
                  <p:embed followColorScheme="full"/>
                </p:oleObj>
              </mc:Choice>
              <mc:Fallback>
                <p:oleObj name="Chart" r:id="rId3" imgW="7162957" imgH="452425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3007" y="1538208"/>
                        <a:ext cx="7129463" cy="450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AutoShape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120190" y="6433920"/>
            <a:ext cx="519758" cy="288925"/>
          </a:xfrm>
          <a:prstGeom prst="actionButtonForwardNext">
            <a:avLst/>
          </a:prstGeom>
          <a:gradFill rotWithShape="1">
            <a:gsLst>
              <a:gs pos="0">
                <a:srgbClr val="FF0000"/>
              </a:gs>
              <a:gs pos="100000">
                <a:srgbClr val="FFCC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13" name="AutoShape 19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9753602" y="6433920"/>
            <a:ext cx="504825" cy="288925"/>
          </a:xfrm>
          <a:prstGeom prst="actionButtonEnd">
            <a:avLst/>
          </a:prstGeom>
          <a:gradFill rotWithShape="1">
            <a:gsLst>
              <a:gs pos="0">
                <a:srgbClr val="FF0000"/>
              </a:gs>
              <a:gs pos="100000">
                <a:srgbClr val="FFCC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14" name="Action Button: Back or Previous 13">
            <a:hlinkClick r:id="" action="ppaction://hlinkshowjump?jump=previousslide" highlightClick="1"/>
          </p:cNvPr>
          <p:cNvSpPr/>
          <p:nvPr/>
        </p:nvSpPr>
        <p:spPr>
          <a:xfrm>
            <a:off x="8431080" y="6433920"/>
            <a:ext cx="573437" cy="288925"/>
          </a:xfrm>
          <a:prstGeom prst="actionButtonBackPrevious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FF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TextBox 14">
            <a:hlinkClick r:id="rId5" action="ppaction://hlinksldjump"/>
          </p:cNvPr>
          <p:cNvSpPr txBox="1"/>
          <p:nvPr/>
        </p:nvSpPr>
        <p:spPr>
          <a:xfrm>
            <a:off x="7175711" y="6384509"/>
            <a:ext cx="1051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rgbClr val="C00000"/>
                </a:solidFill>
              </a:rPr>
              <a:t>Daftar Isi</a:t>
            </a:r>
          </a:p>
        </p:txBody>
      </p:sp>
    </p:spTree>
    <p:extLst>
      <p:ext uri="{BB962C8B-B14F-4D97-AF65-F5344CB8AC3E}">
        <p14:creationId xmlns:p14="http://schemas.microsoft.com/office/powerpoint/2010/main" val="693387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62588" y="471726"/>
            <a:ext cx="8229600" cy="1143000"/>
          </a:xfrm>
          <a:prstGeom prst="rect">
            <a:avLst/>
          </a:prstGeom>
          <a:effectLst>
            <a:outerShdw dist="35921" dir="2700000" algn="ctr" rotWithShape="0">
              <a:schemeClr val="hlink"/>
            </a:outerShdw>
          </a:effectLst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en-US"/>
              <a:t>Ilustrasi Gaya</a:t>
            </a:r>
            <a:endParaRPr lang="en-US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421638" y="3614976"/>
            <a:ext cx="5545138" cy="1800225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12" name="Oval 5"/>
          <p:cNvSpPr>
            <a:spLocks noChangeArrowheads="1"/>
          </p:cNvSpPr>
          <p:nvPr/>
        </p:nvSpPr>
        <p:spPr bwMode="auto">
          <a:xfrm>
            <a:off x="6518851" y="2779951"/>
            <a:ext cx="792162" cy="7921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1291213" y="3114914"/>
            <a:ext cx="2952750" cy="215900"/>
          </a:xfrm>
          <a:prstGeom prst="rightArrow">
            <a:avLst>
              <a:gd name="adj1" fmla="val 50000"/>
              <a:gd name="adj2" fmla="val 341912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14" name="Oval 7"/>
          <p:cNvSpPr>
            <a:spLocks noChangeArrowheads="1"/>
          </p:cNvSpPr>
          <p:nvPr/>
        </p:nvSpPr>
        <p:spPr bwMode="auto">
          <a:xfrm>
            <a:off x="8034913" y="2795826"/>
            <a:ext cx="792163" cy="7921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15" name="AutoShape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120190" y="6433920"/>
            <a:ext cx="519758" cy="288925"/>
          </a:xfrm>
          <a:prstGeom prst="actionButtonForwardNext">
            <a:avLst/>
          </a:prstGeom>
          <a:gradFill rotWithShape="1">
            <a:gsLst>
              <a:gs pos="0">
                <a:srgbClr val="FF0000"/>
              </a:gs>
              <a:gs pos="100000">
                <a:srgbClr val="FFCC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16" name="AutoShape 19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9753602" y="6433920"/>
            <a:ext cx="504825" cy="288925"/>
          </a:xfrm>
          <a:prstGeom prst="actionButtonEnd">
            <a:avLst/>
          </a:prstGeom>
          <a:gradFill rotWithShape="1">
            <a:gsLst>
              <a:gs pos="0">
                <a:srgbClr val="FF0000"/>
              </a:gs>
              <a:gs pos="100000">
                <a:srgbClr val="FFCC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17" name="Action Button: Back or Previous 16">
            <a:hlinkClick r:id="" action="ppaction://hlinkshowjump?jump=previousslide" highlightClick="1"/>
          </p:cNvPr>
          <p:cNvSpPr/>
          <p:nvPr/>
        </p:nvSpPr>
        <p:spPr>
          <a:xfrm>
            <a:off x="8431080" y="6433920"/>
            <a:ext cx="573437" cy="288925"/>
          </a:xfrm>
          <a:prstGeom prst="actionButtonBackPrevious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FF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TextBox 17">
            <a:hlinkClick r:id="rId2" action="ppaction://hlinksldjump"/>
          </p:cNvPr>
          <p:cNvSpPr txBox="1"/>
          <p:nvPr/>
        </p:nvSpPr>
        <p:spPr>
          <a:xfrm>
            <a:off x="7175711" y="6384509"/>
            <a:ext cx="1051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rgbClr val="C00000"/>
                </a:solidFill>
              </a:rPr>
              <a:t>Daftar Isi</a:t>
            </a:r>
          </a:p>
        </p:txBody>
      </p:sp>
    </p:spTree>
    <p:extLst>
      <p:ext uri="{BB962C8B-B14F-4D97-AF65-F5344CB8AC3E}">
        <p14:creationId xmlns:p14="http://schemas.microsoft.com/office/powerpoint/2010/main" val="1817665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677 0.00463 L 0.1875 0.004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2.96296E-6 L 0.05963 -2.96296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2.22222E-6 L 0.04401 2.22222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401 3.33333E-6 L 0.04401 0.33564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5"/>
          <p:cNvSpPr txBox="1">
            <a:spLocks/>
          </p:cNvSpPr>
          <p:nvPr/>
        </p:nvSpPr>
        <p:spPr bwMode="auto">
          <a:xfrm>
            <a:off x="1139126" y="181649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d-ID">
                <a:solidFill>
                  <a:srgbClr val="C00000"/>
                </a:solidFill>
              </a:rPr>
              <a:t>Gerak Rotasi Bumi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825176" y="1978699"/>
            <a:ext cx="1800225" cy="1800225"/>
          </a:xfrm>
          <a:prstGeom prst="ellipse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825166" y="2193003"/>
            <a:ext cx="360000" cy="360000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100000">
                <a:srgbClr val="FF03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Pie 15"/>
          <p:cNvSpPr/>
          <p:nvPr/>
        </p:nvSpPr>
        <p:spPr>
          <a:xfrm rot="5400000">
            <a:off x="3825176" y="1964411"/>
            <a:ext cx="1800225" cy="1800225"/>
          </a:xfrm>
          <a:prstGeom prst="pie">
            <a:avLst>
              <a:gd name="adj1" fmla="val 5455021"/>
              <a:gd name="adj2" fmla="val 16200000"/>
            </a:avLst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AutoShape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120190" y="6433920"/>
            <a:ext cx="519758" cy="288925"/>
          </a:xfrm>
          <a:prstGeom prst="actionButtonForwardNext">
            <a:avLst/>
          </a:prstGeom>
          <a:gradFill rotWithShape="1">
            <a:gsLst>
              <a:gs pos="0">
                <a:srgbClr val="FF0000"/>
              </a:gs>
              <a:gs pos="100000">
                <a:srgbClr val="FFCC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18" name="AutoShape 19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9753602" y="6433920"/>
            <a:ext cx="504825" cy="288925"/>
          </a:xfrm>
          <a:prstGeom prst="actionButtonEnd">
            <a:avLst/>
          </a:prstGeom>
          <a:gradFill rotWithShape="1">
            <a:gsLst>
              <a:gs pos="0">
                <a:srgbClr val="FF0000"/>
              </a:gs>
              <a:gs pos="100000">
                <a:srgbClr val="FFCC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19" name="Action Button: Back or Previous 18">
            <a:hlinkClick r:id="" action="ppaction://hlinkshowjump?jump=previousslide" highlightClick="1"/>
          </p:cNvPr>
          <p:cNvSpPr/>
          <p:nvPr/>
        </p:nvSpPr>
        <p:spPr>
          <a:xfrm>
            <a:off x="8431080" y="6433920"/>
            <a:ext cx="573437" cy="288925"/>
          </a:xfrm>
          <a:prstGeom prst="actionButtonBackPrevious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FF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TextBox 19">
            <a:hlinkClick r:id="rId2" action="ppaction://hlinksldjump"/>
          </p:cNvPr>
          <p:cNvSpPr txBox="1"/>
          <p:nvPr/>
        </p:nvSpPr>
        <p:spPr>
          <a:xfrm>
            <a:off x="7175711" y="6384509"/>
            <a:ext cx="1051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rgbClr val="C00000"/>
                </a:solidFill>
              </a:rPr>
              <a:t>Daftar Isi</a:t>
            </a:r>
          </a:p>
        </p:txBody>
      </p:sp>
    </p:spTree>
    <p:extLst>
      <p:ext uri="{BB962C8B-B14F-4D97-AF65-F5344CB8AC3E}">
        <p14:creationId xmlns:p14="http://schemas.microsoft.com/office/powerpoint/2010/main" val="25183308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3.33333E-6 C 0.07955 -3.33333E-6 0.19935 0.03773 0.19935 0.06922 C 0.19935 0.10047 0.08333 0.15301 0.00364 0.15301 C -0.07604 0.15301 -0.0905 0.10047 -0.0905 0.06922 C -0.0905 0.03773 -0.07956 -3.33333E-6 2.70833E-6 -3.33333E-6 Z " pathEditMode="relative" rAng="0" ptsTypes="AAAAA">
                                      <p:cBhvr>
                                        <p:cTn id="6" dur="3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43" y="7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utoShape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120190" y="6433920"/>
            <a:ext cx="519758" cy="288925"/>
          </a:xfrm>
          <a:prstGeom prst="actionButtonForwardNext">
            <a:avLst/>
          </a:prstGeom>
          <a:gradFill rotWithShape="1">
            <a:gsLst>
              <a:gs pos="0">
                <a:srgbClr val="FF0000"/>
              </a:gs>
              <a:gs pos="100000">
                <a:srgbClr val="FFCC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18" name="AutoShape 19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9753602" y="6433920"/>
            <a:ext cx="504825" cy="288925"/>
          </a:xfrm>
          <a:prstGeom prst="actionButtonEnd">
            <a:avLst/>
          </a:prstGeom>
          <a:gradFill rotWithShape="1">
            <a:gsLst>
              <a:gs pos="0">
                <a:srgbClr val="FF0000"/>
              </a:gs>
              <a:gs pos="100000">
                <a:srgbClr val="FFCC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19" name="Action Button: Back or Previous 18">
            <a:hlinkClick r:id="" action="ppaction://hlinkshowjump?jump=previousslide" highlightClick="1"/>
          </p:cNvPr>
          <p:cNvSpPr/>
          <p:nvPr/>
        </p:nvSpPr>
        <p:spPr>
          <a:xfrm>
            <a:off x="8431080" y="6433920"/>
            <a:ext cx="573437" cy="288925"/>
          </a:xfrm>
          <a:prstGeom prst="actionButtonBackPrevious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FF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TextBox 19">
            <a:hlinkClick r:id="rId2" action="ppaction://hlinksldjump"/>
          </p:cNvPr>
          <p:cNvSpPr txBox="1"/>
          <p:nvPr/>
        </p:nvSpPr>
        <p:spPr>
          <a:xfrm>
            <a:off x="7175711" y="6384509"/>
            <a:ext cx="1051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rgbClr val="C00000"/>
                </a:solidFill>
              </a:rPr>
              <a:t>Daftar Isi</a:t>
            </a:r>
          </a:p>
        </p:txBody>
      </p:sp>
      <p:sp>
        <p:nvSpPr>
          <p:cNvPr id="10" name="Rectangle 9"/>
          <p:cNvSpPr/>
          <p:nvPr/>
        </p:nvSpPr>
        <p:spPr>
          <a:xfrm>
            <a:off x="2976575" y="42944"/>
            <a:ext cx="4286280" cy="92333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Kombinasi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Oval 3"/>
          <p:cNvSpPr>
            <a:spLocks noChangeArrowheads="1"/>
          </p:cNvSpPr>
          <p:nvPr/>
        </p:nvSpPr>
        <p:spPr bwMode="auto">
          <a:xfrm>
            <a:off x="2409837" y="2143116"/>
            <a:ext cx="566738" cy="576263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2625737" y="2359016"/>
            <a:ext cx="566738" cy="57626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5"/>
          <p:cNvSpPr>
            <a:spLocks noChangeArrowheads="1"/>
          </p:cNvSpPr>
          <p:nvPr/>
        </p:nvSpPr>
        <p:spPr bwMode="auto">
          <a:xfrm>
            <a:off x="2841637" y="2574916"/>
            <a:ext cx="566738" cy="576263"/>
          </a:xfrm>
          <a:prstGeom prst="ellips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6"/>
          <p:cNvSpPr>
            <a:spLocks noChangeArrowheads="1"/>
          </p:cNvSpPr>
          <p:nvPr/>
        </p:nvSpPr>
        <p:spPr bwMode="auto">
          <a:xfrm>
            <a:off x="5002224" y="2212966"/>
            <a:ext cx="566737" cy="576263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Oval 7"/>
          <p:cNvSpPr>
            <a:spLocks noChangeArrowheads="1"/>
          </p:cNvSpPr>
          <p:nvPr/>
        </p:nvSpPr>
        <p:spPr bwMode="auto">
          <a:xfrm>
            <a:off x="5002224" y="2214554"/>
            <a:ext cx="566737" cy="576262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8"/>
          <p:cNvSpPr>
            <a:spLocks noChangeArrowheads="1"/>
          </p:cNvSpPr>
          <p:nvPr/>
        </p:nvSpPr>
        <p:spPr bwMode="auto">
          <a:xfrm>
            <a:off x="5002224" y="2214554"/>
            <a:ext cx="566737" cy="576262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Oval 9"/>
          <p:cNvSpPr>
            <a:spLocks noChangeArrowheads="1"/>
          </p:cNvSpPr>
          <p:nvPr/>
        </p:nvSpPr>
        <p:spPr bwMode="auto">
          <a:xfrm>
            <a:off x="5031720" y="2214554"/>
            <a:ext cx="566737" cy="576262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10"/>
          <p:cNvSpPr>
            <a:spLocks noChangeArrowheads="1"/>
          </p:cNvSpPr>
          <p:nvPr/>
        </p:nvSpPr>
        <p:spPr bwMode="auto">
          <a:xfrm>
            <a:off x="5576899" y="3868729"/>
            <a:ext cx="566737" cy="576262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11"/>
          <p:cNvSpPr>
            <a:spLocks noChangeArrowheads="1"/>
          </p:cNvSpPr>
          <p:nvPr/>
        </p:nvSpPr>
        <p:spPr bwMode="auto">
          <a:xfrm>
            <a:off x="5576899" y="3870316"/>
            <a:ext cx="566737" cy="576263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Oval 12"/>
          <p:cNvSpPr>
            <a:spLocks noChangeArrowheads="1"/>
          </p:cNvSpPr>
          <p:nvPr/>
        </p:nvSpPr>
        <p:spPr bwMode="auto">
          <a:xfrm>
            <a:off x="5576899" y="3870316"/>
            <a:ext cx="566737" cy="57626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Oval 13"/>
          <p:cNvSpPr>
            <a:spLocks noChangeArrowheads="1"/>
          </p:cNvSpPr>
          <p:nvPr/>
        </p:nvSpPr>
        <p:spPr bwMode="auto">
          <a:xfrm>
            <a:off x="5576899" y="3870316"/>
            <a:ext cx="566737" cy="576263"/>
          </a:xfrm>
          <a:prstGeom prst="ellips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Oval 15"/>
          <p:cNvSpPr>
            <a:spLocks noChangeArrowheads="1"/>
          </p:cNvSpPr>
          <p:nvPr/>
        </p:nvSpPr>
        <p:spPr bwMode="auto">
          <a:xfrm>
            <a:off x="2841637" y="4591041"/>
            <a:ext cx="566738" cy="576263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Oval 16"/>
          <p:cNvSpPr>
            <a:spLocks noChangeArrowheads="1"/>
          </p:cNvSpPr>
          <p:nvPr/>
        </p:nvSpPr>
        <p:spPr bwMode="auto">
          <a:xfrm>
            <a:off x="3057537" y="4806941"/>
            <a:ext cx="566738" cy="57626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Oval 17"/>
          <p:cNvSpPr>
            <a:spLocks noChangeArrowheads="1"/>
          </p:cNvSpPr>
          <p:nvPr/>
        </p:nvSpPr>
        <p:spPr bwMode="auto">
          <a:xfrm>
            <a:off x="3489337" y="4591041"/>
            <a:ext cx="566738" cy="576263"/>
          </a:xfrm>
          <a:prstGeom prst="ellips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18"/>
          <p:cNvSpPr>
            <a:spLocks noChangeShapeType="1"/>
          </p:cNvSpPr>
          <p:nvPr/>
        </p:nvSpPr>
        <p:spPr bwMode="auto">
          <a:xfrm flipH="1">
            <a:off x="5284534" y="2501891"/>
            <a:ext cx="41220" cy="36354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Oval 19"/>
          <p:cNvSpPr>
            <a:spLocks noChangeArrowheads="1"/>
          </p:cNvSpPr>
          <p:nvPr/>
        </p:nvSpPr>
        <p:spPr bwMode="auto">
          <a:xfrm>
            <a:off x="5215364" y="2401879"/>
            <a:ext cx="213892" cy="21748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944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4*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4*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3" presetClass="exit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4*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4*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3" presetClass="exit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4*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4*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3" presetClass="exit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4*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4*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3" presetClass="exit" presetSubtype="16" repeatCount="indefinite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4*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4*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repeatCount="indefinite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3" presetClass="exit" presetSubtype="16" repeatCount="indefinite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4*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4*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repeatCount="indefinite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3" presetClass="exit" presetSubtype="16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4*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4*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repeatCount="indefinite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3" presetClass="exit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4*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4*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3" presetClass="exit" presetSubtype="16" repeatCount="indefinite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4*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4*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repeatCount="indefinite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3" presetClass="exit" presetSubtype="16" repeatCount="indefinite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4*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4*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repeatCount="indefinite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3" presetClass="exit" presetSubtype="16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4*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4*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repeatCount="indefinite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3" presetClass="exit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4*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4*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3" presetClass="exit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4*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4*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3" presetClass="exit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4*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4*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879331" y="2541776"/>
            <a:ext cx="7210425" cy="1143000"/>
          </a:xfrm>
          <a:prstGeom prst="rect">
            <a:avLst/>
          </a:prstGeom>
          <a:effectLst>
            <a:outerShdw dist="35921" dir="2700000" algn="ctr" rotWithShape="0">
              <a:schemeClr val="hlink"/>
            </a:outerShdw>
          </a:effectLst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d-ID"/>
              <a:t>TERIMA KASIH</a:t>
            </a:r>
            <a:endParaRPr lang="en-US" dirty="0"/>
          </a:p>
        </p:txBody>
      </p:sp>
      <p:sp>
        <p:nvSpPr>
          <p:cNvPr id="10" name="AutoShape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120190" y="6433920"/>
            <a:ext cx="519758" cy="288925"/>
          </a:xfrm>
          <a:prstGeom prst="actionButtonForwardNext">
            <a:avLst/>
          </a:prstGeom>
          <a:gradFill rotWithShape="1">
            <a:gsLst>
              <a:gs pos="0">
                <a:srgbClr val="FF0000"/>
              </a:gs>
              <a:gs pos="100000">
                <a:srgbClr val="FFCC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11" name="AutoShape 19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9753602" y="6433920"/>
            <a:ext cx="504825" cy="288925"/>
          </a:xfrm>
          <a:prstGeom prst="actionButtonEnd">
            <a:avLst/>
          </a:prstGeom>
          <a:gradFill rotWithShape="1">
            <a:gsLst>
              <a:gs pos="0">
                <a:srgbClr val="FF0000"/>
              </a:gs>
              <a:gs pos="100000">
                <a:srgbClr val="FFCC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12" name="Action Button: Back or Previous 11">
            <a:hlinkClick r:id="" action="ppaction://hlinkshowjump?jump=previousslide" highlightClick="1"/>
          </p:cNvPr>
          <p:cNvSpPr/>
          <p:nvPr/>
        </p:nvSpPr>
        <p:spPr>
          <a:xfrm>
            <a:off x="8431080" y="6433920"/>
            <a:ext cx="573437" cy="288925"/>
          </a:xfrm>
          <a:prstGeom prst="actionButtonBackPrevious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FF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950800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AED2E9A-A8E2-4E7E-9878-6397680D7D2C}"/>
              </a:ext>
            </a:extLst>
          </p:cNvPr>
          <p:cNvSpPr txBox="1"/>
          <p:nvPr/>
        </p:nvSpPr>
        <p:spPr>
          <a:xfrm>
            <a:off x="2173357" y="808383"/>
            <a:ext cx="6851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Area </a:t>
            </a:r>
            <a:r>
              <a:rPr lang="en-US" sz="3600" dirty="0" err="1"/>
              <a:t>Kerja</a:t>
            </a:r>
            <a:r>
              <a:rPr lang="en-US" sz="3600" dirty="0"/>
              <a:t> Microsoft PowerPoint</a:t>
            </a:r>
            <a:endParaRPr lang="en-ID" sz="36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64C731-4615-4118-8D18-78E5831B42E3}"/>
              </a:ext>
            </a:extLst>
          </p:cNvPr>
          <p:cNvSpPr/>
          <p:nvPr/>
        </p:nvSpPr>
        <p:spPr>
          <a:xfrm>
            <a:off x="2054087" y="1454714"/>
            <a:ext cx="1656522" cy="4668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A764A18-9049-4C5B-B856-C8DF8F18A6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078" y="1688139"/>
            <a:ext cx="7063409" cy="4243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764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2DE591B-6E47-443E-87CC-24AA034A9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791" y="394390"/>
            <a:ext cx="7368209" cy="531729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Dari </a:t>
            </a:r>
            <a:r>
              <a:rPr lang="en-US" dirty="0" err="1"/>
              <a:t>tampilan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penjelasannya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Title bar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menampilkan</a:t>
            </a:r>
            <a:r>
              <a:rPr lang="en-US" sz="2400" dirty="0"/>
              <a:t> </a:t>
            </a:r>
            <a:r>
              <a:rPr lang="en-US" sz="2400" dirty="0" err="1"/>
              <a:t>nama</a:t>
            </a:r>
            <a:r>
              <a:rPr lang="en-US" sz="2400" dirty="0"/>
              <a:t> file yang </a:t>
            </a:r>
            <a:r>
              <a:rPr lang="en-US" sz="2400" dirty="0" err="1"/>
              <a:t>sedang</a:t>
            </a:r>
            <a:r>
              <a:rPr lang="en-US" sz="2400" dirty="0"/>
              <a:t> </a:t>
            </a:r>
            <a:r>
              <a:rPr lang="en-US" sz="2400" dirty="0" err="1"/>
              <a:t>aktif</a:t>
            </a:r>
            <a:r>
              <a:rPr lang="en-US" sz="24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Menu bar. Bagian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berisi</a:t>
            </a:r>
            <a:r>
              <a:rPr lang="en-US" sz="2400" dirty="0"/>
              <a:t> menu yang </a:t>
            </a:r>
            <a:r>
              <a:rPr lang="en-US" sz="2400" dirty="0" err="1"/>
              <a:t>dapat</a:t>
            </a:r>
            <a:r>
              <a:rPr lang="en-US" sz="2400" dirty="0"/>
              <a:t> Anda </a:t>
            </a:r>
            <a:r>
              <a:rPr lang="en-US" sz="2400" dirty="0" err="1"/>
              <a:t>gunakan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bekerja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Microsoft PowerPoint . Menu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menu File , Edit , View , Insert , Format , Tools , Slide Show , Window , dan Help 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Toolbar </a:t>
            </a:r>
            <a:r>
              <a:rPr lang="en-US" sz="2400" dirty="0" err="1"/>
              <a:t>adalah</a:t>
            </a:r>
            <a:r>
              <a:rPr lang="en-US" sz="2400" dirty="0"/>
              <a:t> Bagian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berisi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ikon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alat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Slide Area 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halaman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ditayangkan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halaman</a:t>
            </a:r>
            <a:r>
              <a:rPr lang="en-US" sz="2400" dirty="0"/>
              <a:t> </a:t>
            </a:r>
            <a:r>
              <a:rPr lang="en-US" sz="2400" dirty="0" err="1"/>
              <a:t>presentasi</a:t>
            </a:r>
            <a:r>
              <a:rPr lang="en-US" sz="2400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Outline Area 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menampilkan</a:t>
            </a:r>
            <a:r>
              <a:rPr lang="en-US" sz="2400" dirty="0"/>
              <a:t> </a:t>
            </a:r>
            <a:r>
              <a:rPr lang="en-US" sz="2400" dirty="0" err="1"/>
              <a:t>halaman-halaman</a:t>
            </a:r>
            <a:r>
              <a:rPr lang="en-US" sz="2400" dirty="0"/>
              <a:t> </a:t>
            </a:r>
            <a:r>
              <a:rPr lang="en-US" sz="2400" dirty="0" err="1"/>
              <a:t>presentasi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tampilkan</a:t>
            </a:r>
            <a:r>
              <a:rPr lang="en-US" sz="2400" dirty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5473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DF9781C-8125-4FBF-A460-46B749E309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135" y="473001"/>
            <a:ext cx="7308874" cy="5291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748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9279A4F-13D6-4FD4-9E74-EB4BD2D250D5}"/>
              </a:ext>
            </a:extLst>
          </p:cNvPr>
          <p:cNvSpPr txBox="1"/>
          <p:nvPr/>
        </p:nvSpPr>
        <p:spPr>
          <a:xfrm>
            <a:off x="1835550" y="583095"/>
            <a:ext cx="434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Menambahkan</a:t>
            </a:r>
            <a:r>
              <a:rPr lang="en-US" dirty="0"/>
              <a:t> </a:t>
            </a:r>
            <a:r>
              <a:rPr lang="en-US" dirty="0" err="1"/>
              <a:t>gambar</a:t>
            </a:r>
            <a:endParaRPr lang="en-ID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2C15B74-DDEF-401A-9CBA-0EE624B6A7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550" y="1111454"/>
            <a:ext cx="7149423" cy="4267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850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C121875-ADC3-4F90-A52B-AC460B7D1B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1665" y="516834"/>
            <a:ext cx="6651286" cy="5141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871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81CC00B-9371-4401-8BDC-1256EAA4F6B1}"/>
              </a:ext>
            </a:extLst>
          </p:cNvPr>
          <p:cNvSpPr txBox="1"/>
          <p:nvPr/>
        </p:nvSpPr>
        <p:spPr>
          <a:xfrm>
            <a:off x="1805608" y="1387016"/>
            <a:ext cx="7364896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800" dirty="0">
                <a:effectLst/>
                <a:latin typeface="Arial" panose="020B0604020202020204" pitchFamily="34" charset="0"/>
              </a:rPr>
              <a:t>Hyperlink</a:t>
            </a:r>
          </a:p>
          <a:p>
            <a:endParaRPr lang="en-ID" dirty="0">
              <a:latin typeface="Arial" panose="020B0604020202020204" pitchFamily="34" charset="0"/>
            </a:endParaRPr>
          </a:p>
          <a:p>
            <a:r>
              <a:rPr lang="en-ID" sz="2800" dirty="0">
                <a:effectLst/>
                <a:latin typeface="Arial" panose="020B0604020202020204" pitchFamily="34" charset="0"/>
              </a:rPr>
              <a:t>hyperlink </a:t>
            </a:r>
            <a:r>
              <a:rPr lang="en-ID" sz="2800" dirty="0" err="1">
                <a:effectLst/>
                <a:latin typeface="Arial" panose="020B0604020202020204" pitchFamily="34" charset="0"/>
              </a:rPr>
              <a:t>diartikan</a:t>
            </a:r>
            <a:r>
              <a:rPr lang="en-ID" sz="2800" dirty="0">
                <a:effectLst/>
                <a:latin typeface="Arial" panose="020B0604020202020204" pitchFamily="34" charset="0"/>
              </a:rPr>
              <a:t> </a:t>
            </a:r>
            <a:r>
              <a:rPr lang="en-ID" sz="2800" dirty="0" err="1">
                <a:effectLst/>
                <a:latin typeface="Arial" panose="020B0604020202020204" pitchFamily="34" charset="0"/>
              </a:rPr>
              <a:t>sebagai</a:t>
            </a:r>
            <a:r>
              <a:rPr lang="en-ID" sz="2800" dirty="0">
                <a:effectLst/>
                <a:latin typeface="Arial" panose="020B0604020202020204" pitchFamily="34" charset="0"/>
              </a:rPr>
              <a:t> media </a:t>
            </a:r>
            <a:r>
              <a:rPr lang="en-ID" sz="2800" dirty="0" err="1">
                <a:effectLst/>
                <a:latin typeface="Arial" panose="020B0604020202020204" pitchFamily="34" charset="0"/>
              </a:rPr>
              <a:t>presentasi</a:t>
            </a:r>
            <a:r>
              <a:rPr lang="en-ID" sz="2800" dirty="0">
                <a:effectLst/>
                <a:latin typeface="Arial" panose="020B0604020202020204" pitchFamily="34" charset="0"/>
              </a:rPr>
              <a:t> yang </a:t>
            </a:r>
            <a:r>
              <a:rPr lang="en-ID" sz="2800" dirty="0" err="1">
                <a:effectLst/>
                <a:latin typeface="Arial" panose="020B0604020202020204" pitchFamily="34" charset="0"/>
              </a:rPr>
              <a:t>dapat</a:t>
            </a:r>
            <a:r>
              <a:rPr lang="en-ID" sz="2800" dirty="0">
                <a:effectLst/>
                <a:latin typeface="Arial" panose="020B0604020202020204" pitchFamily="34" charset="0"/>
              </a:rPr>
              <a:t> </a:t>
            </a:r>
            <a:r>
              <a:rPr lang="en-ID" sz="2800" dirty="0" err="1">
                <a:effectLst/>
                <a:latin typeface="Arial" panose="020B0604020202020204" pitchFamily="34" charset="0"/>
              </a:rPr>
              <a:t>memberikan</a:t>
            </a:r>
            <a:r>
              <a:rPr lang="en-ID" sz="2800" dirty="0">
                <a:latin typeface="Arial" panose="020B0604020202020204" pitchFamily="34" charset="0"/>
              </a:rPr>
              <a:t> </a:t>
            </a:r>
            <a:r>
              <a:rPr lang="en-ID" sz="2800" dirty="0" err="1">
                <a:effectLst/>
                <a:latin typeface="Arial" panose="020B0604020202020204" pitchFamily="34" charset="0"/>
              </a:rPr>
              <a:t>kemudahan</a:t>
            </a:r>
            <a:r>
              <a:rPr lang="en-ID" sz="2800" dirty="0">
                <a:effectLst/>
                <a:latin typeface="Arial" panose="020B0604020202020204" pitchFamily="34" charset="0"/>
              </a:rPr>
              <a:t> </a:t>
            </a:r>
            <a:r>
              <a:rPr lang="en-ID" sz="2800" dirty="0" err="1">
                <a:effectLst/>
                <a:latin typeface="Arial" panose="020B0604020202020204" pitchFamily="34" charset="0"/>
              </a:rPr>
              <a:t>menghubungkan</a:t>
            </a:r>
            <a:r>
              <a:rPr lang="en-ID" sz="2800" dirty="0">
                <a:effectLst/>
                <a:latin typeface="Arial" panose="020B0604020202020204" pitchFamily="34" charset="0"/>
              </a:rPr>
              <a:t> </a:t>
            </a:r>
            <a:r>
              <a:rPr lang="en-ID" sz="2800" dirty="0" err="1">
                <a:effectLst/>
                <a:latin typeface="Arial" panose="020B0604020202020204" pitchFamily="34" charset="0"/>
              </a:rPr>
              <a:t>sebuah</a:t>
            </a:r>
            <a:r>
              <a:rPr lang="en-ID" sz="2800" dirty="0">
                <a:effectLst/>
                <a:latin typeface="Arial" panose="020B0604020202020204" pitchFamily="34" charset="0"/>
              </a:rPr>
              <a:t> file yang </a:t>
            </a:r>
            <a:r>
              <a:rPr lang="en-ID" sz="2800" dirty="0" err="1">
                <a:effectLst/>
                <a:latin typeface="Arial" panose="020B0604020202020204" pitchFamily="34" charset="0"/>
              </a:rPr>
              <a:t>berbeda</a:t>
            </a:r>
            <a:r>
              <a:rPr lang="en-ID" sz="2800" dirty="0">
                <a:effectLst/>
                <a:latin typeface="Arial" panose="020B0604020202020204" pitchFamily="34" charset="0"/>
              </a:rPr>
              <a:t> </a:t>
            </a:r>
            <a:r>
              <a:rPr lang="en-ID" sz="2800" dirty="0" err="1">
                <a:effectLst/>
                <a:latin typeface="Arial" panose="020B0604020202020204" pitchFamily="34" charset="0"/>
              </a:rPr>
              <a:t>atau</a:t>
            </a:r>
            <a:r>
              <a:rPr lang="en-ID" sz="2800" dirty="0">
                <a:effectLst/>
                <a:latin typeface="Arial" panose="020B0604020202020204" pitchFamily="34" charset="0"/>
              </a:rPr>
              <a:t> </a:t>
            </a:r>
            <a:r>
              <a:rPr lang="en-ID" sz="2800" dirty="0" err="1">
                <a:effectLst/>
                <a:latin typeface="Arial" panose="020B0604020202020204" pitchFamily="34" charset="0"/>
              </a:rPr>
              <a:t>menghubungkan</a:t>
            </a:r>
            <a:r>
              <a:rPr lang="en-ID" sz="2800" dirty="0">
                <a:effectLst/>
                <a:latin typeface="Arial" panose="020B0604020202020204" pitchFamily="34" charset="0"/>
              </a:rPr>
              <a:t> </a:t>
            </a:r>
            <a:r>
              <a:rPr lang="en-ID" sz="2800" dirty="0" err="1">
                <a:effectLst/>
                <a:latin typeface="Arial" panose="020B0604020202020204" pitchFamily="34" charset="0"/>
              </a:rPr>
              <a:t>banyak</a:t>
            </a:r>
            <a:r>
              <a:rPr lang="en-ID" sz="2800" dirty="0">
                <a:effectLst/>
                <a:latin typeface="Arial" panose="020B0604020202020204" pitchFamily="34" charset="0"/>
              </a:rPr>
              <a:t> slide-slide pada </a:t>
            </a:r>
            <a:r>
              <a:rPr lang="en-ID" sz="2800" dirty="0" err="1">
                <a:effectLst/>
                <a:latin typeface="Arial" panose="020B0604020202020204" pitchFamily="34" charset="0"/>
              </a:rPr>
              <a:t>satu</a:t>
            </a:r>
            <a:r>
              <a:rPr lang="en-ID" sz="2800" dirty="0">
                <a:effectLst/>
                <a:latin typeface="Arial" panose="020B0604020202020204" pitchFamily="34" charset="0"/>
              </a:rPr>
              <a:t> file </a:t>
            </a:r>
            <a:r>
              <a:rPr lang="en-ID" sz="2800" dirty="0" err="1">
                <a:effectLst/>
                <a:latin typeface="Arial" panose="020B0604020202020204" pitchFamily="34" charset="0"/>
              </a:rPr>
              <a:t>sehingga</a:t>
            </a:r>
            <a:r>
              <a:rPr lang="en-ID" sz="2800" dirty="0">
                <a:effectLst/>
                <a:latin typeface="Arial" panose="020B0604020202020204" pitchFamily="34" charset="0"/>
              </a:rPr>
              <a:t> </a:t>
            </a:r>
            <a:r>
              <a:rPr lang="en-ID" sz="2800" dirty="0" err="1">
                <a:effectLst/>
                <a:latin typeface="Arial" panose="020B0604020202020204" pitchFamily="34" charset="0"/>
              </a:rPr>
              <a:t>tampil</a:t>
            </a:r>
            <a:r>
              <a:rPr lang="en-ID" sz="2800" dirty="0">
                <a:effectLst/>
                <a:latin typeface="Arial" panose="020B0604020202020204" pitchFamily="34" charset="0"/>
              </a:rPr>
              <a:t> </a:t>
            </a:r>
            <a:r>
              <a:rPr lang="en-ID" sz="2800" dirty="0" err="1">
                <a:effectLst/>
                <a:latin typeface="Arial" panose="020B0604020202020204" pitchFamily="34" charset="0"/>
              </a:rPr>
              <a:t>dengan</a:t>
            </a:r>
            <a:r>
              <a:rPr lang="en-ID" sz="2800" dirty="0">
                <a:effectLst/>
                <a:latin typeface="Arial" panose="020B0604020202020204" pitchFamily="34" charset="0"/>
              </a:rPr>
              <a:t> </a:t>
            </a:r>
            <a:r>
              <a:rPr lang="en-ID" sz="2800" dirty="0" err="1">
                <a:effectLst/>
                <a:latin typeface="Arial" panose="020B0604020202020204" pitchFamily="34" charset="0"/>
              </a:rPr>
              <a:t>cepat</a:t>
            </a:r>
            <a:r>
              <a:rPr lang="en-ID" sz="2800" dirty="0">
                <a:effectLst/>
                <a:latin typeface="Arial" panose="020B0604020202020204" pitchFamily="34" charset="0"/>
              </a:rPr>
              <a:t>.</a:t>
            </a: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3985736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449093" y="742950"/>
            <a:ext cx="7671097" cy="1015650"/>
          </a:xfrm>
          <a:prstGeom prst="rect">
            <a:avLst/>
          </a:prstGeom>
          <a:effectLst>
            <a:outerShdw dist="35921" dir="2700000" algn="ctr" rotWithShape="0">
              <a:schemeClr val="hlink"/>
            </a:outerShdw>
          </a:effectLst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en-US" dirty="0"/>
              <a:t> Daftar Isi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468268" y="2546001"/>
            <a:ext cx="7221538" cy="3126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err="1">
                <a:hlinkClick r:id="rId2" action="ppaction://hlinksldjump"/>
              </a:rPr>
              <a:t>Rumus</a:t>
            </a:r>
            <a:r>
              <a:rPr lang="en-US" dirty="0">
                <a:hlinkClick r:id="rId2" action="ppaction://hlinksldjump"/>
              </a:rPr>
              <a:t> Gaya</a:t>
            </a:r>
            <a:endParaRPr lang="en-US" dirty="0"/>
          </a:p>
          <a:p>
            <a:pPr algn="l"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err="1">
                <a:hlinkClick r:id="rId3" action="ppaction://hlinksldjump"/>
              </a:rPr>
              <a:t>Tabel</a:t>
            </a:r>
            <a:r>
              <a:rPr lang="en-US" dirty="0">
                <a:hlinkClick r:id="rId3" action="ppaction://hlinksldjump"/>
              </a:rPr>
              <a:t> Gaya </a:t>
            </a:r>
            <a:r>
              <a:rPr lang="en-US" dirty="0" err="1">
                <a:hlinkClick r:id="rId3" action="ppaction://hlinksldjump"/>
              </a:rPr>
              <a:t>Tertentu</a:t>
            </a:r>
            <a:endParaRPr lang="en-US" dirty="0"/>
          </a:p>
          <a:p>
            <a:pPr algn="l"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err="1">
                <a:hlinkClick r:id="rId4" action="ppaction://hlinksldjump"/>
              </a:rPr>
              <a:t>Grafik</a:t>
            </a:r>
            <a:r>
              <a:rPr lang="en-US" dirty="0">
                <a:hlinkClick r:id="rId4" action="ppaction://hlinksldjump"/>
              </a:rPr>
              <a:t> Gaya </a:t>
            </a:r>
            <a:r>
              <a:rPr lang="en-US" dirty="0" err="1">
                <a:hlinkClick r:id="rId4" action="ppaction://hlinksldjump"/>
              </a:rPr>
              <a:t>Tertentu</a:t>
            </a:r>
            <a:endParaRPr lang="en-US" dirty="0"/>
          </a:p>
          <a:p>
            <a:pPr algn="l"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err="1">
                <a:hlinkClick r:id="rId5" action="ppaction://hlinksldjump"/>
              </a:rPr>
              <a:t>Ilustrasi</a:t>
            </a:r>
            <a:r>
              <a:rPr lang="en-US" dirty="0">
                <a:hlinkClick r:id="rId5" action="ppaction://hlinksldjump"/>
              </a:rPr>
              <a:t> Gaya</a:t>
            </a:r>
            <a:endParaRPr lang="en-US" dirty="0"/>
          </a:p>
          <a:p>
            <a:pPr algn="l"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err="1">
                <a:hlinkClick r:id="rId5" action="ppaction://hlinksldjump"/>
              </a:rPr>
              <a:t>Animasi</a:t>
            </a:r>
            <a:r>
              <a:rPr lang="id-ID" dirty="0">
                <a:hlinkClick r:id="rId5" action="ppaction://hlinksldjump"/>
              </a:rPr>
              <a:t>-1</a:t>
            </a:r>
            <a:endParaRPr lang="id-ID" dirty="0"/>
          </a:p>
          <a:p>
            <a:pPr algn="l">
              <a:buFont typeface="Wingdings" panose="05000000000000000000" pitchFamily="2" charset="2"/>
              <a:buChar char="q"/>
            </a:pPr>
            <a:r>
              <a:rPr lang="id-ID" dirty="0"/>
              <a:t> </a:t>
            </a:r>
            <a:r>
              <a:rPr lang="id-ID" dirty="0">
                <a:hlinkClick r:id="rId6" action="ppaction://hlinksldjump"/>
              </a:rPr>
              <a:t>Animasi-2</a:t>
            </a:r>
            <a:endParaRPr lang="en-US" dirty="0"/>
          </a:p>
          <a:p>
            <a:pPr algn="l"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err="1">
                <a:hlinkClick r:id="rId7" action="ppaction://hlinksldjump"/>
              </a:rPr>
              <a:t>Penutup</a:t>
            </a:r>
            <a:endParaRPr lang="en-US" dirty="0"/>
          </a:p>
        </p:txBody>
      </p:sp>
      <p:sp>
        <p:nvSpPr>
          <p:cNvPr id="11" name="AutoShape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120190" y="6433920"/>
            <a:ext cx="519758" cy="288925"/>
          </a:xfrm>
          <a:prstGeom prst="actionButtonForwardNext">
            <a:avLst/>
          </a:prstGeom>
          <a:gradFill rotWithShape="1">
            <a:gsLst>
              <a:gs pos="0">
                <a:srgbClr val="FF0000"/>
              </a:gs>
              <a:gs pos="100000">
                <a:srgbClr val="FFCC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12" name="AutoShape 19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9753602" y="6433920"/>
            <a:ext cx="504825" cy="288925"/>
          </a:xfrm>
          <a:prstGeom prst="actionButtonEnd">
            <a:avLst/>
          </a:prstGeom>
          <a:gradFill rotWithShape="1">
            <a:gsLst>
              <a:gs pos="0">
                <a:srgbClr val="FF0000"/>
              </a:gs>
              <a:gs pos="100000">
                <a:srgbClr val="FFCC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13" name="Action Button: Back or Previous 12">
            <a:hlinkClick r:id="" action="ppaction://hlinkshowjump?jump=previousslide" highlightClick="1"/>
          </p:cNvPr>
          <p:cNvSpPr/>
          <p:nvPr/>
        </p:nvSpPr>
        <p:spPr>
          <a:xfrm>
            <a:off x="8431080" y="6433920"/>
            <a:ext cx="573437" cy="288925"/>
          </a:xfrm>
          <a:prstGeom prst="actionButtonBackPrevious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FF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89050339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1480088" y="259140"/>
            <a:ext cx="8229600" cy="1143000"/>
          </a:xfrm>
          <a:prstGeom prst="rect">
            <a:avLst/>
          </a:prstGeom>
          <a:effectLst>
            <a:outerShdw dist="35921" dir="2700000" algn="ctr" rotWithShape="0">
              <a:schemeClr val="hlink"/>
            </a:outerShdw>
          </a:effectLst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/>
              <a:t>Rumus Gaya</a:t>
            </a:r>
            <a:endParaRPr lang="en-US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111806" y="1585307"/>
            <a:ext cx="7221538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Tx/>
              <a:buNone/>
            </a:pPr>
            <a:endParaRPr lang="en-US" sz="3600" b="1" dirty="0"/>
          </a:p>
          <a:p>
            <a:pPr algn="l">
              <a:buFontTx/>
              <a:buNone/>
            </a:pPr>
            <a:r>
              <a:rPr lang="en-US" sz="3600" b="1" dirty="0"/>
              <a:t>F = m*a</a:t>
            </a:r>
          </a:p>
          <a:p>
            <a:pPr algn="l">
              <a:buFontTx/>
              <a:buNone/>
            </a:pPr>
            <a:endParaRPr lang="en-US" sz="3600" b="1" dirty="0"/>
          </a:p>
          <a:p>
            <a:pPr algn="l">
              <a:buFontTx/>
              <a:buNone/>
            </a:pPr>
            <a:r>
              <a:rPr lang="en-US" sz="3600" b="1" dirty="0" err="1"/>
              <a:t>Dimana</a:t>
            </a:r>
            <a:r>
              <a:rPr lang="en-US" sz="3600" b="1" dirty="0"/>
              <a:t> :</a:t>
            </a:r>
          </a:p>
          <a:p>
            <a:pPr algn="l">
              <a:buFontTx/>
              <a:buNone/>
            </a:pPr>
            <a:r>
              <a:rPr lang="en-US" sz="3600" b="1" dirty="0"/>
              <a:t>	F = Gaya</a:t>
            </a:r>
          </a:p>
          <a:p>
            <a:pPr algn="l">
              <a:buFontTx/>
              <a:buNone/>
            </a:pPr>
            <a:r>
              <a:rPr lang="en-US" sz="3600" b="1" dirty="0"/>
              <a:t>	m = Ma</a:t>
            </a:r>
            <a:r>
              <a:rPr lang="id-ID" sz="3600" b="1" dirty="0"/>
              <a:t>s</a:t>
            </a:r>
            <a:r>
              <a:rPr lang="en-US" sz="3600" b="1" dirty="0" err="1"/>
              <a:t>sa</a:t>
            </a:r>
            <a:endParaRPr lang="en-US" sz="3600" b="1" dirty="0"/>
          </a:p>
          <a:p>
            <a:pPr algn="l">
              <a:buFontTx/>
              <a:buNone/>
            </a:pPr>
            <a:r>
              <a:rPr lang="en-US" sz="3600" b="1" dirty="0"/>
              <a:t>	a = </a:t>
            </a:r>
            <a:r>
              <a:rPr lang="en-US" sz="3600" b="1" dirty="0" err="1"/>
              <a:t>Percepatan</a:t>
            </a:r>
            <a:endParaRPr lang="en-US" sz="3600" b="1" dirty="0"/>
          </a:p>
        </p:txBody>
      </p:sp>
      <p:sp>
        <p:nvSpPr>
          <p:cNvPr id="13" name="AutoShape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120190" y="6433920"/>
            <a:ext cx="519758" cy="288925"/>
          </a:xfrm>
          <a:prstGeom prst="actionButtonForwardNext">
            <a:avLst/>
          </a:prstGeom>
          <a:gradFill rotWithShape="1">
            <a:gsLst>
              <a:gs pos="0">
                <a:srgbClr val="FF0000"/>
              </a:gs>
              <a:gs pos="100000">
                <a:srgbClr val="FFCC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14" name="AutoShape 19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9753602" y="6433920"/>
            <a:ext cx="504825" cy="288925"/>
          </a:xfrm>
          <a:prstGeom prst="actionButtonEnd">
            <a:avLst/>
          </a:prstGeom>
          <a:gradFill rotWithShape="1">
            <a:gsLst>
              <a:gs pos="0">
                <a:srgbClr val="FF0000"/>
              </a:gs>
              <a:gs pos="100000">
                <a:srgbClr val="FFCC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16" name="TextBox 15">
            <a:hlinkClick r:id="rId2" action="ppaction://hlinksldjump"/>
          </p:cNvPr>
          <p:cNvSpPr txBox="1"/>
          <p:nvPr/>
        </p:nvSpPr>
        <p:spPr>
          <a:xfrm>
            <a:off x="7175711" y="6384509"/>
            <a:ext cx="1051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rgbClr val="C00000"/>
                </a:solidFill>
              </a:rPr>
              <a:t>Daftar Isi</a:t>
            </a:r>
          </a:p>
        </p:txBody>
      </p:sp>
      <p:sp>
        <p:nvSpPr>
          <p:cNvPr id="17" name="Action Button: Back or Previous 16">
            <a:hlinkClick r:id="" action="ppaction://hlinkshowjump?jump=previousslide" highlightClick="1"/>
          </p:cNvPr>
          <p:cNvSpPr/>
          <p:nvPr/>
        </p:nvSpPr>
        <p:spPr>
          <a:xfrm>
            <a:off x="8431080" y="6433920"/>
            <a:ext cx="573437" cy="288925"/>
          </a:xfrm>
          <a:prstGeom prst="actionButtonBackPrevious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FF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15532664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229</Words>
  <Application>Microsoft Office PowerPoint</Application>
  <PresentationFormat>Widescreen</PresentationFormat>
  <Paragraphs>60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Office Theme</vt:lpstr>
      <vt:lpstr>1_Custom Design</vt:lpstr>
      <vt:lpstr>Custom Design</vt:lpstr>
      <vt:lpstr>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Lab1</dc:creator>
  <cp:lastModifiedBy>Windows User</cp:lastModifiedBy>
  <cp:revision>32</cp:revision>
  <dcterms:created xsi:type="dcterms:W3CDTF">2016-10-18T02:23:11Z</dcterms:created>
  <dcterms:modified xsi:type="dcterms:W3CDTF">2022-02-15T13:38:25Z</dcterms:modified>
</cp:coreProperties>
</file>