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70" r:id="rId5"/>
    <p:sldId id="269" r:id="rId6"/>
    <p:sldId id="268" r:id="rId7"/>
    <p:sldId id="267" r:id="rId8"/>
    <p:sldId id="266" r:id="rId9"/>
    <p:sldId id="265" r:id="rId10"/>
    <p:sldId id="262" r:id="rId11"/>
    <p:sldId id="261" r:id="rId12"/>
    <p:sldId id="260" r:id="rId13"/>
    <p:sldId id="258" r:id="rId14"/>
    <p:sldId id="259" r:id="rId15"/>
    <p:sldId id="272" r:id="rId16"/>
    <p:sldId id="273" r:id="rId17"/>
    <p:sldId id="274" r:id="rId18"/>
    <p:sldId id="275" r:id="rId19"/>
    <p:sldId id="276" r:id="rId20"/>
    <p:sldId id="277" r:id="rId21"/>
    <p:sldId id="278" r:id="rId22"/>
    <p:sldId id="279" r:id="rId23"/>
    <p:sldId id="280" r:id="rId24"/>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74" d="100"/>
          <a:sy n="74" d="100"/>
        </p:scale>
        <p:origin x="-4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D91963-DB1E-40BF-BE14-3B1470812F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1968CFD9-2556-46F2-9F6B-0FF8607B77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6D5C90F6-0134-4732-9220-CBA67AC79F1F}"/>
              </a:ext>
            </a:extLst>
          </p:cNvPr>
          <p:cNvSpPr>
            <a:spLocks noGrp="1"/>
          </p:cNvSpPr>
          <p:nvPr>
            <p:ph type="dt" sz="half" idx="10"/>
          </p:nvPr>
        </p:nvSpPr>
        <p:spPr/>
        <p:txBody>
          <a:bodyPr/>
          <a:lstStyle/>
          <a:p>
            <a:fld id="{198E6EAA-99FC-4F6C-9B86-04A9D4D2B9D3}" type="datetimeFigureOut">
              <a:rPr lang="id-ID" smtClean="0"/>
              <a:t>17/05/2022</a:t>
            </a:fld>
            <a:endParaRPr lang="id-ID"/>
          </a:p>
        </p:txBody>
      </p:sp>
      <p:sp>
        <p:nvSpPr>
          <p:cNvPr id="5" name="Footer Placeholder 4">
            <a:extLst>
              <a:ext uri="{FF2B5EF4-FFF2-40B4-BE49-F238E27FC236}">
                <a16:creationId xmlns:a16="http://schemas.microsoft.com/office/drawing/2014/main" xmlns="" id="{26471919-412C-434C-81C5-62F62EC445A8}"/>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64F05E81-734D-4373-8FD5-07EF4C7E3EAB}"/>
              </a:ext>
            </a:extLst>
          </p:cNvPr>
          <p:cNvSpPr>
            <a:spLocks noGrp="1"/>
          </p:cNvSpPr>
          <p:nvPr>
            <p:ph type="sldNum" sz="quarter" idx="12"/>
          </p:nvPr>
        </p:nvSpPr>
        <p:spPr/>
        <p:txBody>
          <a:bodyPr/>
          <a:lstStyle/>
          <a:p>
            <a:fld id="{B5E54E47-DA8E-42F9-8BA0-5D00E96229B0}" type="slidenum">
              <a:rPr lang="id-ID" smtClean="0"/>
              <a:t>‹#›</a:t>
            </a:fld>
            <a:endParaRPr lang="id-ID"/>
          </a:p>
        </p:txBody>
      </p:sp>
    </p:spTree>
    <p:extLst>
      <p:ext uri="{BB962C8B-B14F-4D97-AF65-F5344CB8AC3E}">
        <p14:creationId xmlns:p14="http://schemas.microsoft.com/office/powerpoint/2010/main" val="2804782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B4E1DC-C13F-4173-8715-348EE3DEE12C}"/>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56DE10B6-4B8F-47F1-8ED1-72B5EFDEA0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68E83573-2B37-4233-A5F3-16E92773A095}"/>
              </a:ext>
            </a:extLst>
          </p:cNvPr>
          <p:cNvSpPr>
            <a:spLocks noGrp="1"/>
          </p:cNvSpPr>
          <p:nvPr>
            <p:ph type="dt" sz="half" idx="10"/>
          </p:nvPr>
        </p:nvSpPr>
        <p:spPr/>
        <p:txBody>
          <a:bodyPr/>
          <a:lstStyle/>
          <a:p>
            <a:fld id="{198E6EAA-99FC-4F6C-9B86-04A9D4D2B9D3}" type="datetimeFigureOut">
              <a:rPr lang="id-ID" smtClean="0"/>
              <a:t>17/05/2022</a:t>
            </a:fld>
            <a:endParaRPr lang="id-ID"/>
          </a:p>
        </p:txBody>
      </p:sp>
      <p:sp>
        <p:nvSpPr>
          <p:cNvPr id="5" name="Footer Placeholder 4">
            <a:extLst>
              <a:ext uri="{FF2B5EF4-FFF2-40B4-BE49-F238E27FC236}">
                <a16:creationId xmlns:a16="http://schemas.microsoft.com/office/drawing/2014/main" xmlns="" id="{E09C996D-437B-4005-A189-387B600D1D7D}"/>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6FA5CFB2-FC97-400E-8895-4EA4ABAAF421}"/>
              </a:ext>
            </a:extLst>
          </p:cNvPr>
          <p:cNvSpPr>
            <a:spLocks noGrp="1"/>
          </p:cNvSpPr>
          <p:nvPr>
            <p:ph type="sldNum" sz="quarter" idx="12"/>
          </p:nvPr>
        </p:nvSpPr>
        <p:spPr/>
        <p:txBody>
          <a:bodyPr/>
          <a:lstStyle/>
          <a:p>
            <a:fld id="{B5E54E47-DA8E-42F9-8BA0-5D00E96229B0}" type="slidenum">
              <a:rPr lang="id-ID" smtClean="0"/>
              <a:t>‹#›</a:t>
            </a:fld>
            <a:endParaRPr lang="id-ID"/>
          </a:p>
        </p:txBody>
      </p:sp>
    </p:spTree>
    <p:extLst>
      <p:ext uri="{BB962C8B-B14F-4D97-AF65-F5344CB8AC3E}">
        <p14:creationId xmlns:p14="http://schemas.microsoft.com/office/powerpoint/2010/main" val="889743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D6DA30C9-CC36-400A-9F96-3001220FED7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490A37E8-9383-47BC-894D-674371B8507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E1543CAA-35A7-40A2-8792-E7DD415F88FA}"/>
              </a:ext>
            </a:extLst>
          </p:cNvPr>
          <p:cNvSpPr>
            <a:spLocks noGrp="1"/>
          </p:cNvSpPr>
          <p:nvPr>
            <p:ph type="dt" sz="half" idx="10"/>
          </p:nvPr>
        </p:nvSpPr>
        <p:spPr/>
        <p:txBody>
          <a:bodyPr/>
          <a:lstStyle/>
          <a:p>
            <a:fld id="{198E6EAA-99FC-4F6C-9B86-04A9D4D2B9D3}" type="datetimeFigureOut">
              <a:rPr lang="id-ID" smtClean="0"/>
              <a:t>17/05/2022</a:t>
            </a:fld>
            <a:endParaRPr lang="id-ID"/>
          </a:p>
        </p:txBody>
      </p:sp>
      <p:sp>
        <p:nvSpPr>
          <p:cNvPr id="5" name="Footer Placeholder 4">
            <a:extLst>
              <a:ext uri="{FF2B5EF4-FFF2-40B4-BE49-F238E27FC236}">
                <a16:creationId xmlns:a16="http://schemas.microsoft.com/office/drawing/2014/main" xmlns="" id="{B3566B8B-8F32-4269-91DD-6777F2E03295}"/>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83B64160-B6B0-428C-97CB-D3263ABACB75}"/>
              </a:ext>
            </a:extLst>
          </p:cNvPr>
          <p:cNvSpPr>
            <a:spLocks noGrp="1"/>
          </p:cNvSpPr>
          <p:nvPr>
            <p:ph type="sldNum" sz="quarter" idx="12"/>
          </p:nvPr>
        </p:nvSpPr>
        <p:spPr/>
        <p:txBody>
          <a:bodyPr/>
          <a:lstStyle/>
          <a:p>
            <a:fld id="{B5E54E47-DA8E-42F9-8BA0-5D00E96229B0}" type="slidenum">
              <a:rPr lang="id-ID" smtClean="0"/>
              <a:t>‹#›</a:t>
            </a:fld>
            <a:endParaRPr lang="id-ID"/>
          </a:p>
        </p:txBody>
      </p:sp>
    </p:spTree>
    <p:extLst>
      <p:ext uri="{BB962C8B-B14F-4D97-AF65-F5344CB8AC3E}">
        <p14:creationId xmlns:p14="http://schemas.microsoft.com/office/powerpoint/2010/main" val="147547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3BC4ED-BA0A-4CE2-9AE8-0304FE34B43E}"/>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DEC51680-1ADA-4C5B-9CB7-961FA0A8B3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EC354063-48BE-469E-B5D1-846BF8086BF7}"/>
              </a:ext>
            </a:extLst>
          </p:cNvPr>
          <p:cNvSpPr>
            <a:spLocks noGrp="1"/>
          </p:cNvSpPr>
          <p:nvPr>
            <p:ph type="dt" sz="half" idx="10"/>
          </p:nvPr>
        </p:nvSpPr>
        <p:spPr/>
        <p:txBody>
          <a:bodyPr/>
          <a:lstStyle/>
          <a:p>
            <a:fld id="{198E6EAA-99FC-4F6C-9B86-04A9D4D2B9D3}" type="datetimeFigureOut">
              <a:rPr lang="id-ID" smtClean="0"/>
              <a:t>17/05/2022</a:t>
            </a:fld>
            <a:endParaRPr lang="id-ID"/>
          </a:p>
        </p:txBody>
      </p:sp>
      <p:sp>
        <p:nvSpPr>
          <p:cNvPr id="5" name="Footer Placeholder 4">
            <a:extLst>
              <a:ext uri="{FF2B5EF4-FFF2-40B4-BE49-F238E27FC236}">
                <a16:creationId xmlns:a16="http://schemas.microsoft.com/office/drawing/2014/main" xmlns="" id="{060615C9-8059-4779-80EB-F946BA06A6D8}"/>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90080BD6-5371-4BBA-A12B-FDB382B5AFED}"/>
              </a:ext>
            </a:extLst>
          </p:cNvPr>
          <p:cNvSpPr>
            <a:spLocks noGrp="1"/>
          </p:cNvSpPr>
          <p:nvPr>
            <p:ph type="sldNum" sz="quarter" idx="12"/>
          </p:nvPr>
        </p:nvSpPr>
        <p:spPr/>
        <p:txBody>
          <a:bodyPr/>
          <a:lstStyle/>
          <a:p>
            <a:fld id="{B5E54E47-DA8E-42F9-8BA0-5D00E96229B0}" type="slidenum">
              <a:rPr lang="id-ID" smtClean="0"/>
              <a:t>‹#›</a:t>
            </a:fld>
            <a:endParaRPr lang="id-ID"/>
          </a:p>
        </p:txBody>
      </p:sp>
    </p:spTree>
    <p:extLst>
      <p:ext uri="{BB962C8B-B14F-4D97-AF65-F5344CB8AC3E}">
        <p14:creationId xmlns:p14="http://schemas.microsoft.com/office/powerpoint/2010/main" val="1879543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C6D67D-EE45-4CE8-BBD1-62D0B6F971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5724E93F-238A-4BB3-8A94-9A8DBD0E8A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C568439-F304-4A51-811F-A7B5FC9461FA}"/>
              </a:ext>
            </a:extLst>
          </p:cNvPr>
          <p:cNvSpPr>
            <a:spLocks noGrp="1"/>
          </p:cNvSpPr>
          <p:nvPr>
            <p:ph type="dt" sz="half" idx="10"/>
          </p:nvPr>
        </p:nvSpPr>
        <p:spPr/>
        <p:txBody>
          <a:bodyPr/>
          <a:lstStyle/>
          <a:p>
            <a:fld id="{198E6EAA-99FC-4F6C-9B86-04A9D4D2B9D3}" type="datetimeFigureOut">
              <a:rPr lang="id-ID" smtClean="0"/>
              <a:t>17/05/2022</a:t>
            </a:fld>
            <a:endParaRPr lang="id-ID"/>
          </a:p>
        </p:txBody>
      </p:sp>
      <p:sp>
        <p:nvSpPr>
          <p:cNvPr id="5" name="Footer Placeholder 4">
            <a:extLst>
              <a:ext uri="{FF2B5EF4-FFF2-40B4-BE49-F238E27FC236}">
                <a16:creationId xmlns:a16="http://schemas.microsoft.com/office/drawing/2014/main" xmlns="" id="{1CD0F141-9985-4C12-9907-98C1DABBAE09}"/>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C42B4343-724E-4EC0-9F2C-890E42D0640B}"/>
              </a:ext>
            </a:extLst>
          </p:cNvPr>
          <p:cNvSpPr>
            <a:spLocks noGrp="1"/>
          </p:cNvSpPr>
          <p:nvPr>
            <p:ph type="sldNum" sz="quarter" idx="12"/>
          </p:nvPr>
        </p:nvSpPr>
        <p:spPr/>
        <p:txBody>
          <a:bodyPr/>
          <a:lstStyle/>
          <a:p>
            <a:fld id="{B5E54E47-DA8E-42F9-8BA0-5D00E96229B0}" type="slidenum">
              <a:rPr lang="id-ID" smtClean="0"/>
              <a:t>‹#›</a:t>
            </a:fld>
            <a:endParaRPr lang="id-ID"/>
          </a:p>
        </p:txBody>
      </p:sp>
    </p:spTree>
    <p:extLst>
      <p:ext uri="{BB962C8B-B14F-4D97-AF65-F5344CB8AC3E}">
        <p14:creationId xmlns:p14="http://schemas.microsoft.com/office/powerpoint/2010/main" val="1009508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267A89-5492-43A1-83A8-AFA16D7B3FF7}"/>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09612ECB-A25D-4BDA-8102-FBA7E864DB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D1F27346-CCB4-42AC-AFAE-72D25D49572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F09D85FE-F383-48C0-87C9-6AD9D8100D51}"/>
              </a:ext>
            </a:extLst>
          </p:cNvPr>
          <p:cNvSpPr>
            <a:spLocks noGrp="1"/>
          </p:cNvSpPr>
          <p:nvPr>
            <p:ph type="dt" sz="half" idx="10"/>
          </p:nvPr>
        </p:nvSpPr>
        <p:spPr/>
        <p:txBody>
          <a:bodyPr/>
          <a:lstStyle/>
          <a:p>
            <a:fld id="{198E6EAA-99FC-4F6C-9B86-04A9D4D2B9D3}" type="datetimeFigureOut">
              <a:rPr lang="id-ID" smtClean="0"/>
              <a:t>17/05/2022</a:t>
            </a:fld>
            <a:endParaRPr lang="id-ID"/>
          </a:p>
        </p:txBody>
      </p:sp>
      <p:sp>
        <p:nvSpPr>
          <p:cNvPr id="6" name="Footer Placeholder 5">
            <a:extLst>
              <a:ext uri="{FF2B5EF4-FFF2-40B4-BE49-F238E27FC236}">
                <a16:creationId xmlns:a16="http://schemas.microsoft.com/office/drawing/2014/main" xmlns="" id="{AABE9A04-B497-461B-9C46-B3AB8E19CC9F}"/>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05481822-C5A6-4C18-AA3C-5B47EB4F0DB8}"/>
              </a:ext>
            </a:extLst>
          </p:cNvPr>
          <p:cNvSpPr>
            <a:spLocks noGrp="1"/>
          </p:cNvSpPr>
          <p:nvPr>
            <p:ph type="sldNum" sz="quarter" idx="12"/>
          </p:nvPr>
        </p:nvSpPr>
        <p:spPr/>
        <p:txBody>
          <a:bodyPr/>
          <a:lstStyle/>
          <a:p>
            <a:fld id="{B5E54E47-DA8E-42F9-8BA0-5D00E96229B0}" type="slidenum">
              <a:rPr lang="id-ID" smtClean="0"/>
              <a:t>‹#›</a:t>
            </a:fld>
            <a:endParaRPr lang="id-ID"/>
          </a:p>
        </p:txBody>
      </p:sp>
    </p:spTree>
    <p:extLst>
      <p:ext uri="{BB962C8B-B14F-4D97-AF65-F5344CB8AC3E}">
        <p14:creationId xmlns:p14="http://schemas.microsoft.com/office/powerpoint/2010/main" val="2455635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3B99A0-96A0-4A99-91ED-C38F89C5C815}"/>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FFEEA451-EF82-4260-B976-6B2E2BA6DA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69964403-6B3E-4BF6-A18B-93E5EC7B2D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152DF67B-59B7-4DCC-A864-780E615B68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70A9FA25-4B46-4E20-91A8-5CCCD71615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6E12E99B-3B6F-4909-B141-4B3778C71442}"/>
              </a:ext>
            </a:extLst>
          </p:cNvPr>
          <p:cNvSpPr>
            <a:spLocks noGrp="1"/>
          </p:cNvSpPr>
          <p:nvPr>
            <p:ph type="dt" sz="half" idx="10"/>
          </p:nvPr>
        </p:nvSpPr>
        <p:spPr/>
        <p:txBody>
          <a:bodyPr/>
          <a:lstStyle/>
          <a:p>
            <a:fld id="{198E6EAA-99FC-4F6C-9B86-04A9D4D2B9D3}" type="datetimeFigureOut">
              <a:rPr lang="id-ID" smtClean="0"/>
              <a:t>17/05/2022</a:t>
            </a:fld>
            <a:endParaRPr lang="id-ID"/>
          </a:p>
        </p:txBody>
      </p:sp>
      <p:sp>
        <p:nvSpPr>
          <p:cNvPr id="8" name="Footer Placeholder 7">
            <a:extLst>
              <a:ext uri="{FF2B5EF4-FFF2-40B4-BE49-F238E27FC236}">
                <a16:creationId xmlns:a16="http://schemas.microsoft.com/office/drawing/2014/main" xmlns="" id="{65B0DE15-B643-43AB-8083-1E55B710D499}"/>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4842B060-F40F-49CB-B4AE-1564103810F2}"/>
              </a:ext>
            </a:extLst>
          </p:cNvPr>
          <p:cNvSpPr>
            <a:spLocks noGrp="1"/>
          </p:cNvSpPr>
          <p:nvPr>
            <p:ph type="sldNum" sz="quarter" idx="12"/>
          </p:nvPr>
        </p:nvSpPr>
        <p:spPr/>
        <p:txBody>
          <a:bodyPr/>
          <a:lstStyle/>
          <a:p>
            <a:fld id="{B5E54E47-DA8E-42F9-8BA0-5D00E96229B0}" type="slidenum">
              <a:rPr lang="id-ID" smtClean="0"/>
              <a:t>‹#›</a:t>
            </a:fld>
            <a:endParaRPr lang="id-ID"/>
          </a:p>
        </p:txBody>
      </p:sp>
    </p:spTree>
    <p:extLst>
      <p:ext uri="{BB962C8B-B14F-4D97-AF65-F5344CB8AC3E}">
        <p14:creationId xmlns:p14="http://schemas.microsoft.com/office/powerpoint/2010/main" val="4034956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F683F1-658C-46B1-A652-7EDAA58BB061}"/>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35F09946-20E6-46F5-BE83-067F5D7CB6C3}"/>
              </a:ext>
            </a:extLst>
          </p:cNvPr>
          <p:cNvSpPr>
            <a:spLocks noGrp="1"/>
          </p:cNvSpPr>
          <p:nvPr>
            <p:ph type="dt" sz="half" idx="10"/>
          </p:nvPr>
        </p:nvSpPr>
        <p:spPr/>
        <p:txBody>
          <a:bodyPr/>
          <a:lstStyle/>
          <a:p>
            <a:fld id="{198E6EAA-99FC-4F6C-9B86-04A9D4D2B9D3}" type="datetimeFigureOut">
              <a:rPr lang="id-ID" smtClean="0"/>
              <a:t>17/05/2022</a:t>
            </a:fld>
            <a:endParaRPr lang="id-ID"/>
          </a:p>
        </p:txBody>
      </p:sp>
      <p:sp>
        <p:nvSpPr>
          <p:cNvPr id="4" name="Footer Placeholder 3">
            <a:extLst>
              <a:ext uri="{FF2B5EF4-FFF2-40B4-BE49-F238E27FC236}">
                <a16:creationId xmlns:a16="http://schemas.microsoft.com/office/drawing/2014/main" xmlns="" id="{DD9B6D1A-C301-4ECD-82E6-EDC17E4E7769}"/>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F478F513-FF09-4643-A134-FF3A5977D192}"/>
              </a:ext>
            </a:extLst>
          </p:cNvPr>
          <p:cNvSpPr>
            <a:spLocks noGrp="1"/>
          </p:cNvSpPr>
          <p:nvPr>
            <p:ph type="sldNum" sz="quarter" idx="12"/>
          </p:nvPr>
        </p:nvSpPr>
        <p:spPr/>
        <p:txBody>
          <a:bodyPr/>
          <a:lstStyle/>
          <a:p>
            <a:fld id="{B5E54E47-DA8E-42F9-8BA0-5D00E96229B0}" type="slidenum">
              <a:rPr lang="id-ID" smtClean="0"/>
              <a:t>‹#›</a:t>
            </a:fld>
            <a:endParaRPr lang="id-ID"/>
          </a:p>
        </p:txBody>
      </p:sp>
    </p:spTree>
    <p:extLst>
      <p:ext uri="{BB962C8B-B14F-4D97-AF65-F5344CB8AC3E}">
        <p14:creationId xmlns:p14="http://schemas.microsoft.com/office/powerpoint/2010/main" val="3581590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DCC9DBB-9EC3-4328-A096-CCCC55A6552A}"/>
              </a:ext>
            </a:extLst>
          </p:cNvPr>
          <p:cNvSpPr>
            <a:spLocks noGrp="1"/>
          </p:cNvSpPr>
          <p:nvPr>
            <p:ph type="dt" sz="half" idx="10"/>
          </p:nvPr>
        </p:nvSpPr>
        <p:spPr/>
        <p:txBody>
          <a:bodyPr/>
          <a:lstStyle/>
          <a:p>
            <a:fld id="{198E6EAA-99FC-4F6C-9B86-04A9D4D2B9D3}" type="datetimeFigureOut">
              <a:rPr lang="id-ID" smtClean="0"/>
              <a:t>17/05/2022</a:t>
            </a:fld>
            <a:endParaRPr lang="id-ID"/>
          </a:p>
        </p:txBody>
      </p:sp>
      <p:sp>
        <p:nvSpPr>
          <p:cNvPr id="3" name="Footer Placeholder 2">
            <a:extLst>
              <a:ext uri="{FF2B5EF4-FFF2-40B4-BE49-F238E27FC236}">
                <a16:creationId xmlns:a16="http://schemas.microsoft.com/office/drawing/2014/main" xmlns="" id="{EE7AB718-713C-4718-B59E-48BA7110B0F8}"/>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068FA2E0-2693-4BB5-93E4-184050A57F96}"/>
              </a:ext>
            </a:extLst>
          </p:cNvPr>
          <p:cNvSpPr>
            <a:spLocks noGrp="1"/>
          </p:cNvSpPr>
          <p:nvPr>
            <p:ph type="sldNum" sz="quarter" idx="12"/>
          </p:nvPr>
        </p:nvSpPr>
        <p:spPr/>
        <p:txBody>
          <a:bodyPr/>
          <a:lstStyle/>
          <a:p>
            <a:fld id="{B5E54E47-DA8E-42F9-8BA0-5D00E96229B0}" type="slidenum">
              <a:rPr lang="id-ID" smtClean="0"/>
              <a:t>‹#›</a:t>
            </a:fld>
            <a:endParaRPr lang="id-ID"/>
          </a:p>
        </p:txBody>
      </p:sp>
    </p:spTree>
    <p:extLst>
      <p:ext uri="{BB962C8B-B14F-4D97-AF65-F5344CB8AC3E}">
        <p14:creationId xmlns:p14="http://schemas.microsoft.com/office/powerpoint/2010/main" val="2219160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2189EC-F438-4413-B298-C4C4A54674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43E060FB-DE60-4F2C-A37A-4DA2039727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CFB5FC8E-5087-40C2-B2CA-7525FA7FE9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9EC4CFB-60F4-4BE1-9E58-F2C14D0E3DAE}"/>
              </a:ext>
            </a:extLst>
          </p:cNvPr>
          <p:cNvSpPr>
            <a:spLocks noGrp="1"/>
          </p:cNvSpPr>
          <p:nvPr>
            <p:ph type="dt" sz="half" idx="10"/>
          </p:nvPr>
        </p:nvSpPr>
        <p:spPr/>
        <p:txBody>
          <a:bodyPr/>
          <a:lstStyle/>
          <a:p>
            <a:fld id="{198E6EAA-99FC-4F6C-9B86-04A9D4D2B9D3}" type="datetimeFigureOut">
              <a:rPr lang="id-ID" smtClean="0"/>
              <a:t>17/05/2022</a:t>
            </a:fld>
            <a:endParaRPr lang="id-ID"/>
          </a:p>
        </p:txBody>
      </p:sp>
      <p:sp>
        <p:nvSpPr>
          <p:cNvPr id="6" name="Footer Placeholder 5">
            <a:extLst>
              <a:ext uri="{FF2B5EF4-FFF2-40B4-BE49-F238E27FC236}">
                <a16:creationId xmlns:a16="http://schemas.microsoft.com/office/drawing/2014/main" xmlns="" id="{B36EFD58-B2B0-41D3-A4CD-E86234549BC4}"/>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DBDD6387-5A81-4934-AB35-D92C114F4BBF}"/>
              </a:ext>
            </a:extLst>
          </p:cNvPr>
          <p:cNvSpPr>
            <a:spLocks noGrp="1"/>
          </p:cNvSpPr>
          <p:nvPr>
            <p:ph type="sldNum" sz="quarter" idx="12"/>
          </p:nvPr>
        </p:nvSpPr>
        <p:spPr/>
        <p:txBody>
          <a:bodyPr/>
          <a:lstStyle/>
          <a:p>
            <a:fld id="{B5E54E47-DA8E-42F9-8BA0-5D00E96229B0}" type="slidenum">
              <a:rPr lang="id-ID" smtClean="0"/>
              <a:t>‹#›</a:t>
            </a:fld>
            <a:endParaRPr lang="id-ID"/>
          </a:p>
        </p:txBody>
      </p:sp>
    </p:spTree>
    <p:extLst>
      <p:ext uri="{BB962C8B-B14F-4D97-AF65-F5344CB8AC3E}">
        <p14:creationId xmlns:p14="http://schemas.microsoft.com/office/powerpoint/2010/main" val="3538636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6179B9-4230-4DA4-B833-4B09B3E086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38827DC4-A613-4B91-9D05-CBD8AB9186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08767884-AA8B-4DBB-B926-3D49C049AC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DCEDF6F-F5A3-42D0-846C-20DF1962F043}"/>
              </a:ext>
            </a:extLst>
          </p:cNvPr>
          <p:cNvSpPr>
            <a:spLocks noGrp="1"/>
          </p:cNvSpPr>
          <p:nvPr>
            <p:ph type="dt" sz="half" idx="10"/>
          </p:nvPr>
        </p:nvSpPr>
        <p:spPr/>
        <p:txBody>
          <a:bodyPr/>
          <a:lstStyle/>
          <a:p>
            <a:fld id="{198E6EAA-99FC-4F6C-9B86-04A9D4D2B9D3}" type="datetimeFigureOut">
              <a:rPr lang="id-ID" smtClean="0"/>
              <a:t>17/05/2022</a:t>
            </a:fld>
            <a:endParaRPr lang="id-ID"/>
          </a:p>
        </p:txBody>
      </p:sp>
      <p:sp>
        <p:nvSpPr>
          <p:cNvPr id="6" name="Footer Placeholder 5">
            <a:extLst>
              <a:ext uri="{FF2B5EF4-FFF2-40B4-BE49-F238E27FC236}">
                <a16:creationId xmlns:a16="http://schemas.microsoft.com/office/drawing/2014/main" xmlns="" id="{F67F7ED0-0B42-408B-9CD2-3CE13643B835}"/>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4F76CC49-3FD9-4218-A997-AB0491E7CBF1}"/>
              </a:ext>
            </a:extLst>
          </p:cNvPr>
          <p:cNvSpPr>
            <a:spLocks noGrp="1"/>
          </p:cNvSpPr>
          <p:nvPr>
            <p:ph type="sldNum" sz="quarter" idx="12"/>
          </p:nvPr>
        </p:nvSpPr>
        <p:spPr/>
        <p:txBody>
          <a:bodyPr/>
          <a:lstStyle/>
          <a:p>
            <a:fld id="{B5E54E47-DA8E-42F9-8BA0-5D00E96229B0}" type="slidenum">
              <a:rPr lang="id-ID" smtClean="0"/>
              <a:t>‹#›</a:t>
            </a:fld>
            <a:endParaRPr lang="id-ID"/>
          </a:p>
        </p:txBody>
      </p:sp>
    </p:spTree>
    <p:extLst>
      <p:ext uri="{BB962C8B-B14F-4D97-AF65-F5344CB8AC3E}">
        <p14:creationId xmlns:p14="http://schemas.microsoft.com/office/powerpoint/2010/main" val="1036252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DC21712-AED6-4370-96DC-A3BFAA80FF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1F10D832-911A-4510-882B-9DC0364A0E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EAED0684-2127-4844-BC64-8D8DDA89BF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8E6EAA-99FC-4F6C-9B86-04A9D4D2B9D3}" type="datetimeFigureOut">
              <a:rPr lang="id-ID" smtClean="0"/>
              <a:t>17/05/2022</a:t>
            </a:fld>
            <a:endParaRPr lang="id-ID"/>
          </a:p>
        </p:txBody>
      </p:sp>
      <p:sp>
        <p:nvSpPr>
          <p:cNvPr id="5" name="Footer Placeholder 4">
            <a:extLst>
              <a:ext uri="{FF2B5EF4-FFF2-40B4-BE49-F238E27FC236}">
                <a16:creationId xmlns:a16="http://schemas.microsoft.com/office/drawing/2014/main" xmlns="" id="{D73138E4-A3E6-4915-9000-D597744132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7E48D60F-4853-44FD-B238-D9EF423C8C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E54E47-DA8E-42F9-8BA0-5D00E96229B0}" type="slidenum">
              <a:rPr lang="id-ID" smtClean="0"/>
              <a:t>‹#›</a:t>
            </a:fld>
            <a:endParaRPr lang="id-ID"/>
          </a:p>
        </p:txBody>
      </p:sp>
    </p:spTree>
    <p:extLst>
      <p:ext uri="{BB962C8B-B14F-4D97-AF65-F5344CB8AC3E}">
        <p14:creationId xmlns:p14="http://schemas.microsoft.com/office/powerpoint/2010/main" val="2695836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97DB77-3680-492F-AF8E-52F2DF08AFB4}"/>
              </a:ext>
            </a:extLst>
          </p:cNvPr>
          <p:cNvSpPr>
            <a:spLocks noGrp="1"/>
          </p:cNvSpPr>
          <p:nvPr>
            <p:ph type="ctrTitle"/>
          </p:nvPr>
        </p:nvSpPr>
        <p:spPr/>
        <p:txBody>
          <a:bodyPr>
            <a:normAutofit fontScale="90000"/>
          </a:bodyPr>
          <a:lstStyle/>
          <a:p>
            <a:r>
              <a:rPr lang="id-ID" dirty="0"/>
              <a:t>POSISI STRATEGIS INDONESIA SEBAGAI POROS MARITIM DUNIA</a:t>
            </a:r>
          </a:p>
        </p:txBody>
      </p:sp>
      <p:sp>
        <p:nvSpPr>
          <p:cNvPr id="3" name="Subtitle 2">
            <a:extLst>
              <a:ext uri="{FF2B5EF4-FFF2-40B4-BE49-F238E27FC236}">
                <a16:creationId xmlns:a16="http://schemas.microsoft.com/office/drawing/2014/main" xmlns="" id="{2143392E-FBE4-4CD0-A01D-F9121D3E1D76}"/>
              </a:ext>
            </a:extLst>
          </p:cNvPr>
          <p:cNvSpPr>
            <a:spLocks noGrp="1"/>
          </p:cNvSpPr>
          <p:nvPr>
            <p:ph type="subTitle" idx="1"/>
          </p:nvPr>
        </p:nvSpPr>
        <p:spPr/>
        <p:txBody>
          <a:bodyPr/>
          <a:lstStyle/>
          <a:p>
            <a:r>
              <a:rPr lang="id-ID" dirty="0"/>
              <a:t>OLEH : LISTASARI SIMBOLON</a:t>
            </a:r>
          </a:p>
        </p:txBody>
      </p:sp>
    </p:spTree>
    <p:extLst>
      <p:ext uri="{BB962C8B-B14F-4D97-AF65-F5344CB8AC3E}">
        <p14:creationId xmlns:p14="http://schemas.microsoft.com/office/powerpoint/2010/main" val="1979843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180483-C0BE-4653-9B9E-65FE0C6C0646}"/>
              </a:ext>
            </a:extLst>
          </p:cNvPr>
          <p:cNvSpPr>
            <a:spLocks noGrp="1"/>
          </p:cNvSpPr>
          <p:nvPr>
            <p:ph type="title"/>
          </p:nvPr>
        </p:nvSpPr>
        <p:spPr/>
        <p:txBody>
          <a:bodyPr>
            <a:normAutofit fontScale="90000"/>
          </a:bodyPr>
          <a:lstStyle/>
          <a:p>
            <a:r>
              <a:rPr lang="id-ID" b="1" dirty="0"/>
              <a:t>                  </a:t>
            </a:r>
            <a:br>
              <a:rPr lang="id-ID" b="1" dirty="0"/>
            </a:br>
            <a:r>
              <a:rPr lang="id-ID" b="1" dirty="0"/>
              <a:t>                        Batas Wilayah Indonesia</a:t>
            </a:r>
            <a:br>
              <a:rPr lang="id-ID" b="1" dirty="0"/>
            </a:br>
            <a:endParaRPr lang="id-ID" dirty="0"/>
          </a:p>
        </p:txBody>
      </p:sp>
      <p:sp>
        <p:nvSpPr>
          <p:cNvPr id="3" name="Content Placeholder 2">
            <a:extLst>
              <a:ext uri="{FF2B5EF4-FFF2-40B4-BE49-F238E27FC236}">
                <a16:creationId xmlns:a16="http://schemas.microsoft.com/office/drawing/2014/main" xmlns="" id="{855CB696-D930-4401-8968-D9663A412BC3}"/>
              </a:ext>
            </a:extLst>
          </p:cNvPr>
          <p:cNvSpPr>
            <a:spLocks noGrp="1"/>
          </p:cNvSpPr>
          <p:nvPr>
            <p:ph idx="1"/>
          </p:nvPr>
        </p:nvSpPr>
        <p:spPr/>
        <p:txBody>
          <a:bodyPr>
            <a:normAutofit/>
          </a:bodyPr>
          <a:lstStyle/>
          <a:p>
            <a:r>
              <a:rPr lang="id-ID" sz="3600" dirty="0"/>
              <a:t>Indonesia sendiri dibatasi oleh berbagai negara dan juga lautan, berikut batas-batas wilayah indonesia</a:t>
            </a:r>
          </a:p>
          <a:p>
            <a:r>
              <a:rPr lang="id-ID" sz="3600" b="1" dirty="0"/>
              <a:t>Batas darat</a:t>
            </a:r>
            <a:r>
              <a:rPr lang="id-ID" sz="3600" dirty="0"/>
              <a:t>: Indonesia berbatasan dgn 3 negara yaitu Malaysia, Papua Nugini, dan Timor Leste.</a:t>
            </a:r>
          </a:p>
          <a:p>
            <a:r>
              <a:rPr lang="id-ID" sz="3600" b="1" dirty="0"/>
              <a:t>Batas laut</a:t>
            </a:r>
            <a:r>
              <a:rPr lang="id-ID" sz="3600" dirty="0"/>
              <a:t>: Indonesia berbatasan dengan 10 negara yaitu India, Thailand, Malaysia, Singapura, vietnam, Filipia, Palau, Australia, Timor Leste, dan Papua Nugini.</a:t>
            </a:r>
          </a:p>
          <a:p>
            <a:endParaRPr lang="id-ID" dirty="0"/>
          </a:p>
        </p:txBody>
      </p:sp>
    </p:spTree>
    <p:extLst>
      <p:ext uri="{BB962C8B-B14F-4D97-AF65-F5344CB8AC3E}">
        <p14:creationId xmlns:p14="http://schemas.microsoft.com/office/powerpoint/2010/main" val="334194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682E59-51E8-4894-AF2B-2E17B482D72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F8DA0CA-C6F9-4893-8C15-05E8D92525B7}"/>
              </a:ext>
            </a:extLst>
          </p:cNvPr>
          <p:cNvSpPr>
            <a:spLocks noGrp="1"/>
          </p:cNvSpPr>
          <p:nvPr>
            <p:ph idx="1"/>
          </p:nvPr>
        </p:nvSpPr>
        <p:spPr/>
        <p:txBody>
          <a:bodyPr/>
          <a:lstStyle/>
          <a:p>
            <a:r>
              <a:rPr lang="id-ID" sz="3600" dirty="0"/>
              <a:t>Sementara untuk perbatasan di bagian utara, daratan Indonesia Berbatasan dengan Malaysia dan bagian perairan kita berbatasan dengan Malaysia, Singapura, Thailand, Vietnam, dan filipina. </a:t>
            </a:r>
          </a:p>
          <a:p>
            <a:r>
              <a:rPr lang="id-ID" sz="3600" dirty="0"/>
              <a:t>Perbatasan di bagian selatan, bagian daratan kita berbatasan dengan timor leste, dan bagian perairan kita berbatasan dengan perairan australia dan samudra hindia.</a:t>
            </a:r>
          </a:p>
          <a:p>
            <a:endParaRPr lang="id-ID" dirty="0"/>
          </a:p>
        </p:txBody>
      </p:sp>
    </p:spTree>
    <p:extLst>
      <p:ext uri="{BB962C8B-B14F-4D97-AF65-F5344CB8AC3E}">
        <p14:creationId xmlns:p14="http://schemas.microsoft.com/office/powerpoint/2010/main" val="2307855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2BE29E-D5EB-43F2-9736-B8B84D210B5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E7099C4-3152-47E1-B840-C8909BF9A921}"/>
              </a:ext>
            </a:extLst>
          </p:cNvPr>
          <p:cNvSpPr>
            <a:spLocks noGrp="1"/>
          </p:cNvSpPr>
          <p:nvPr>
            <p:ph idx="1"/>
          </p:nvPr>
        </p:nvSpPr>
        <p:spPr/>
        <p:txBody>
          <a:bodyPr/>
          <a:lstStyle/>
          <a:p>
            <a:pPr marL="0" indent="0">
              <a:buNone/>
            </a:pPr>
            <a:r>
              <a:rPr lang="id-ID" dirty="0"/>
              <a:t>Perbatasan bagian barat, Indonesia hanya berbatasan dengan perairan yaitu samudra hindia dan laut andaman, sedangkan perbatasan bagian timur, daratan kita berbatasan sama papua nugini, dan perairan kita berbatasan dengan samudra pasifik.</a:t>
            </a:r>
          </a:p>
          <a:p>
            <a:pPr marL="0" indent="0">
              <a:buNone/>
            </a:pPr>
            <a:r>
              <a:rPr lang="id-ID" dirty="0"/>
              <a:t/>
            </a:r>
            <a:br>
              <a:rPr lang="id-ID" dirty="0"/>
            </a:br>
            <a:endParaRPr lang="id-ID" dirty="0"/>
          </a:p>
        </p:txBody>
      </p:sp>
    </p:spTree>
    <p:extLst>
      <p:ext uri="{BB962C8B-B14F-4D97-AF65-F5344CB8AC3E}">
        <p14:creationId xmlns:p14="http://schemas.microsoft.com/office/powerpoint/2010/main" val="1839392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FF200F-B654-4C2E-BECE-DF3358545AA9}"/>
              </a:ext>
            </a:extLst>
          </p:cNvPr>
          <p:cNvSpPr>
            <a:spLocks noGrp="1"/>
          </p:cNvSpPr>
          <p:nvPr>
            <p:ph type="title"/>
          </p:nvPr>
        </p:nvSpPr>
        <p:spPr/>
        <p:txBody>
          <a:bodyPr>
            <a:normAutofit fontScale="90000"/>
          </a:bodyPr>
          <a:lstStyle/>
          <a:p>
            <a:r>
              <a:rPr lang="id-ID" b="1" dirty="0"/>
              <a:t>      </a:t>
            </a:r>
            <a:br>
              <a:rPr lang="id-ID" b="1" dirty="0"/>
            </a:br>
            <a:r>
              <a:rPr lang="id-ID" b="1" dirty="0"/>
              <a:t>              Karakteristik Wilayah Daratan Indonesia</a:t>
            </a:r>
            <a:br>
              <a:rPr lang="id-ID" b="1" dirty="0"/>
            </a:br>
            <a:endParaRPr lang="id-ID" dirty="0"/>
          </a:p>
        </p:txBody>
      </p:sp>
      <p:sp>
        <p:nvSpPr>
          <p:cNvPr id="3" name="Content Placeholder 2">
            <a:extLst>
              <a:ext uri="{FF2B5EF4-FFF2-40B4-BE49-F238E27FC236}">
                <a16:creationId xmlns:a16="http://schemas.microsoft.com/office/drawing/2014/main" xmlns="" id="{0E1E399B-24E4-4380-BC22-9288D87586CD}"/>
              </a:ext>
            </a:extLst>
          </p:cNvPr>
          <p:cNvSpPr>
            <a:spLocks noGrp="1"/>
          </p:cNvSpPr>
          <p:nvPr>
            <p:ph idx="1"/>
          </p:nvPr>
        </p:nvSpPr>
        <p:spPr/>
        <p:txBody>
          <a:bodyPr>
            <a:normAutofit fontScale="92500"/>
          </a:bodyPr>
          <a:lstStyle/>
          <a:p>
            <a:r>
              <a:rPr lang="id-ID" dirty="0"/>
              <a:t>Wilayah daratan Indonesia dibagi menjadi 3 (tiga) wilayah, yaitu wilayah dataran tinggi, wilayah dataran rendah dan wilayah gunung dan bukit.</a:t>
            </a:r>
          </a:p>
          <a:p>
            <a:r>
              <a:rPr lang="id-ID" b="1" dirty="0"/>
              <a:t>Wilayah Dataran Tinggi</a:t>
            </a:r>
          </a:p>
          <a:p>
            <a:r>
              <a:rPr lang="id-ID" dirty="0"/>
              <a:t>Lebih dari 400 m di atas permukaan laut (DPL), sehingga lebih sejuk dan cocok untuk perkebunan.</a:t>
            </a:r>
          </a:p>
          <a:p>
            <a:r>
              <a:rPr lang="id-ID" b="1" dirty="0"/>
              <a:t>Wilayah Dataran Rendah</a:t>
            </a:r>
          </a:p>
          <a:p>
            <a:r>
              <a:rPr lang="id-ID" dirty="0"/>
              <a:t>Datarannya lebih datar, topografinya tidak terlalu miring &lt; 100 m dpl, sehingga cocok untuk kegiatan perdagangan, industri, dan peternakan. Biasanya sebagian besar penduduk di Indonesia tinggal di dataran rendah. </a:t>
            </a:r>
          </a:p>
          <a:p>
            <a:pPr marL="0" indent="0">
              <a:buNone/>
            </a:pPr>
            <a:endParaRPr lang="id-ID" dirty="0"/>
          </a:p>
        </p:txBody>
      </p:sp>
    </p:spTree>
    <p:extLst>
      <p:ext uri="{BB962C8B-B14F-4D97-AF65-F5344CB8AC3E}">
        <p14:creationId xmlns:p14="http://schemas.microsoft.com/office/powerpoint/2010/main" val="2398784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19EAC2-D097-49A9-858F-8E7CAE8A003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428B481-6BA3-410F-8E15-2F08EE07B342}"/>
              </a:ext>
            </a:extLst>
          </p:cNvPr>
          <p:cNvSpPr>
            <a:spLocks noGrp="1"/>
          </p:cNvSpPr>
          <p:nvPr>
            <p:ph idx="1"/>
          </p:nvPr>
        </p:nvSpPr>
        <p:spPr/>
        <p:txBody>
          <a:bodyPr>
            <a:normAutofit lnSpcReduction="10000"/>
          </a:bodyPr>
          <a:lstStyle/>
          <a:p>
            <a:pPr marL="0" indent="0">
              <a:buNone/>
            </a:pPr>
            <a:r>
              <a:rPr lang="id-ID" sz="3200" b="1" dirty="0"/>
              <a:t>Bukit dan Gunung</a:t>
            </a:r>
          </a:p>
          <a:p>
            <a:pPr marL="0" indent="0">
              <a:buNone/>
            </a:pPr>
            <a:r>
              <a:rPr lang="id-ID" sz="3200" dirty="0"/>
              <a:t>Tahukan kalian kalau negara kita Indonesia berada pada wilayah cincin api atau</a:t>
            </a:r>
            <a:r>
              <a:rPr lang="id-ID" sz="3200" i="1" dirty="0"/>
              <a:t> ring of fire,</a:t>
            </a:r>
            <a:endParaRPr lang="id-ID" sz="3200" dirty="0"/>
          </a:p>
          <a:p>
            <a:pPr marL="0" indent="0">
              <a:buNone/>
            </a:pPr>
            <a:r>
              <a:rPr lang="id-ID" sz="3200" dirty="0"/>
              <a:t>Dimana Indonesia berada pada pertemuan 2 sirkum api yaitu sirkum mediterania dan sirkum pasifik.</a:t>
            </a:r>
          </a:p>
          <a:p>
            <a:pPr marL="0" indent="0">
              <a:buNone/>
            </a:pPr>
            <a:r>
              <a:rPr lang="id-ID" sz="3200" dirty="0"/>
              <a:t>Oleh karena itu Indonesia memiliki banyak bukit dan gunung, dimana Indonesia kurang lebih memiliki 500 gunung api dimana diantaranya ada 229 yang aktif dan dalam 400 tahun terakhir ada 70 gunung yang meletus.</a:t>
            </a:r>
          </a:p>
          <a:p>
            <a:endParaRPr lang="id-ID" dirty="0"/>
          </a:p>
        </p:txBody>
      </p:sp>
    </p:spTree>
    <p:extLst>
      <p:ext uri="{BB962C8B-B14F-4D97-AF65-F5344CB8AC3E}">
        <p14:creationId xmlns:p14="http://schemas.microsoft.com/office/powerpoint/2010/main" val="3165290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E21FED-3DA2-4063-96D0-2AC9541EE3A2}"/>
              </a:ext>
            </a:extLst>
          </p:cNvPr>
          <p:cNvSpPr>
            <a:spLocks noGrp="1"/>
          </p:cNvSpPr>
          <p:nvPr>
            <p:ph type="title"/>
          </p:nvPr>
        </p:nvSpPr>
        <p:spPr/>
        <p:txBody>
          <a:bodyPr/>
          <a:lstStyle/>
          <a:p>
            <a:r>
              <a:rPr lang="id-ID" b="1" dirty="0"/>
              <a:t>      Karakteristik Wilayah Perairan Indonesia</a:t>
            </a:r>
          </a:p>
        </p:txBody>
      </p:sp>
      <p:sp>
        <p:nvSpPr>
          <p:cNvPr id="3" name="Content Placeholder 2">
            <a:extLst>
              <a:ext uri="{FF2B5EF4-FFF2-40B4-BE49-F238E27FC236}">
                <a16:creationId xmlns:a16="http://schemas.microsoft.com/office/drawing/2014/main" xmlns="" id="{1B25833A-DC18-46F2-96DA-3EC7F932E5A8}"/>
              </a:ext>
            </a:extLst>
          </p:cNvPr>
          <p:cNvSpPr>
            <a:spLocks noGrp="1"/>
          </p:cNvSpPr>
          <p:nvPr>
            <p:ph idx="1"/>
          </p:nvPr>
        </p:nvSpPr>
        <p:spPr/>
        <p:txBody>
          <a:bodyPr>
            <a:normAutofit fontScale="92500" lnSpcReduction="10000"/>
          </a:bodyPr>
          <a:lstStyle/>
          <a:p>
            <a:r>
              <a:rPr lang="id-ID" sz="3600" dirty="0"/>
              <a:t>Saat ini kita memiliki hukum internasional yang mengatur batas-batas laut yang dinamakan UNCLOS atau</a:t>
            </a:r>
            <a:r>
              <a:rPr lang="id-ID" sz="3600" i="1" dirty="0"/>
              <a:t> United Nation Convention on the law of the Sea</a:t>
            </a:r>
            <a:r>
              <a:rPr lang="id-ID" sz="3600" dirty="0"/>
              <a:t>, yang merupakan hasil dari konvensi PBB pada tahun 1982 tentang hukum laut. </a:t>
            </a:r>
          </a:p>
          <a:p>
            <a:r>
              <a:rPr lang="id-ID" sz="3600" dirty="0"/>
              <a:t>Kemudian Indonesia melakukan ratifikasi dari hukum tersebut menjadi hukum nasional dalam Undang-undang (UU) No. 17 tahun 1985 kemudian di </a:t>
            </a:r>
            <a:r>
              <a:rPr lang="id-ID" sz="3600" i="1" dirty="0"/>
              <a:t>update </a:t>
            </a:r>
            <a:r>
              <a:rPr lang="id-ID" sz="3600" dirty="0"/>
              <a:t>menjadi UU No. 6 tahun tentang perairan indonesia yang mengatur pembagian perairan di Indonesia.</a:t>
            </a:r>
          </a:p>
          <a:p>
            <a:endParaRPr lang="id-ID" dirty="0"/>
          </a:p>
        </p:txBody>
      </p:sp>
    </p:spTree>
    <p:extLst>
      <p:ext uri="{BB962C8B-B14F-4D97-AF65-F5344CB8AC3E}">
        <p14:creationId xmlns:p14="http://schemas.microsoft.com/office/powerpoint/2010/main" val="3628901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6B1C17-439A-493D-82F1-FB50BB448A6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37812EB-12C6-443B-A2C6-35B0865FF045}"/>
              </a:ext>
            </a:extLst>
          </p:cNvPr>
          <p:cNvSpPr>
            <a:spLocks noGrp="1"/>
          </p:cNvSpPr>
          <p:nvPr>
            <p:ph idx="1"/>
          </p:nvPr>
        </p:nvSpPr>
        <p:spPr/>
        <p:txBody>
          <a:bodyPr>
            <a:normAutofit/>
          </a:bodyPr>
          <a:lstStyle/>
          <a:p>
            <a:pPr marL="0" indent="0">
              <a:buNone/>
            </a:pPr>
            <a:r>
              <a:rPr lang="id-ID" sz="4000" dirty="0"/>
              <a:t>sehingga secara hukum, perairan kita dibagi menjadi Laut Teritorial, zona tambahan, zona ekonomi eksklusif, sementara secara fisiografis perairan indonesia dibagi menjadi paparan sunda, paparan arafura-sahul, dan laut dalam indonesia bagian timur. </a:t>
            </a:r>
          </a:p>
        </p:txBody>
      </p:sp>
    </p:spTree>
    <p:extLst>
      <p:ext uri="{BB962C8B-B14F-4D97-AF65-F5344CB8AC3E}">
        <p14:creationId xmlns:p14="http://schemas.microsoft.com/office/powerpoint/2010/main" val="2648662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01C0A4-0589-4D60-AE36-AFAB3A1E3E2D}"/>
              </a:ext>
            </a:extLst>
          </p:cNvPr>
          <p:cNvSpPr>
            <a:spLocks noGrp="1"/>
          </p:cNvSpPr>
          <p:nvPr>
            <p:ph type="title"/>
          </p:nvPr>
        </p:nvSpPr>
        <p:spPr/>
        <p:txBody>
          <a:bodyPr>
            <a:normAutofit fontScale="90000"/>
          </a:bodyPr>
          <a:lstStyle/>
          <a:p>
            <a:r>
              <a:rPr lang="id-ID" b="1" dirty="0"/>
              <a:t/>
            </a:r>
            <a:br>
              <a:rPr lang="id-ID" b="1" dirty="0"/>
            </a:br>
            <a:r>
              <a:rPr lang="id-ID" b="1" dirty="0"/>
              <a:t>     </a:t>
            </a:r>
            <a:r>
              <a:rPr lang="pt-BR" b="1" dirty="0"/>
              <a:t>5 Pilar Utama Indonesia sebagai Poros Maritim </a:t>
            </a:r>
            <a:r>
              <a:rPr lang="id-ID" b="1" dirty="0"/>
              <a:t>  					</a:t>
            </a:r>
            <a:r>
              <a:rPr lang="pt-BR" b="1" dirty="0"/>
              <a:t>Dunia</a:t>
            </a:r>
            <a:br>
              <a:rPr lang="pt-BR" b="1" dirty="0"/>
            </a:br>
            <a:endParaRPr lang="id-ID" dirty="0"/>
          </a:p>
        </p:txBody>
      </p:sp>
      <p:sp>
        <p:nvSpPr>
          <p:cNvPr id="3" name="Content Placeholder 2">
            <a:extLst>
              <a:ext uri="{FF2B5EF4-FFF2-40B4-BE49-F238E27FC236}">
                <a16:creationId xmlns:a16="http://schemas.microsoft.com/office/drawing/2014/main" xmlns="" id="{97C70D2D-5820-410C-B54D-714864349C4E}"/>
              </a:ext>
            </a:extLst>
          </p:cNvPr>
          <p:cNvSpPr>
            <a:spLocks noGrp="1"/>
          </p:cNvSpPr>
          <p:nvPr>
            <p:ph idx="1"/>
          </p:nvPr>
        </p:nvSpPr>
        <p:spPr/>
        <p:txBody>
          <a:bodyPr>
            <a:normAutofit lnSpcReduction="10000"/>
          </a:bodyPr>
          <a:lstStyle/>
          <a:p>
            <a:pPr marL="0" indent="0">
              <a:buNone/>
            </a:pPr>
            <a:r>
              <a:rPr lang="id-ID" sz="3600" dirty="0"/>
              <a:t>Dalam mewujudkan Indonesia sebagai poros maritim dunia, Presiden Joko Widodo mencanangkan 5 pilar utama, yaitu:</a:t>
            </a:r>
          </a:p>
          <a:p>
            <a:pPr marL="0" indent="0">
              <a:buNone/>
            </a:pPr>
            <a:r>
              <a:rPr lang="id-ID" sz="3600" dirty="0"/>
              <a:t>1. Pembangunan kembali budaya indonesia.</a:t>
            </a:r>
          </a:p>
          <a:p>
            <a:pPr marL="0" indent="0">
              <a:buNone/>
            </a:pPr>
            <a:r>
              <a:rPr lang="id-ID" sz="3600" dirty="0"/>
              <a:t> 2. Berkomitmen dalam menjaga dan mengelola sumber daya laut dengan fokus membangun kedaulatan pangan laut melalui pengembangan industri perikanan dengan menempatkan nelayan sebagai pilar utama.</a:t>
            </a:r>
          </a:p>
          <a:p>
            <a:pPr marL="0" indent="0">
              <a:buNone/>
            </a:pPr>
            <a:endParaRPr lang="id-ID" dirty="0"/>
          </a:p>
        </p:txBody>
      </p:sp>
    </p:spTree>
    <p:extLst>
      <p:ext uri="{BB962C8B-B14F-4D97-AF65-F5344CB8AC3E}">
        <p14:creationId xmlns:p14="http://schemas.microsoft.com/office/powerpoint/2010/main" val="193752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1A02FF-E5C8-4981-8608-55E6580C090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1B8E5F3A-5DAC-48BF-B490-CDA4549B39E6}"/>
              </a:ext>
            </a:extLst>
          </p:cNvPr>
          <p:cNvSpPr>
            <a:spLocks noGrp="1"/>
          </p:cNvSpPr>
          <p:nvPr>
            <p:ph idx="1"/>
          </p:nvPr>
        </p:nvSpPr>
        <p:spPr/>
        <p:txBody>
          <a:bodyPr>
            <a:normAutofit lnSpcReduction="10000"/>
          </a:bodyPr>
          <a:lstStyle/>
          <a:p>
            <a:pPr marL="0" indent="0">
              <a:buNone/>
            </a:pPr>
            <a:r>
              <a:rPr lang="id-ID" sz="4000" dirty="0"/>
              <a:t>3. Komitmen mendorong pengembangan infrastruktur dan konektivitas maritim dengan membangun tol laut, pelabuhan laut, logistik, dan industri perkapalan, serta pariwisata maritim.</a:t>
            </a:r>
          </a:p>
          <a:p>
            <a:pPr marL="0" indent="0">
              <a:buNone/>
            </a:pPr>
            <a:r>
              <a:rPr lang="id-ID" sz="4000" dirty="0"/>
              <a:t>4. Diplomasi maritim yang mengajak semua mitra indonesia untuk mengajak semua mitra indonesia untuk bekerja sama pada bidang kelautan.</a:t>
            </a:r>
          </a:p>
          <a:p>
            <a:pPr marL="0" indent="0">
              <a:buNone/>
            </a:pPr>
            <a:r>
              <a:rPr lang="id-ID" sz="4000" dirty="0"/>
              <a:t>5.Membangun kekuatan pertahanan maritim.</a:t>
            </a:r>
          </a:p>
          <a:p>
            <a:endParaRPr lang="id-ID" dirty="0"/>
          </a:p>
        </p:txBody>
      </p:sp>
    </p:spTree>
    <p:extLst>
      <p:ext uri="{BB962C8B-B14F-4D97-AF65-F5344CB8AC3E}">
        <p14:creationId xmlns:p14="http://schemas.microsoft.com/office/powerpoint/2010/main" val="3193138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EB9BE-7CA4-4F57-9572-44F85F465A1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86F0307-D95F-4D04-B4F6-5775933C7FF1}"/>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3163800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5AD962-E75F-4DDB-B577-F42A698498B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D6F1282-2453-4427-8431-516420E09B8E}"/>
              </a:ext>
            </a:extLst>
          </p:cNvPr>
          <p:cNvSpPr>
            <a:spLocks noGrp="1"/>
          </p:cNvSpPr>
          <p:nvPr>
            <p:ph idx="1"/>
          </p:nvPr>
        </p:nvSpPr>
        <p:spPr/>
        <p:txBody>
          <a:bodyPr>
            <a:normAutofit/>
          </a:bodyPr>
          <a:lstStyle/>
          <a:p>
            <a:pPr marL="0" indent="0">
              <a:buNone/>
            </a:pPr>
            <a:r>
              <a:rPr lang="id-ID" sz="3600" b="1" dirty="0"/>
              <a:t>Posisi</a:t>
            </a:r>
            <a:r>
              <a:rPr lang="id-ID" sz="3600" dirty="0"/>
              <a:t> geografis </a:t>
            </a:r>
            <a:r>
              <a:rPr lang="id-ID" sz="3600" b="1" dirty="0"/>
              <a:t>Indonesia</a:t>
            </a:r>
            <a:r>
              <a:rPr lang="id-ID" sz="3600" dirty="0"/>
              <a:t> berada di daerah khatulistiwa. Berada di antara dua benua, Asia dan Australia. ... Ini berarti, </a:t>
            </a:r>
            <a:r>
              <a:rPr lang="id-ID" sz="3600" b="1" dirty="0"/>
              <a:t>posisi Indonesia</a:t>
            </a:r>
            <a:r>
              <a:rPr lang="id-ID" sz="3600" dirty="0"/>
              <a:t> sampai kapanpun juga akan selalu </a:t>
            </a:r>
            <a:r>
              <a:rPr lang="id-ID" sz="3600" b="1" dirty="0"/>
              <a:t>menjadi</a:t>
            </a:r>
            <a:r>
              <a:rPr lang="id-ID" sz="3600" dirty="0"/>
              <a:t> tempat </a:t>
            </a:r>
            <a:r>
              <a:rPr lang="id-ID" sz="3600" b="1" dirty="0"/>
              <a:t>strategis</a:t>
            </a:r>
            <a:r>
              <a:rPr lang="id-ID" sz="3600" dirty="0"/>
              <a:t> dalam peta perdagangan </a:t>
            </a:r>
            <a:r>
              <a:rPr lang="id-ID" sz="3600" b="1" dirty="0"/>
              <a:t>dunia</a:t>
            </a:r>
            <a:r>
              <a:rPr lang="id-ID" sz="3600" dirty="0"/>
              <a:t>. Karena itulah </a:t>
            </a:r>
            <a:r>
              <a:rPr lang="id-ID" sz="3600" b="1" dirty="0"/>
              <a:t>Indonesia</a:t>
            </a:r>
            <a:r>
              <a:rPr lang="id-ID" sz="3600" dirty="0"/>
              <a:t> berupaya </a:t>
            </a:r>
            <a:r>
              <a:rPr lang="id-ID" sz="3600" b="1" dirty="0"/>
              <a:t>menjadi poros maritim dunia</a:t>
            </a:r>
            <a:r>
              <a:rPr lang="id-ID" sz="3600" dirty="0"/>
              <a:t>.</a:t>
            </a:r>
          </a:p>
          <a:p>
            <a:endParaRPr lang="id-ID" dirty="0"/>
          </a:p>
        </p:txBody>
      </p:sp>
    </p:spTree>
    <p:extLst>
      <p:ext uri="{BB962C8B-B14F-4D97-AF65-F5344CB8AC3E}">
        <p14:creationId xmlns:p14="http://schemas.microsoft.com/office/powerpoint/2010/main" val="15660745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8F6C94-9E2F-4125-9ECE-621E0BF609DE}"/>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02DBF1A-1976-46CD-B2E2-D3BC072AB8AD}"/>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3839488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4D4F56-AE8F-4F27-89F3-ACC034A6BEB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1F4F6566-6FF5-4BBD-AEDA-724FD81EE451}"/>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5054032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9CEB1C-28A7-47AE-9A31-F0EE2EFB9604}"/>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474265F-F4D2-4602-A1D1-530C76E03A94}"/>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3247758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00860D-33D5-4C00-A40E-BA000BE0666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5600D54-F58E-480F-810C-2F3B5C41F41D}"/>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818540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09B9EA-C08F-498A-98BC-AD7E50A14420}"/>
              </a:ext>
            </a:extLst>
          </p:cNvPr>
          <p:cNvSpPr>
            <a:spLocks noGrp="1"/>
          </p:cNvSpPr>
          <p:nvPr>
            <p:ph type="title"/>
          </p:nvPr>
        </p:nvSpPr>
        <p:spPr/>
        <p:txBody>
          <a:bodyPr/>
          <a:lstStyle/>
          <a:p>
            <a:r>
              <a:rPr lang="id-ID" b="1" dirty="0"/>
              <a:t>                   1. Letak Astronomis Indonesia</a:t>
            </a:r>
            <a:br>
              <a:rPr lang="id-ID" b="1" dirty="0"/>
            </a:br>
            <a:endParaRPr lang="id-ID" dirty="0"/>
          </a:p>
        </p:txBody>
      </p:sp>
      <p:sp>
        <p:nvSpPr>
          <p:cNvPr id="3" name="Content Placeholder 2">
            <a:extLst>
              <a:ext uri="{FF2B5EF4-FFF2-40B4-BE49-F238E27FC236}">
                <a16:creationId xmlns:a16="http://schemas.microsoft.com/office/drawing/2014/main" xmlns="" id="{C766A4C5-EC5F-4EC1-8463-02628925373A}"/>
              </a:ext>
            </a:extLst>
          </p:cNvPr>
          <p:cNvSpPr>
            <a:spLocks noGrp="1"/>
          </p:cNvSpPr>
          <p:nvPr>
            <p:ph idx="1"/>
          </p:nvPr>
        </p:nvSpPr>
        <p:spPr/>
        <p:txBody>
          <a:bodyPr>
            <a:normAutofit/>
          </a:bodyPr>
          <a:lstStyle/>
          <a:p>
            <a:pPr marL="0" indent="0">
              <a:buNone/>
            </a:pPr>
            <a:r>
              <a:rPr lang="id-ID" sz="4000" dirty="0"/>
              <a:t>Letak astronomis ini digambarkan oleh garis khayal, alias tidak ada di dunia nyata, namun digambarkan oleh kartografer atau pembuat peta untuk memudahkan dalam mengetahui lokasi absolutnya, yaitu dengan mengetahui garis lintang dan garis bujurnya. </a:t>
            </a:r>
          </a:p>
        </p:txBody>
      </p:sp>
    </p:spTree>
    <p:extLst>
      <p:ext uri="{BB962C8B-B14F-4D97-AF65-F5344CB8AC3E}">
        <p14:creationId xmlns:p14="http://schemas.microsoft.com/office/powerpoint/2010/main" val="2586583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012A80-F572-4D86-8389-C7F6B19F3661}"/>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57A0015-EC53-4229-B579-D30F67FCDF82}"/>
              </a:ext>
            </a:extLst>
          </p:cNvPr>
          <p:cNvSpPr>
            <a:spLocks noGrp="1"/>
          </p:cNvSpPr>
          <p:nvPr>
            <p:ph idx="1"/>
          </p:nvPr>
        </p:nvSpPr>
        <p:spPr/>
        <p:txBody>
          <a:bodyPr/>
          <a:lstStyle/>
          <a:p>
            <a:pPr marL="0" indent="0">
              <a:buNone/>
            </a:pPr>
            <a:r>
              <a:rPr lang="id-ID" dirty="0"/>
              <a:t>Garis lintang adalah garis yang membagi dunia bagian utara dan selatan (horizontal), </a:t>
            </a:r>
          </a:p>
          <a:p>
            <a:pPr marL="0" indent="0">
              <a:buNone/>
            </a:pPr>
            <a:r>
              <a:rPr lang="id-ID" dirty="0"/>
              <a:t>sedangkan garis bujur adalah  yang membagi dunia bagian barat dan timur (vertikal). </a:t>
            </a:r>
          </a:p>
          <a:p>
            <a:pPr marL="0" indent="0">
              <a:buNone/>
            </a:pPr>
            <a:r>
              <a:rPr lang="id-ID" dirty="0"/>
              <a:t>Indonesia sendiri terletak 6° LU- 11° LS dan 95° BT – 141° BT.  Itulah kenapa kita sering banget nih denger kalo indonesia menganut budaya timur, </a:t>
            </a:r>
          </a:p>
          <a:p>
            <a:pPr marL="0" indent="0">
              <a:buNone/>
            </a:pPr>
            <a:r>
              <a:rPr lang="id-ID" dirty="0"/>
              <a:t>sedangkan negara bagian eropa dan amerika merupakan budaya barat, karena letak astronomisnya ini. </a:t>
            </a:r>
          </a:p>
        </p:txBody>
      </p:sp>
    </p:spTree>
    <p:extLst>
      <p:ext uri="{BB962C8B-B14F-4D97-AF65-F5344CB8AC3E}">
        <p14:creationId xmlns:p14="http://schemas.microsoft.com/office/powerpoint/2010/main" val="1218520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848071-FD48-4769-9980-9F58D38BCE1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85BC3C3-A4D8-41A2-8528-5F1FFF20478C}"/>
              </a:ext>
            </a:extLst>
          </p:cNvPr>
          <p:cNvSpPr>
            <a:spLocks noGrp="1"/>
          </p:cNvSpPr>
          <p:nvPr>
            <p:ph idx="1"/>
          </p:nvPr>
        </p:nvSpPr>
        <p:spPr>
          <a:xfrm>
            <a:off x="838200" y="1811337"/>
            <a:ext cx="10715625" cy="4351338"/>
          </a:xfrm>
        </p:spPr>
        <p:txBody>
          <a:bodyPr>
            <a:normAutofit lnSpcReduction="10000"/>
          </a:bodyPr>
          <a:lstStyle/>
          <a:p>
            <a:pPr marL="0" indent="0">
              <a:buNone/>
            </a:pPr>
            <a:r>
              <a:rPr lang="id-ID" sz="4000" dirty="0"/>
              <a:t>Dari letak astronomisnya ini, kita bisa tau bahwa daerah paling utara di Indonesia, adalah pulau We, Aceh yang terletak di 6° LU, sedangkan daerah paling selatan adalah pulau Rote, di NTT tepatnya di 11° LS. Untuk daerah paling barat Indonesia adalah pulau Benggala, Aceh terletak di 95° BT, dan bagian paling timur indonesia yaitu Merauke, Papua tepatnya di 141° BT.</a:t>
            </a:r>
          </a:p>
        </p:txBody>
      </p:sp>
    </p:spTree>
    <p:extLst>
      <p:ext uri="{BB962C8B-B14F-4D97-AF65-F5344CB8AC3E}">
        <p14:creationId xmlns:p14="http://schemas.microsoft.com/office/powerpoint/2010/main" val="1542825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F44238-9E67-4196-90CC-EBBC495FB869}"/>
              </a:ext>
            </a:extLst>
          </p:cNvPr>
          <p:cNvSpPr>
            <a:spLocks noGrp="1"/>
          </p:cNvSpPr>
          <p:nvPr>
            <p:ph type="title"/>
          </p:nvPr>
        </p:nvSpPr>
        <p:spPr/>
        <p:txBody>
          <a:bodyPr/>
          <a:lstStyle/>
          <a:p>
            <a:r>
              <a:rPr lang="id-ID" b="1" dirty="0"/>
              <a:t>                           Garis Lintang</a:t>
            </a:r>
            <a:br>
              <a:rPr lang="id-ID" b="1" dirty="0"/>
            </a:br>
            <a:endParaRPr lang="id-ID" dirty="0"/>
          </a:p>
        </p:txBody>
      </p:sp>
      <p:sp>
        <p:nvSpPr>
          <p:cNvPr id="3" name="Content Placeholder 2">
            <a:extLst>
              <a:ext uri="{FF2B5EF4-FFF2-40B4-BE49-F238E27FC236}">
                <a16:creationId xmlns:a16="http://schemas.microsoft.com/office/drawing/2014/main" xmlns="" id="{8605CB33-3613-45D9-B152-FBF8569CE080}"/>
              </a:ext>
            </a:extLst>
          </p:cNvPr>
          <p:cNvSpPr>
            <a:spLocks noGrp="1"/>
          </p:cNvSpPr>
          <p:nvPr>
            <p:ph idx="1"/>
          </p:nvPr>
        </p:nvSpPr>
        <p:spPr/>
        <p:txBody>
          <a:bodyPr>
            <a:normAutofit lnSpcReduction="10000"/>
          </a:bodyPr>
          <a:lstStyle/>
          <a:p>
            <a:pPr marL="0" indent="0">
              <a:buNone/>
            </a:pPr>
            <a:r>
              <a:rPr lang="id-ID" sz="4000" dirty="0"/>
              <a:t>Berdasarkan letak astronomisnya, kita dapat mengetahui bahwa sebagian besar Indonesia ada di bagian selatan, dan juga berada di bagian lintang rendah, itulah kenapa Indonesia menganut iklim tropis, dan memiliki rata-rata kelembaban dan curah hujan yang tinggi, sehingga kita memiliki keanekaragaman hayati yang cukup beragam.</a:t>
            </a:r>
          </a:p>
        </p:txBody>
      </p:sp>
    </p:spTree>
    <p:extLst>
      <p:ext uri="{BB962C8B-B14F-4D97-AF65-F5344CB8AC3E}">
        <p14:creationId xmlns:p14="http://schemas.microsoft.com/office/powerpoint/2010/main" val="245642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653D71-817E-4DD5-B7FC-4922A581560B}"/>
              </a:ext>
            </a:extLst>
          </p:cNvPr>
          <p:cNvSpPr>
            <a:spLocks noGrp="1"/>
          </p:cNvSpPr>
          <p:nvPr>
            <p:ph type="title"/>
          </p:nvPr>
        </p:nvSpPr>
        <p:spPr/>
        <p:txBody>
          <a:bodyPr/>
          <a:lstStyle/>
          <a:p>
            <a:r>
              <a:rPr lang="id-ID" b="1" dirty="0"/>
              <a:t>                            Garis Bujur</a:t>
            </a:r>
          </a:p>
        </p:txBody>
      </p:sp>
      <p:sp>
        <p:nvSpPr>
          <p:cNvPr id="3" name="Content Placeholder 2">
            <a:extLst>
              <a:ext uri="{FF2B5EF4-FFF2-40B4-BE49-F238E27FC236}">
                <a16:creationId xmlns:a16="http://schemas.microsoft.com/office/drawing/2014/main" xmlns="" id="{1015B030-59A3-45C0-874B-5FBCBB1A521F}"/>
              </a:ext>
            </a:extLst>
          </p:cNvPr>
          <p:cNvSpPr>
            <a:spLocks noGrp="1"/>
          </p:cNvSpPr>
          <p:nvPr>
            <p:ph idx="1"/>
          </p:nvPr>
        </p:nvSpPr>
        <p:spPr/>
        <p:txBody>
          <a:bodyPr>
            <a:normAutofit/>
          </a:bodyPr>
          <a:lstStyle/>
          <a:p>
            <a:pPr marL="0" indent="0">
              <a:buNone/>
            </a:pPr>
            <a:r>
              <a:rPr lang="id-ID" sz="3200" dirty="0"/>
              <a:t>Dampak dari adanya garis bujur yaitu Indonesia dibagi menjadi 3 zona waktu yang berbeda yaitu WIB atau Waktu Indonesia Barat yaitu GMT +7, WITa atau Waktu Indonesia Tengah yaitu GMT +8, dan WIT atau Waktu Indonesia Timur yaitu GMT +9. Namun hal ini sebenarnya tetap menjadi ketentuan yang ditentukan oleh pemerintahan itu sendiri, misalnya Singapura yang seharusnya berada di garis bujur GMT +7 namun karena untuk kepentingan bisnis dan berbagai hal, membuat singapura menggunakan zona waktu GMT +8.</a:t>
            </a:r>
          </a:p>
        </p:txBody>
      </p:sp>
    </p:spTree>
    <p:extLst>
      <p:ext uri="{BB962C8B-B14F-4D97-AF65-F5344CB8AC3E}">
        <p14:creationId xmlns:p14="http://schemas.microsoft.com/office/powerpoint/2010/main" val="880847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85FACF-0343-4505-8844-906558C3AE68}"/>
              </a:ext>
            </a:extLst>
          </p:cNvPr>
          <p:cNvSpPr>
            <a:spLocks noGrp="1"/>
          </p:cNvSpPr>
          <p:nvPr>
            <p:ph type="title"/>
          </p:nvPr>
        </p:nvSpPr>
        <p:spPr/>
        <p:txBody>
          <a:bodyPr/>
          <a:lstStyle/>
          <a:p>
            <a:r>
              <a:rPr lang="id-ID" b="1" dirty="0"/>
              <a:t>                       Letak Geografis Indonesia</a:t>
            </a:r>
            <a:br>
              <a:rPr lang="id-ID" b="1" dirty="0"/>
            </a:br>
            <a:endParaRPr lang="id-ID" dirty="0"/>
          </a:p>
        </p:txBody>
      </p:sp>
      <p:sp>
        <p:nvSpPr>
          <p:cNvPr id="3" name="Content Placeholder 2">
            <a:extLst>
              <a:ext uri="{FF2B5EF4-FFF2-40B4-BE49-F238E27FC236}">
                <a16:creationId xmlns:a16="http://schemas.microsoft.com/office/drawing/2014/main" xmlns="" id="{649563AA-27B1-48DD-81DC-70D1D1D54688}"/>
              </a:ext>
            </a:extLst>
          </p:cNvPr>
          <p:cNvSpPr>
            <a:spLocks noGrp="1"/>
          </p:cNvSpPr>
          <p:nvPr>
            <p:ph idx="1"/>
          </p:nvPr>
        </p:nvSpPr>
        <p:spPr/>
        <p:txBody>
          <a:bodyPr/>
          <a:lstStyle/>
          <a:p>
            <a:pPr marL="0" indent="0">
              <a:buNone/>
            </a:pPr>
            <a:r>
              <a:rPr lang="id-ID" sz="3600" dirty="0"/>
              <a:t>Letak geografis atau sering disebut letak relatifnya, Indonesia sendiri memiliki letak geografis sebagai berikut</a:t>
            </a:r>
          </a:p>
          <a:p>
            <a:r>
              <a:rPr lang="id-ID" sz="3600" b="1" dirty="0"/>
              <a:t>Utara</a:t>
            </a:r>
            <a:r>
              <a:rPr lang="id-ID" sz="3600" dirty="0"/>
              <a:t>: Benua Asia</a:t>
            </a:r>
          </a:p>
          <a:p>
            <a:r>
              <a:rPr lang="id-ID" sz="3600" b="1" dirty="0"/>
              <a:t>Selatan</a:t>
            </a:r>
            <a:r>
              <a:rPr lang="id-ID" sz="3600" dirty="0"/>
              <a:t>: Benua Australia</a:t>
            </a:r>
          </a:p>
          <a:p>
            <a:r>
              <a:rPr lang="id-ID" sz="3600" b="1" dirty="0"/>
              <a:t>Barat</a:t>
            </a:r>
            <a:r>
              <a:rPr lang="id-ID" sz="3600" dirty="0"/>
              <a:t>: Samudra Hindia</a:t>
            </a:r>
          </a:p>
          <a:p>
            <a:r>
              <a:rPr lang="id-ID" sz="3600" b="1" dirty="0"/>
              <a:t>Timur</a:t>
            </a:r>
            <a:r>
              <a:rPr lang="id-ID" sz="3600" dirty="0"/>
              <a:t>: Samudra Pasifik</a:t>
            </a:r>
          </a:p>
          <a:p>
            <a:pPr marL="0" indent="0">
              <a:buNone/>
            </a:pPr>
            <a:endParaRPr lang="id-ID" dirty="0"/>
          </a:p>
        </p:txBody>
      </p:sp>
    </p:spTree>
    <p:extLst>
      <p:ext uri="{BB962C8B-B14F-4D97-AF65-F5344CB8AC3E}">
        <p14:creationId xmlns:p14="http://schemas.microsoft.com/office/powerpoint/2010/main" val="2496811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6A6367-7854-4DC7-9951-737DDEEB2C12}"/>
              </a:ext>
            </a:extLst>
          </p:cNvPr>
          <p:cNvSpPr>
            <a:spLocks noGrp="1"/>
          </p:cNvSpPr>
          <p:nvPr>
            <p:ph type="title"/>
          </p:nvPr>
        </p:nvSpPr>
        <p:spPr/>
        <p:txBody>
          <a:bodyPr/>
          <a:lstStyle/>
          <a:p>
            <a:r>
              <a:rPr lang="id-ID" dirty="0"/>
              <a:t>D</a:t>
            </a:r>
            <a:r>
              <a:rPr lang="it-IT" dirty="0"/>
              <a:t>ampak dari letak geografis Indonesia</a:t>
            </a:r>
            <a:endParaRPr lang="id-ID" dirty="0"/>
          </a:p>
        </p:txBody>
      </p:sp>
      <p:sp>
        <p:nvSpPr>
          <p:cNvPr id="3" name="Content Placeholder 2">
            <a:extLst>
              <a:ext uri="{FF2B5EF4-FFF2-40B4-BE49-F238E27FC236}">
                <a16:creationId xmlns:a16="http://schemas.microsoft.com/office/drawing/2014/main" xmlns="" id="{3FB28483-CDE2-4933-A2AA-2002863C3C02}"/>
              </a:ext>
            </a:extLst>
          </p:cNvPr>
          <p:cNvSpPr>
            <a:spLocks noGrp="1"/>
          </p:cNvSpPr>
          <p:nvPr>
            <p:ph idx="1"/>
          </p:nvPr>
        </p:nvSpPr>
        <p:spPr/>
        <p:txBody>
          <a:bodyPr/>
          <a:lstStyle/>
          <a:p>
            <a:r>
              <a:rPr lang="id-ID" dirty="0"/>
              <a:t>Dari segi fisik memiliki 2 musim, karena angin muson barat membawa musim kemarau, dan angin muson timur membawa uap air, atau membawa musim hujan.</a:t>
            </a:r>
          </a:p>
          <a:p>
            <a:r>
              <a:rPr lang="id-ID" dirty="0"/>
              <a:t>Dari segi ekonomi, dilewati jalur perdagangan Internasional, dimana dekat dengan singapura, tepatnya di selat malaka sebagai selat paling sibuk di dunia.</a:t>
            </a:r>
          </a:p>
          <a:p>
            <a:r>
              <a:rPr lang="id-ID" dirty="0"/>
              <a:t>Dari segi budaya, memiliki budaya yang beragam karena adanya akulturasi, atau percampuran budaya.</a:t>
            </a:r>
          </a:p>
          <a:p>
            <a:r>
              <a:rPr lang="id-ID" dirty="0"/>
              <a:t>Secara biologis, perbauran spesies flora dan fauna atau keanekaragaman hayati.</a:t>
            </a:r>
          </a:p>
          <a:p>
            <a:endParaRPr lang="id-ID" dirty="0"/>
          </a:p>
        </p:txBody>
      </p:sp>
    </p:spTree>
    <p:extLst>
      <p:ext uri="{BB962C8B-B14F-4D97-AF65-F5344CB8AC3E}">
        <p14:creationId xmlns:p14="http://schemas.microsoft.com/office/powerpoint/2010/main" val="34082521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758</Words>
  <Application>Microsoft Office PowerPoint</Application>
  <PresentationFormat>Custom</PresentationFormat>
  <Paragraphs>54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POSISI STRATEGIS INDONESIA SEBAGAI POROS MARITIM DUNIA</vt:lpstr>
      <vt:lpstr>PowerPoint Presentation</vt:lpstr>
      <vt:lpstr>                   1. Letak Astronomis Indonesia </vt:lpstr>
      <vt:lpstr>PowerPoint Presentation</vt:lpstr>
      <vt:lpstr>PowerPoint Presentation</vt:lpstr>
      <vt:lpstr>                           Garis Lintang </vt:lpstr>
      <vt:lpstr>                            Garis Bujur</vt:lpstr>
      <vt:lpstr>                       Letak Geografis Indonesia </vt:lpstr>
      <vt:lpstr>Dampak dari letak geografis Indonesia</vt:lpstr>
      <vt:lpstr>                                           Batas Wilayah Indonesia </vt:lpstr>
      <vt:lpstr>PowerPoint Presentation</vt:lpstr>
      <vt:lpstr>PowerPoint Presentation</vt:lpstr>
      <vt:lpstr>                     Karakteristik Wilayah Daratan Indonesia </vt:lpstr>
      <vt:lpstr>PowerPoint Presentation</vt:lpstr>
      <vt:lpstr>      Karakteristik Wilayah Perairan Indonesia</vt:lpstr>
      <vt:lpstr>PowerPoint Presentation</vt:lpstr>
      <vt:lpstr>      5 Pilar Utama Indonesia sebagai Poros Maritim        Dunia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POSISI STRATEGIS INDONESIA SEBAGAI POROS MARITIM DUNIA</dc:title>
  <dc:creator>ACER</dc:creator>
  <cp:lastModifiedBy>acer</cp:lastModifiedBy>
  <cp:revision>6</cp:revision>
  <dcterms:created xsi:type="dcterms:W3CDTF">2021-07-19T10:34:19Z</dcterms:created>
  <dcterms:modified xsi:type="dcterms:W3CDTF">2022-05-17T05:55:45Z</dcterms:modified>
</cp:coreProperties>
</file>