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F363A46-C9EB-43CA-816D-E683AB9834C4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7922093-C78B-42F1-B056-E77967431B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63A46-C9EB-43CA-816D-E683AB9834C4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22093-C78B-42F1-B056-E77967431B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63A46-C9EB-43CA-816D-E683AB9834C4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22093-C78B-42F1-B056-E77967431B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63A46-C9EB-43CA-816D-E683AB9834C4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22093-C78B-42F1-B056-E77967431B2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63A46-C9EB-43CA-816D-E683AB9834C4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22093-C78B-42F1-B056-E77967431B2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63A46-C9EB-43CA-816D-E683AB9834C4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22093-C78B-42F1-B056-E77967431B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63A46-C9EB-43CA-816D-E683AB9834C4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22093-C78B-42F1-B056-E77967431B2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63A46-C9EB-43CA-816D-E683AB9834C4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22093-C78B-42F1-B056-E77967431B2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63A46-C9EB-43CA-816D-E683AB9834C4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22093-C78B-42F1-B056-E77967431B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F363A46-C9EB-43CA-816D-E683AB9834C4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22093-C78B-42F1-B056-E77967431B2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F363A46-C9EB-43CA-816D-E683AB9834C4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7922093-C78B-42F1-B056-E77967431B2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F363A46-C9EB-43CA-816D-E683AB9834C4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7922093-C78B-42F1-B056-E77967431B2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3.png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/>
              <a:t>POLINOMIAL </a:t>
            </a:r>
            <a:br>
              <a:rPr lang="en-US" sz="6600" dirty="0"/>
            </a:br>
            <a:r>
              <a:rPr lang="en-US" sz="4400" dirty="0" err="1"/>
              <a:t>Teorema</a:t>
            </a:r>
            <a:r>
              <a:rPr lang="en-US" sz="4400" dirty="0"/>
              <a:t> </a:t>
            </a:r>
            <a:r>
              <a:rPr lang="en-US" sz="4400" dirty="0" err="1"/>
              <a:t>Sisa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905696"/>
            <a:ext cx="7772400" cy="1199704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By :</a:t>
            </a:r>
          </a:p>
          <a:p>
            <a:pPr algn="l"/>
            <a:r>
              <a:rPr lang="en-US" sz="2000" dirty="0"/>
              <a:t>SITI SYARAH MAULYDIA, </a:t>
            </a:r>
            <a:r>
              <a:rPr lang="en-US" sz="2000" dirty="0" err="1"/>
              <a:t>M.Pd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2667000" y="685800"/>
            <a:ext cx="3810000" cy="7620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/>
              <a:t>Teorema</a:t>
            </a:r>
            <a:r>
              <a:rPr lang="en-US" sz="3200" b="1" dirty="0"/>
              <a:t> </a:t>
            </a:r>
            <a:r>
              <a:rPr lang="en-US" sz="3200" b="1" dirty="0" err="1"/>
              <a:t>Sisa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828800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pembahasan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,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polinomial</a:t>
            </a:r>
            <a:r>
              <a:rPr lang="en-US" dirty="0"/>
              <a:t> f(x) </a:t>
            </a:r>
            <a:r>
              <a:rPr lang="en-US" dirty="0" err="1"/>
              <a:t>dibagi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g(x)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H(x)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sisa</a:t>
            </a:r>
            <a:r>
              <a:rPr lang="en-US" dirty="0"/>
              <a:t> </a:t>
            </a:r>
            <a:r>
              <a:rPr lang="en-US" dirty="0" err="1"/>
              <a:t>pembagian</a:t>
            </a:r>
            <a:r>
              <a:rPr lang="en-US" dirty="0"/>
              <a:t> S(x),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0" y="3352800"/>
            <a:ext cx="3505200" cy="47320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b="1" i="1" dirty="0"/>
              <a:t>f(x) = g(x) H(x) + S(x)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4334470"/>
            <a:ext cx="739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/>
              <a:t>Apabila</a:t>
            </a:r>
            <a:r>
              <a:rPr lang="en-US" dirty="0"/>
              <a:t> f(x) </a:t>
            </a:r>
            <a:r>
              <a:rPr lang="en-US" dirty="0" err="1"/>
              <a:t>berderajat</a:t>
            </a:r>
            <a:r>
              <a:rPr lang="en-US" dirty="0"/>
              <a:t> n </a:t>
            </a:r>
            <a:r>
              <a:rPr lang="en-US" dirty="0" err="1"/>
              <a:t>dan</a:t>
            </a:r>
            <a:r>
              <a:rPr lang="en-US" dirty="0"/>
              <a:t> g(x) </a:t>
            </a:r>
            <a:r>
              <a:rPr lang="en-US" dirty="0" err="1"/>
              <a:t>berderajat</a:t>
            </a:r>
            <a:r>
              <a:rPr lang="en-US" dirty="0"/>
              <a:t> m,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H(x) </a:t>
            </a:r>
            <a:r>
              <a:rPr lang="en-US" dirty="0" err="1"/>
              <a:t>berderajat</a:t>
            </a:r>
            <a:r>
              <a:rPr lang="en-US" dirty="0"/>
              <a:t> </a:t>
            </a:r>
            <a:r>
              <a:rPr lang="en-US" i="1" dirty="0"/>
              <a:t>n – m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sisa</a:t>
            </a:r>
            <a:r>
              <a:rPr lang="en-US" dirty="0"/>
              <a:t> </a:t>
            </a:r>
            <a:r>
              <a:rPr lang="en-US" dirty="0" err="1"/>
              <a:t>pembagian</a:t>
            </a:r>
            <a:r>
              <a:rPr lang="en-US" dirty="0"/>
              <a:t> </a:t>
            </a:r>
            <a:r>
              <a:rPr lang="en-US" dirty="0" err="1"/>
              <a:t>maksimum</a:t>
            </a:r>
            <a:r>
              <a:rPr lang="en-US" dirty="0"/>
              <a:t> </a:t>
            </a:r>
            <a:r>
              <a:rPr lang="en-US" dirty="0" err="1"/>
              <a:t>berderajat</a:t>
            </a:r>
            <a:r>
              <a:rPr lang="en-US" dirty="0"/>
              <a:t> </a:t>
            </a:r>
            <a:r>
              <a:rPr lang="en-US" i="1" dirty="0"/>
              <a:t>m – 1</a:t>
            </a:r>
            <a:r>
              <a:rPr lang="en-US" dirty="0"/>
              <a:t>. 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66800" y="1143000"/>
            <a:ext cx="274320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 err="1"/>
              <a:t>Teorema</a:t>
            </a:r>
            <a:r>
              <a:rPr lang="en-US" sz="3200" b="1" dirty="0"/>
              <a:t> 3.1</a:t>
            </a:r>
          </a:p>
        </p:txBody>
      </p:sp>
      <p:sp>
        <p:nvSpPr>
          <p:cNvPr id="4" name="Cloud Callout 3"/>
          <p:cNvSpPr/>
          <p:nvPr/>
        </p:nvSpPr>
        <p:spPr>
          <a:xfrm>
            <a:off x="2209800" y="1828800"/>
            <a:ext cx="5867400" cy="3200400"/>
          </a:xfrm>
          <a:prstGeom prst="cloudCallout">
            <a:avLst>
              <a:gd name="adj1" fmla="val -52002"/>
              <a:gd name="adj2" fmla="val -4695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/>
              <a:t>Jika</a:t>
            </a:r>
            <a:r>
              <a:rPr lang="en-US" sz="3200" dirty="0"/>
              <a:t> </a:t>
            </a:r>
            <a:r>
              <a:rPr lang="en-US" sz="3200" dirty="0" err="1"/>
              <a:t>polinomial</a:t>
            </a:r>
            <a:r>
              <a:rPr lang="en-US" sz="3200" dirty="0"/>
              <a:t> f(x) </a:t>
            </a:r>
            <a:r>
              <a:rPr lang="en-US" sz="3200" dirty="0" err="1"/>
              <a:t>dibagi</a:t>
            </a:r>
            <a:r>
              <a:rPr lang="en-US" sz="3200" dirty="0"/>
              <a:t> (x – h), </a:t>
            </a:r>
            <a:r>
              <a:rPr lang="en-US" sz="3200" dirty="0" err="1"/>
              <a:t>maka</a:t>
            </a:r>
            <a:r>
              <a:rPr lang="en-US" sz="3200" dirty="0"/>
              <a:t> </a:t>
            </a:r>
            <a:r>
              <a:rPr lang="en-US" sz="3200" dirty="0" err="1"/>
              <a:t>sisanya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f(h).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/>
          <p:cNvSpPr/>
          <p:nvPr/>
        </p:nvSpPr>
        <p:spPr>
          <a:xfrm>
            <a:off x="5715000" y="457200"/>
            <a:ext cx="2438400" cy="533400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/>
              <a:t>Contoh</a:t>
            </a:r>
            <a:r>
              <a:rPr lang="en-US" sz="2400" b="1" dirty="0"/>
              <a:t> 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1104781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menggunakan</a:t>
            </a:r>
            <a:r>
              <a:rPr lang="en-US" sz="1600" dirty="0"/>
              <a:t> </a:t>
            </a:r>
            <a:r>
              <a:rPr lang="en-US" sz="1600" dirty="0" err="1"/>
              <a:t>teorema</a:t>
            </a:r>
            <a:r>
              <a:rPr lang="en-US" sz="1600" dirty="0"/>
              <a:t> </a:t>
            </a:r>
            <a:r>
              <a:rPr lang="en-US" sz="1600" dirty="0" err="1"/>
              <a:t>sisa</a:t>
            </a:r>
            <a:r>
              <a:rPr lang="en-US" sz="1600" dirty="0"/>
              <a:t>, </a:t>
            </a:r>
            <a:r>
              <a:rPr lang="en-US" sz="1600" dirty="0" err="1"/>
              <a:t>maka</a:t>
            </a:r>
            <a:r>
              <a:rPr lang="en-US" sz="1600" dirty="0"/>
              <a:t> </a:t>
            </a:r>
            <a:r>
              <a:rPr lang="en-US" sz="1600" dirty="0" err="1"/>
              <a:t>tentukan</a:t>
            </a:r>
            <a:r>
              <a:rPr lang="en-US" sz="1600" dirty="0"/>
              <a:t> </a:t>
            </a:r>
            <a:r>
              <a:rPr lang="en-US" sz="1600" dirty="0" err="1"/>
              <a:t>sisa</a:t>
            </a:r>
            <a:r>
              <a:rPr lang="en-US" sz="1600" dirty="0"/>
              <a:t> </a:t>
            </a:r>
            <a:r>
              <a:rPr lang="en-US" sz="1600" dirty="0" err="1"/>
              <a:t>pembagian</a:t>
            </a:r>
            <a:r>
              <a:rPr lang="en-US" sz="1600" dirty="0"/>
              <a:t> </a:t>
            </a:r>
            <a:r>
              <a:rPr lang="en-US" sz="1600" dirty="0" err="1"/>
              <a:t>jika</a:t>
            </a:r>
            <a:r>
              <a:rPr lang="en-US" sz="1600" dirty="0"/>
              <a:t> </a:t>
            </a:r>
            <a:r>
              <a:rPr lang="en-US" sz="1600" dirty="0" err="1"/>
              <a:t>polinomial</a:t>
            </a:r>
            <a:r>
              <a:rPr lang="en-US" sz="1600" dirty="0"/>
              <a:t> f(x) = 			</a:t>
            </a:r>
            <a:r>
              <a:rPr lang="en-US" sz="1600" dirty="0" err="1"/>
              <a:t>dibagi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x – 1.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743200" y="1524000"/>
          <a:ext cx="1795463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3" imgW="1104840" imgH="203040" progId="Equation.3">
                  <p:embed/>
                </p:oleObj>
              </mc:Choice>
              <mc:Fallback>
                <p:oleObj name="Equation" r:id="rId3" imgW="110484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524000"/>
                        <a:ext cx="1795463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1066800" y="2133600"/>
            <a:ext cx="2133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/>
              <a:t>Penyelesaian</a:t>
            </a:r>
            <a:r>
              <a:rPr lang="en-US" sz="2000" b="1" dirty="0"/>
              <a:t> 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66800" y="2895600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Pembagi</a:t>
            </a:r>
            <a:r>
              <a:rPr lang="en-US" dirty="0"/>
              <a:t>  :   x – 1 = 0</a:t>
            </a:r>
          </a:p>
          <a:p>
            <a:r>
              <a:rPr lang="en-US" dirty="0"/>
              <a:t>	            x = 1</a:t>
            </a: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971800" y="3657600"/>
          <a:ext cx="251777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5" imgW="1549080" imgH="228600" progId="Equation.3">
                  <p:embed/>
                </p:oleObj>
              </mc:Choice>
              <mc:Fallback>
                <p:oleObj name="Equation" r:id="rId5" imgW="154908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657600"/>
                        <a:ext cx="2517775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743200" y="41910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05200" y="41910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91000" y="41910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00600" y="4191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-7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62600" y="4191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-1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2665412" y="4191794"/>
            <a:ext cx="3659188" cy="991394"/>
            <a:chOff x="2665412" y="4191794"/>
            <a:chExt cx="3659188" cy="991394"/>
          </a:xfrm>
        </p:grpSpPr>
        <p:cxnSp>
          <p:nvCxnSpPr>
            <p:cNvPr id="16" name="Straight Connector 15"/>
            <p:cNvCxnSpPr/>
            <p:nvPr/>
          </p:nvCxnSpPr>
          <p:spPr>
            <a:xfrm rot="5400000">
              <a:off x="2170906" y="4686300"/>
              <a:ext cx="9906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667000" y="5181600"/>
              <a:ext cx="36576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ectangle 18"/>
          <p:cNvSpPr/>
          <p:nvPr/>
        </p:nvSpPr>
        <p:spPr>
          <a:xfrm>
            <a:off x="1715239" y="4659868"/>
            <a:ext cx="8755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x = 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505200" y="47244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191000" y="47244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800600" y="4724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8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562600" y="4724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743200" y="54102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505200" y="54102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191000" y="54102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876800" y="5410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562600" y="5410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400800" y="501009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+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5561806" y="5183188"/>
            <a:ext cx="1219994" cy="685800"/>
            <a:chOff x="5561806" y="5183188"/>
            <a:chExt cx="1219994" cy="685800"/>
          </a:xfrm>
        </p:grpSpPr>
        <p:cxnSp>
          <p:nvCxnSpPr>
            <p:cNvPr id="32" name="Straight Connector 31"/>
            <p:cNvCxnSpPr/>
            <p:nvPr/>
          </p:nvCxnSpPr>
          <p:spPr>
            <a:xfrm rot="5400000">
              <a:off x="5220097" y="5524897"/>
              <a:ext cx="68500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5562600" y="5867400"/>
              <a:ext cx="762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6400800" y="5561012"/>
              <a:ext cx="381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8" name="Oval 37"/>
          <p:cNvSpPr/>
          <p:nvPr/>
        </p:nvSpPr>
        <p:spPr>
          <a:xfrm>
            <a:off x="7010400" y="5334000"/>
            <a:ext cx="914400" cy="4572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f(1)</a:t>
            </a:r>
          </a:p>
        </p:txBody>
      </p:sp>
      <p:sp>
        <p:nvSpPr>
          <p:cNvPr id="39" name="Right Brace 38"/>
          <p:cNvSpPr/>
          <p:nvPr/>
        </p:nvSpPr>
        <p:spPr>
          <a:xfrm>
            <a:off x="3810000" y="2971800"/>
            <a:ext cx="304800" cy="381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4267200" y="29718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Sisa</a:t>
            </a:r>
            <a:r>
              <a:rPr lang="en-US" dirty="0"/>
              <a:t> f (1)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572000" y="6096000"/>
            <a:ext cx="320040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/>
              <a:t>Jadi</a:t>
            </a:r>
            <a:r>
              <a:rPr lang="en-US" dirty="0"/>
              <a:t>, </a:t>
            </a:r>
            <a:r>
              <a:rPr lang="en-US" dirty="0" err="1"/>
              <a:t>sisanya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0.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8" grpId="0"/>
      <p:bldP spid="9" grpId="0"/>
      <p:bldP spid="10" grpId="0"/>
      <p:bldP spid="11" grpId="0"/>
      <p:bldP spid="12" grpId="0"/>
      <p:bldP spid="19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8" grpId="0" animBg="1"/>
      <p:bldP spid="39" grpId="0" animBg="1"/>
      <p:bldP spid="40" grpId="0"/>
      <p:bldP spid="4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0668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/>
              <a:t>Dari </a:t>
            </a:r>
            <a:r>
              <a:rPr lang="en-US" sz="2400" dirty="0" err="1"/>
              <a:t>contoh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disimpulkan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:</a:t>
            </a:r>
          </a:p>
        </p:txBody>
      </p:sp>
      <p:sp>
        <p:nvSpPr>
          <p:cNvPr id="3" name="Pentagon 2"/>
          <p:cNvSpPr/>
          <p:nvPr/>
        </p:nvSpPr>
        <p:spPr>
          <a:xfrm>
            <a:off x="914400" y="2057400"/>
            <a:ext cx="6629400" cy="685800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polinomial</a:t>
            </a:r>
            <a:r>
              <a:rPr lang="en-US" dirty="0"/>
              <a:t> f(x) </a:t>
            </a:r>
            <a:r>
              <a:rPr lang="en-US" dirty="0" err="1"/>
              <a:t>dibagi</a:t>
            </a:r>
            <a:r>
              <a:rPr lang="en-US" dirty="0"/>
              <a:t> (x – a),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sisa</a:t>
            </a:r>
            <a:r>
              <a:rPr lang="en-US" dirty="0"/>
              <a:t> s = f(a)</a:t>
            </a:r>
          </a:p>
        </p:txBody>
      </p:sp>
      <p:sp>
        <p:nvSpPr>
          <p:cNvPr id="4" name="Pentagon 3"/>
          <p:cNvSpPr/>
          <p:nvPr/>
        </p:nvSpPr>
        <p:spPr>
          <a:xfrm>
            <a:off x="1066800" y="2971800"/>
            <a:ext cx="6629400" cy="685800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polinomial</a:t>
            </a:r>
            <a:r>
              <a:rPr lang="en-US" dirty="0"/>
              <a:t> f(x) </a:t>
            </a:r>
            <a:r>
              <a:rPr lang="en-US" dirty="0" err="1"/>
              <a:t>dibagi</a:t>
            </a:r>
            <a:r>
              <a:rPr lang="en-US" dirty="0"/>
              <a:t> (x + a),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sisa</a:t>
            </a:r>
            <a:r>
              <a:rPr lang="en-US" dirty="0"/>
              <a:t> s = f(-a)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Pentagon 4"/>
              <p:cNvSpPr/>
              <p:nvPr/>
            </p:nvSpPr>
            <p:spPr>
              <a:xfrm>
                <a:off x="1295400" y="3886200"/>
                <a:ext cx="6629400" cy="685800"/>
              </a:xfrm>
              <a:prstGeom prst="homePlat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/>
                  <a:t>Jika </a:t>
                </a:r>
                <a:r>
                  <a:rPr lang="en-US" dirty="0" err="1"/>
                  <a:t>polinomial</a:t>
                </a:r>
                <a:r>
                  <a:rPr lang="en-US" dirty="0"/>
                  <a:t> f(x) </a:t>
                </a:r>
                <a:r>
                  <a:rPr lang="en-US" dirty="0" err="1"/>
                  <a:t>dibagi</a:t>
                </a:r>
                <a:r>
                  <a:rPr lang="en-US" dirty="0"/>
                  <a:t> (ax – b), </a:t>
                </a:r>
                <a:r>
                  <a:rPr lang="en-US" dirty="0" err="1"/>
                  <a:t>maka</a:t>
                </a:r>
                <a:r>
                  <a:rPr lang="en-US" dirty="0"/>
                  <a:t> </a:t>
                </a:r>
                <a:r>
                  <a:rPr lang="en-US" dirty="0" err="1"/>
                  <a:t>sisa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>
          <p:sp>
            <p:nvSpPr>
              <p:cNvPr id="5" name="Pentagon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3886200"/>
                <a:ext cx="6629400" cy="685800"/>
              </a:xfrm>
              <a:prstGeom prst="homePlate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Pentagon 5"/>
              <p:cNvSpPr/>
              <p:nvPr/>
            </p:nvSpPr>
            <p:spPr>
              <a:xfrm>
                <a:off x="1600200" y="4800600"/>
                <a:ext cx="6629400" cy="685800"/>
              </a:xfrm>
              <a:prstGeom prst="homePlat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/>
                  <a:t>Jika </a:t>
                </a:r>
                <a:r>
                  <a:rPr lang="en-US" dirty="0" err="1"/>
                  <a:t>polinomial</a:t>
                </a:r>
                <a:r>
                  <a:rPr lang="en-US" dirty="0"/>
                  <a:t> f(x) </a:t>
                </a:r>
                <a:r>
                  <a:rPr lang="en-US" dirty="0" err="1"/>
                  <a:t>dibagi</a:t>
                </a:r>
                <a:r>
                  <a:rPr lang="en-US" dirty="0"/>
                  <a:t> (ax + b), </a:t>
                </a:r>
                <a:r>
                  <a:rPr lang="en-US" dirty="0" err="1"/>
                  <a:t>maka</a:t>
                </a:r>
                <a:r>
                  <a:rPr lang="en-US" dirty="0"/>
                  <a:t> </a:t>
                </a:r>
                <a:r>
                  <a:rPr lang="en-US" dirty="0" err="1"/>
                  <a:t>sisa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>
          <p:sp>
            <p:nvSpPr>
              <p:cNvPr id="6" name="Pentagon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4800600"/>
                <a:ext cx="6629400" cy="685800"/>
              </a:xfrm>
              <a:prstGeom prst="homePlate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/>
          <p:cNvSpPr/>
          <p:nvPr/>
        </p:nvSpPr>
        <p:spPr>
          <a:xfrm>
            <a:off x="5715000" y="457200"/>
            <a:ext cx="2438400" cy="533400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/>
              <a:t>Contoh</a:t>
            </a:r>
            <a:r>
              <a:rPr lang="en-US" sz="2400" b="1" dirty="0"/>
              <a:t>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914400" y="1104781"/>
                <a:ext cx="7391400" cy="8887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dirty="0"/>
                  <a:t>Tentukan </a:t>
                </a:r>
                <a:r>
                  <a:rPr lang="en-US" dirty="0" err="1"/>
                  <a:t>nilai</a:t>
                </a:r>
                <a:r>
                  <a:rPr lang="en-US" dirty="0"/>
                  <a:t> m, </a:t>
                </a:r>
                <a:r>
                  <a:rPr lang="en-US" dirty="0" err="1"/>
                  <a:t>sehingga</a:t>
                </a:r>
                <a:r>
                  <a:rPr lang="en-US" dirty="0"/>
                  <a:t> </a:t>
                </a:r>
                <a:r>
                  <a:rPr lang="en-US" dirty="0" err="1"/>
                  <a:t>jika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+7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dibagi</a:t>
                </a:r>
                <a:r>
                  <a:rPr lang="en-US" dirty="0"/>
                  <a:t> </a:t>
                </a:r>
                <a:r>
                  <a:rPr lang="en-US" dirty="0" err="1"/>
                  <a:t>dengan</a:t>
                </a:r>
                <a:r>
                  <a:rPr lang="en-US" dirty="0"/>
                  <a:t> t – 5 </a:t>
                </a:r>
                <a:r>
                  <a:rPr lang="en-US" dirty="0" err="1"/>
                  <a:t>sisa</a:t>
                </a:r>
                <a:r>
                  <a:rPr lang="en-US" dirty="0"/>
                  <a:t> </a:t>
                </a:r>
                <a:r>
                  <a:rPr lang="en-US" dirty="0" err="1"/>
                  <a:t>baginya</a:t>
                </a:r>
                <a:r>
                  <a:rPr lang="en-US" dirty="0"/>
                  <a:t> </a:t>
                </a:r>
                <a:r>
                  <a:rPr lang="en-US" dirty="0" err="1"/>
                  <a:t>adalah</a:t>
                </a:r>
                <a:r>
                  <a:rPr lang="en-US" dirty="0"/>
                  <a:t> 12. </a:t>
                </a: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04781"/>
                <a:ext cx="7391400" cy="888705"/>
              </a:xfrm>
              <a:prstGeom prst="rect">
                <a:avLst/>
              </a:prstGeom>
              <a:blipFill>
                <a:blip r:embed="rId3"/>
                <a:stretch>
                  <a:fillRect l="-660" r="-577" b="-9589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ounded Rectangle 4"/>
          <p:cNvSpPr/>
          <p:nvPr/>
        </p:nvSpPr>
        <p:spPr>
          <a:xfrm>
            <a:off x="1066800" y="2133600"/>
            <a:ext cx="2133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/>
              <a:t>Penyelesaian</a:t>
            </a:r>
            <a:r>
              <a:rPr lang="en-US" sz="2000" b="1" dirty="0"/>
              <a:t> 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66800" y="2895600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Pembagi</a:t>
            </a:r>
            <a:r>
              <a:rPr lang="en-US" dirty="0"/>
              <a:t>  :   t – 5 = 0</a:t>
            </a:r>
          </a:p>
          <a:p>
            <a:r>
              <a:rPr lang="en-US" dirty="0"/>
              <a:t>	            t = 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43200" y="41910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05200" y="41910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91000" y="41910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</a:t>
            </a:r>
          </a:p>
        </p:txBody>
      </p:sp>
      <p:grpSp>
        <p:nvGrpSpPr>
          <p:cNvPr id="7" name="Group 40"/>
          <p:cNvGrpSpPr/>
          <p:nvPr/>
        </p:nvGrpSpPr>
        <p:grpSpPr>
          <a:xfrm>
            <a:off x="2665412" y="4191794"/>
            <a:ext cx="2211388" cy="991394"/>
            <a:chOff x="2665412" y="4191794"/>
            <a:chExt cx="3659188" cy="991394"/>
          </a:xfrm>
        </p:grpSpPr>
        <p:cxnSp>
          <p:nvCxnSpPr>
            <p:cNvPr id="16" name="Straight Connector 15"/>
            <p:cNvCxnSpPr/>
            <p:nvPr/>
          </p:nvCxnSpPr>
          <p:spPr>
            <a:xfrm rot="5400000">
              <a:off x="2170906" y="4686300"/>
              <a:ext cx="9906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667000" y="5181600"/>
              <a:ext cx="36576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ectangle 18"/>
          <p:cNvSpPr/>
          <p:nvPr/>
        </p:nvSpPr>
        <p:spPr>
          <a:xfrm>
            <a:off x="1715239" y="4659868"/>
            <a:ext cx="8210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t = 5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429000" y="4724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114800" y="4724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110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743200" y="54102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505200" y="5410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22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191000" y="5410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m+110 =12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029200" y="501009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+</a:t>
            </a:r>
          </a:p>
        </p:txBody>
      </p:sp>
      <p:grpSp>
        <p:nvGrpSpPr>
          <p:cNvPr id="13" name="Group 41"/>
          <p:cNvGrpSpPr/>
          <p:nvPr/>
        </p:nvGrpSpPr>
        <p:grpSpPr>
          <a:xfrm>
            <a:off x="4114800" y="5181600"/>
            <a:ext cx="2514600" cy="685800"/>
            <a:chOff x="5561806" y="5183188"/>
            <a:chExt cx="1219994" cy="685800"/>
          </a:xfrm>
        </p:grpSpPr>
        <p:cxnSp>
          <p:nvCxnSpPr>
            <p:cNvPr id="32" name="Straight Connector 31"/>
            <p:cNvCxnSpPr/>
            <p:nvPr/>
          </p:nvCxnSpPr>
          <p:spPr>
            <a:xfrm rot="5400000">
              <a:off x="5220097" y="5524897"/>
              <a:ext cx="68500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5562600" y="5867400"/>
              <a:ext cx="762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6400800" y="5561012"/>
              <a:ext cx="381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9" name="Right Brace 38"/>
          <p:cNvSpPr/>
          <p:nvPr/>
        </p:nvSpPr>
        <p:spPr>
          <a:xfrm>
            <a:off x="3810000" y="2971800"/>
            <a:ext cx="304800" cy="381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4267200" y="29718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Sisa</a:t>
            </a:r>
            <a:r>
              <a:rPr lang="en-US" dirty="0"/>
              <a:t> f (5) =12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572000" y="6096000"/>
            <a:ext cx="320040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/>
              <a:t>Jadi</a:t>
            </a:r>
            <a:r>
              <a:rPr lang="en-US" dirty="0"/>
              <a:t>, </a:t>
            </a:r>
            <a:r>
              <a:rPr lang="en-US" dirty="0" err="1"/>
              <a:t>nilai</a:t>
            </a:r>
            <a:r>
              <a:rPr lang="en-US" dirty="0"/>
              <a:t> m </a:t>
            </a:r>
            <a:r>
              <a:rPr lang="en-US" dirty="0" err="1"/>
              <a:t>adalah</a:t>
            </a:r>
            <a:r>
              <a:rPr lang="en-US" dirty="0"/>
              <a:t> -98.</a:t>
            </a:r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2971800" y="3581400"/>
          <a:ext cx="2166937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4" imgW="1155600" imgH="228600" progId="Equation.3">
                  <p:embed/>
                </p:oleObj>
              </mc:Choice>
              <mc:Fallback>
                <p:oleObj name="Equation" r:id="rId4" imgW="115560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581400"/>
                        <a:ext cx="2166937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6705600" y="53340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 = -98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8" grpId="0"/>
      <p:bldP spid="9" grpId="0"/>
      <p:bldP spid="10" grpId="0"/>
      <p:bldP spid="19" grpId="0"/>
      <p:bldP spid="21" grpId="0"/>
      <p:bldP spid="22" grpId="0"/>
      <p:bldP spid="25" grpId="0"/>
      <p:bldP spid="26" grpId="0"/>
      <p:bldP spid="27" grpId="0"/>
      <p:bldP spid="30" grpId="0"/>
      <p:bldP spid="39" grpId="0" animBg="1"/>
      <p:bldP spid="40" grpId="0"/>
      <p:bldP spid="43" grpId="0" animBg="1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/>
          <p:cNvSpPr/>
          <p:nvPr/>
        </p:nvSpPr>
        <p:spPr>
          <a:xfrm>
            <a:off x="5715000" y="457200"/>
            <a:ext cx="2438400" cy="533400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/>
              <a:t>Contoh</a:t>
            </a:r>
            <a:r>
              <a:rPr lang="en-US" sz="2400" b="1" dirty="0"/>
              <a:t> 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1104781"/>
            <a:ext cx="739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/>
              <a:t>Jika</a:t>
            </a:r>
            <a:r>
              <a:rPr lang="en-US" dirty="0"/>
              <a:t> 		</a:t>
            </a:r>
            <a:r>
              <a:rPr lang="en-US" dirty="0" err="1"/>
              <a:t>dan</a:t>
            </a:r>
            <a:r>
              <a:rPr lang="en-US" dirty="0"/>
              <a:t> 			</a:t>
            </a:r>
            <a:r>
              <a:rPr lang="en-US" dirty="0" err="1"/>
              <a:t>dibagi</a:t>
            </a:r>
            <a:r>
              <a:rPr lang="en-US" dirty="0"/>
              <a:t> (x + 1) </a:t>
            </a:r>
            <a:r>
              <a:rPr lang="en-US" dirty="0" err="1"/>
              <a:t>sisanya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. </a:t>
            </a: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p.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447800" y="1143000"/>
          <a:ext cx="12858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3" imgW="685800" imgH="203040" progId="Equation.3">
                  <p:embed/>
                </p:oleObj>
              </mc:Choice>
              <mc:Fallback>
                <p:oleObj name="Equation" r:id="rId3" imgW="68580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143000"/>
                        <a:ext cx="128587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1066800" y="2133600"/>
            <a:ext cx="2133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/>
              <a:t>Penyelesaian</a:t>
            </a:r>
            <a:r>
              <a:rPr lang="en-US" sz="2000" b="1" dirty="0"/>
              <a:t> 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80361" y="35052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42361" y="35052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28160" y="3505200"/>
            <a:ext cx="648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-2</a:t>
            </a:r>
          </a:p>
        </p:txBody>
      </p:sp>
      <p:grpSp>
        <p:nvGrpSpPr>
          <p:cNvPr id="7" name="Group 40"/>
          <p:cNvGrpSpPr/>
          <p:nvPr/>
        </p:nvGrpSpPr>
        <p:grpSpPr>
          <a:xfrm>
            <a:off x="1102573" y="3505994"/>
            <a:ext cx="2211388" cy="991394"/>
            <a:chOff x="2665412" y="4191794"/>
            <a:chExt cx="3659188" cy="991394"/>
          </a:xfrm>
        </p:grpSpPr>
        <p:cxnSp>
          <p:nvCxnSpPr>
            <p:cNvPr id="16" name="Straight Connector 15"/>
            <p:cNvCxnSpPr/>
            <p:nvPr/>
          </p:nvCxnSpPr>
          <p:spPr>
            <a:xfrm rot="5400000">
              <a:off x="2170906" y="4686300"/>
              <a:ext cx="9906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667000" y="5181600"/>
              <a:ext cx="36576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ectangle 18"/>
          <p:cNvSpPr/>
          <p:nvPr/>
        </p:nvSpPr>
        <p:spPr>
          <a:xfrm>
            <a:off x="152400" y="3974068"/>
            <a:ext cx="10086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x = -1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866161" y="40386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551961" y="4038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-2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180361" y="47244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42361" y="4724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28161" y="47244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-4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66361" y="432429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+</a:t>
            </a:r>
          </a:p>
        </p:txBody>
      </p:sp>
      <p:grpSp>
        <p:nvGrpSpPr>
          <p:cNvPr id="11" name="Group 41"/>
          <p:cNvGrpSpPr/>
          <p:nvPr/>
        </p:nvGrpSpPr>
        <p:grpSpPr>
          <a:xfrm>
            <a:off x="2551963" y="4495800"/>
            <a:ext cx="800837" cy="685800"/>
            <a:chOff x="5561806" y="5183188"/>
            <a:chExt cx="762794" cy="685800"/>
          </a:xfrm>
        </p:grpSpPr>
        <p:cxnSp>
          <p:nvCxnSpPr>
            <p:cNvPr id="32" name="Straight Connector 31"/>
            <p:cNvCxnSpPr/>
            <p:nvPr/>
          </p:nvCxnSpPr>
          <p:spPr>
            <a:xfrm rot="5400000">
              <a:off x="5220097" y="5524897"/>
              <a:ext cx="68500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5562600" y="5867400"/>
              <a:ext cx="762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Box 42"/>
          <p:cNvSpPr txBox="1"/>
          <p:nvPr/>
        </p:nvSpPr>
        <p:spPr>
          <a:xfrm>
            <a:off x="3009160" y="5410200"/>
            <a:ext cx="3848839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sisanya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: </a:t>
            </a:r>
          </a:p>
          <a:p>
            <a:r>
              <a:rPr lang="en-US" dirty="0"/>
              <a:t>	p – 12 = -4</a:t>
            </a:r>
          </a:p>
          <a:p>
            <a:r>
              <a:rPr lang="en-US" dirty="0"/>
              <a:t>	       p  = 8</a:t>
            </a:r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3352800" y="1143000"/>
          <a:ext cx="20002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5" imgW="1066680" imgH="228600" progId="Equation.3">
                  <p:embed/>
                </p:oleObj>
              </mc:Choice>
              <mc:Fallback>
                <p:oleObj name="Equation" r:id="rId5" imgW="106668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143000"/>
                        <a:ext cx="200025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1066800" y="2924175"/>
          <a:ext cx="2119313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7" imgW="1130040" imgH="228600" progId="Equation.3">
                  <p:embed/>
                </p:oleObj>
              </mc:Choice>
              <mc:Fallback>
                <p:oleObj name="Equation" r:id="rId7" imgW="113004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924175"/>
                        <a:ext cx="2119313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Rectangle 43"/>
          <p:cNvSpPr/>
          <p:nvPr/>
        </p:nvSpPr>
        <p:spPr>
          <a:xfrm>
            <a:off x="4267200" y="3974068"/>
            <a:ext cx="10086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x = -1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153400" y="41910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+</a:t>
            </a:r>
          </a:p>
        </p:txBody>
      </p:sp>
      <p:graphicFrame>
        <p:nvGraphicFramePr>
          <p:cNvPr id="54" name="Object 4"/>
          <p:cNvGraphicFramePr>
            <a:graphicFrameLocks noChangeAspect="1"/>
          </p:cNvGraphicFramePr>
          <p:nvPr/>
        </p:nvGraphicFramePr>
        <p:xfrm>
          <a:off x="5014912" y="2895600"/>
          <a:ext cx="2833688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9" imgW="1511280" imgH="228600" progId="Equation.3">
                  <p:embed/>
                </p:oleObj>
              </mc:Choice>
              <mc:Fallback>
                <p:oleObj name="Equation" r:id="rId9" imgW="151128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4912" y="2895600"/>
                        <a:ext cx="2833688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TextBox 55"/>
          <p:cNvSpPr txBox="1"/>
          <p:nvPr/>
        </p:nvSpPr>
        <p:spPr>
          <a:xfrm>
            <a:off x="5410200" y="34290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096000" y="3429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-4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858000" y="34290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467600" y="3429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</a:p>
        </p:txBody>
      </p:sp>
      <p:grpSp>
        <p:nvGrpSpPr>
          <p:cNvPr id="61" name="Group 60"/>
          <p:cNvGrpSpPr/>
          <p:nvPr/>
        </p:nvGrpSpPr>
        <p:grpSpPr>
          <a:xfrm>
            <a:off x="5334000" y="3429000"/>
            <a:ext cx="2668588" cy="991394"/>
            <a:chOff x="2665412" y="4191794"/>
            <a:chExt cx="3659188" cy="991394"/>
          </a:xfrm>
        </p:grpSpPr>
        <p:cxnSp>
          <p:nvCxnSpPr>
            <p:cNvPr id="62" name="Straight Connector 61"/>
            <p:cNvCxnSpPr/>
            <p:nvPr/>
          </p:nvCxnSpPr>
          <p:spPr>
            <a:xfrm rot="5400000">
              <a:off x="2170906" y="4686300"/>
              <a:ext cx="9906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2667000" y="5181600"/>
              <a:ext cx="36576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TextBox 63"/>
          <p:cNvSpPr txBox="1"/>
          <p:nvPr/>
        </p:nvSpPr>
        <p:spPr>
          <a:xfrm>
            <a:off x="6096000" y="3962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858000" y="39624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391400" y="3962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-12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410200" y="46482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096000" y="4648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-7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781800" y="465986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12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315200" y="4648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 - 12</a:t>
            </a:r>
          </a:p>
        </p:txBody>
      </p:sp>
      <p:grpSp>
        <p:nvGrpSpPr>
          <p:cNvPr id="73" name="Group 72"/>
          <p:cNvGrpSpPr/>
          <p:nvPr/>
        </p:nvGrpSpPr>
        <p:grpSpPr>
          <a:xfrm>
            <a:off x="7315200" y="4419600"/>
            <a:ext cx="838200" cy="685800"/>
            <a:chOff x="5561806" y="5183188"/>
            <a:chExt cx="762794" cy="685800"/>
          </a:xfrm>
        </p:grpSpPr>
        <p:cxnSp>
          <p:nvCxnSpPr>
            <p:cNvPr id="74" name="Straight Connector 73"/>
            <p:cNvCxnSpPr/>
            <p:nvPr/>
          </p:nvCxnSpPr>
          <p:spPr>
            <a:xfrm rot="5400000">
              <a:off x="5220097" y="5524897"/>
              <a:ext cx="68500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5562600" y="5867400"/>
              <a:ext cx="762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8" grpId="0"/>
      <p:bldP spid="9" grpId="0"/>
      <p:bldP spid="10" grpId="0"/>
      <p:bldP spid="19" grpId="0"/>
      <p:bldP spid="21" grpId="0"/>
      <p:bldP spid="22" grpId="0"/>
      <p:bldP spid="25" grpId="0"/>
      <p:bldP spid="26" grpId="0"/>
      <p:bldP spid="27" grpId="0"/>
      <p:bldP spid="30" grpId="0"/>
      <p:bldP spid="43" grpId="0" animBg="1"/>
      <p:bldP spid="44" grpId="0"/>
      <p:bldP spid="50" grpId="0"/>
      <p:bldP spid="56" grpId="0"/>
      <p:bldP spid="57" grpId="0"/>
      <p:bldP spid="58" grpId="0"/>
      <p:bldP spid="59" grpId="0"/>
      <p:bldP spid="64" grpId="0"/>
      <p:bldP spid="65" grpId="0"/>
      <p:bldP spid="66" grpId="0"/>
      <p:bldP spid="68" grpId="0"/>
      <p:bldP spid="69" grpId="0"/>
      <p:bldP spid="70" grpId="0"/>
      <p:bldP spid="7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/>
          <p:cNvSpPr/>
          <p:nvPr/>
        </p:nvSpPr>
        <p:spPr>
          <a:xfrm>
            <a:off x="5715000" y="457200"/>
            <a:ext cx="2438400" cy="533400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/>
              <a:t>Contoh</a:t>
            </a:r>
            <a:r>
              <a:rPr lang="en-US" sz="2400" b="1" dirty="0"/>
              <a:t> 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1104781"/>
            <a:ext cx="73914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suku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dibagi</a:t>
            </a:r>
            <a:r>
              <a:rPr lang="en-US" dirty="0"/>
              <a:t> (x + 4) </a:t>
            </a:r>
            <a:r>
              <a:rPr lang="en-US" dirty="0" err="1"/>
              <a:t>sisanya</a:t>
            </a:r>
            <a:r>
              <a:rPr lang="en-US" dirty="0"/>
              <a:t> 16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dibagi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(x – 1) </a:t>
            </a:r>
            <a:r>
              <a:rPr lang="en-US" dirty="0" err="1"/>
              <a:t>sisanya</a:t>
            </a:r>
            <a:r>
              <a:rPr lang="en-US" dirty="0"/>
              <a:t> 6. </a:t>
            </a: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sisa</a:t>
            </a:r>
            <a:r>
              <a:rPr lang="en-US" dirty="0"/>
              <a:t> </a:t>
            </a:r>
            <a:r>
              <a:rPr lang="en-US" dirty="0" err="1"/>
              <a:t>suku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dibagi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828800" y="1981200"/>
          <a:ext cx="12858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3" imgW="685800" imgH="203040" progId="Equation.3">
                  <p:embed/>
                </p:oleObj>
              </mc:Choice>
              <mc:Fallback>
                <p:oleObj name="Equation" r:id="rId3" imgW="68580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981200"/>
                        <a:ext cx="128587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990600" y="2514600"/>
            <a:ext cx="2133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/>
              <a:t>Penyelesaian</a:t>
            </a:r>
            <a:r>
              <a:rPr lang="en-US" sz="2000" b="1" dirty="0"/>
              <a:t> 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/>
              <p:cNvSpPr txBox="1"/>
              <p:nvPr/>
            </p:nvSpPr>
            <p:spPr>
              <a:xfrm>
                <a:off x="762000" y="3276600"/>
                <a:ext cx="7696200" cy="33009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f(x) : (x + 4)	</a:t>
                </a:r>
                <a:r>
                  <a:rPr lang="en-US" dirty="0" err="1"/>
                  <a:t>sisa</a:t>
                </a:r>
                <a:r>
                  <a:rPr lang="en-US" dirty="0"/>
                  <a:t> = 16</a:t>
                </a:r>
              </a:p>
              <a:p>
                <a:r>
                  <a:rPr lang="en-US" dirty="0"/>
                  <a:t>f(x) : (x – 1)	</a:t>
                </a:r>
                <a:r>
                  <a:rPr lang="en-US" dirty="0" err="1"/>
                  <a:t>sisa</a:t>
                </a:r>
                <a:r>
                  <a:rPr lang="en-US" dirty="0"/>
                  <a:t> = 6		</a:t>
                </a:r>
              </a:p>
              <a:p>
                <a:endParaRPr lang="en-US" dirty="0"/>
              </a:p>
              <a:p>
                <a:r>
                  <a:rPr lang="en-US" dirty="0" err="1"/>
                  <a:t>Bila</a:t>
                </a:r>
                <a:r>
                  <a:rPr lang="en-US" dirty="0"/>
                  <a:t> f(x) </a:t>
                </a:r>
                <a:r>
                  <a:rPr lang="en-US" dirty="0" err="1"/>
                  <a:t>dibagi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r>
                  <a:rPr lang="en-US" dirty="0"/>
                  <a:t>   , </a:t>
                </a:r>
                <a:r>
                  <a:rPr lang="en-US" dirty="0" err="1"/>
                  <a:t>maka</a:t>
                </a:r>
                <a:r>
                  <a:rPr lang="en-US" dirty="0"/>
                  <a:t> </a:t>
                </a:r>
                <a:r>
                  <a:rPr lang="en-US" dirty="0" err="1"/>
                  <a:t>diperoleh</a:t>
                </a:r>
                <a:r>
                  <a:rPr lang="en-US" dirty="0"/>
                  <a:t> </a:t>
                </a:r>
                <a:r>
                  <a:rPr lang="en-US" dirty="0" err="1"/>
                  <a:t>hasil</a:t>
                </a:r>
                <a:r>
                  <a:rPr lang="en-US" dirty="0"/>
                  <a:t> H(x) dan </a:t>
                </a:r>
                <a:r>
                  <a:rPr lang="en-US" dirty="0" err="1"/>
                  <a:t>sisa</a:t>
                </a:r>
                <a:r>
                  <a:rPr lang="en-US" dirty="0"/>
                  <a:t> </a:t>
                </a:r>
                <a:r>
                  <a:rPr lang="en-US" dirty="0" err="1"/>
                  <a:t>pembagian</a:t>
                </a:r>
                <a:r>
                  <a:rPr lang="en-US" dirty="0"/>
                  <a:t> S(x) yang </a:t>
                </a:r>
                <a:r>
                  <a:rPr lang="en-US" dirty="0" err="1"/>
                  <a:t>berderajat</a:t>
                </a:r>
                <a:r>
                  <a:rPr lang="en-US" dirty="0"/>
                  <a:t> 1. </a:t>
                </a:r>
                <a:r>
                  <a:rPr lang="en-US" dirty="0" err="1"/>
                  <a:t>Misalkan</a:t>
                </a:r>
                <a:r>
                  <a:rPr lang="en-US" dirty="0"/>
                  <a:t> S(x) = ax + b, </a:t>
                </a:r>
                <a:r>
                  <a:rPr lang="en-US" dirty="0" err="1"/>
                  <a:t>maka</a:t>
                </a:r>
                <a:r>
                  <a:rPr lang="en-US" dirty="0"/>
                  <a:t>:</a:t>
                </a:r>
              </a:p>
              <a:p>
                <a:endParaRPr lang="en-US" sz="1050" dirty="0"/>
              </a:p>
              <a:p>
                <a:r>
                  <a:rPr lang="en-US" dirty="0"/>
                  <a:t>	f(x) =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r>
                  <a:rPr lang="en-US" dirty="0"/>
                  <a:t>) × H(x) + S(x)</a:t>
                </a:r>
              </a:p>
              <a:p>
                <a:r>
                  <a:rPr lang="en-US" dirty="0"/>
                  <a:t>	f(x) = (x + 4)(x – 1) × H(x) + ax + b</a:t>
                </a:r>
              </a:p>
              <a:p>
                <a:r>
                  <a:rPr lang="en-US" dirty="0"/>
                  <a:t>	f(-4) = 0 -4a + b = 16</a:t>
                </a:r>
              </a:p>
              <a:p>
                <a:r>
                  <a:rPr lang="en-US" dirty="0"/>
                  <a:t>	f( 1 ) = 0 + a + b = 6 </a:t>
                </a:r>
              </a:p>
              <a:p>
                <a:r>
                  <a:rPr lang="en-US" dirty="0"/>
                  <a:t>		        -5a = 10</a:t>
                </a:r>
              </a:p>
              <a:p>
                <a:r>
                  <a:rPr lang="en-US" dirty="0"/>
                  <a:t>		            a = -2  </a:t>
                </a:r>
              </a:p>
            </p:txBody>
          </p:sp>
        </mc:Choice>
        <mc:Fallback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276600"/>
                <a:ext cx="7696200" cy="3300904"/>
              </a:xfrm>
              <a:prstGeom prst="rect">
                <a:avLst/>
              </a:prstGeom>
              <a:blipFill>
                <a:blip r:embed="rId5"/>
                <a:stretch>
                  <a:fillRect l="-633" t="-1109" b="-1848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Arrow Connector 32"/>
          <p:cNvCxnSpPr/>
          <p:nvPr/>
        </p:nvCxnSpPr>
        <p:spPr>
          <a:xfrm>
            <a:off x="4038600" y="34290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038600" y="37338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590800" y="5942012"/>
            <a:ext cx="18288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572000" y="5726668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-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324600" y="4800600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a + b = 6</a:t>
            </a:r>
          </a:p>
          <a:p>
            <a:r>
              <a:rPr lang="en-US" dirty="0"/>
              <a:t>-2 + b = 6</a:t>
            </a:r>
          </a:p>
          <a:p>
            <a:r>
              <a:rPr lang="en-US" dirty="0"/>
              <a:t>        b = 8</a:t>
            </a:r>
          </a:p>
        </p:txBody>
      </p:sp>
      <p:sp>
        <p:nvSpPr>
          <p:cNvPr id="45" name="Right Brace 44"/>
          <p:cNvSpPr/>
          <p:nvPr/>
        </p:nvSpPr>
        <p:spPr>
          <a:xfrm>
            <a:off x="5943600" y="4876800"/>
            <a:ext cx="304800" cy="1524000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6477000" y="5638800"/>
            <a:ext cx="2362200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/>
              <a:t>Maka</a:t>
            </a:r>
            <a:r>
              <a:rPr lang="en-US" dirty="0"/>
              <a:t>, </a:t>
            </a:r>
            <a:r>
              <a:rPr lang="en-US" dirty="0" err="1"/>
              <a:t>sisanya</a:t>
            </a:r>
            <a:r>
              <a:rPr lang="en-US" dirty="0"/>
              <a:t> </a:t>
            </a:r>
          </a:p>
          <a:p>
            <a:r>
              <a:rPr lang="en-US" dirty="0"/>
              <a:t>S(x) = ax + b </a:t>
            </a:r>
          </a:p>
          <a:p>
            <a:r>
              <a:rPr lang="en-US" dirty="0"/>
              <a:t>       = -2x + 8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DA6905C-47D4-4BC9-B447-56FC7E83AF9F}"/>
              </a:ext>
            </a:extLst>
          </p:cNvPr>
          <p:cNvSpPr txBox="1"/>
          <p:nvPr/>
        </p:nvSpPr>
        <p:spPr>
          <a:xfrm>
            <a:off x="4640826" y="3271684"/>
            <a:ext cx="214097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f(-4) = 16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B5A89A7-43BA-44D4-8FEC-DB9567EE1BA5}"/>
              </a:ext>
            </a:extLst>
          </p:cNvPr>
          <p:cNvSpPr txBox="1"/>
          <p:nvPr/>
        </p:nvSpPr>
        <p:spPr>
          <a:xfrm>
            <a:off x="4610100" y="3563883"/>
            <a:ext cx="10741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f(1) = 6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42" grpId="0"/>
      <p:bldP spid="45" grpId="0" animBg="1"/>
      <p:bldP spid="46" grpId="0" animBg="1"/>
      <p:bldP spid="17" grpId="0"/>
      <p:bldP spid="1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115</TotalTime>
  <Words>695</Words>
  <Application>Microsoft Office PowerPoint</Application>
  <PresentationFormat>On-screen Show (4:3)</PresentationFormat>
  <Paragraphs>108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Cambria Math</vt:lpstr>
      <vt:lpstr>Lucida Sans Unicode</vt:lpstr>
      <vt:lpstr>Verdana</vt:lpstr>
      <vt:lpstr>Wingdings 2</vt:lpstr>
      <vt:lpstr>Wingdings 3</vt:lpstr>
      <vt:lpstr>Concourse</vt:lpstr>
      <vt:lpstr>Equation</vt:lpstr>
      <vt:lpstr>POLINOMIAL  Teorema Sisa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POLINOMIAL  Teorema Sisa</dc:title>
  <dc:creator>My Computer</dc:creator>
  <cp:lastModifiedBy>ACER</cp:lastModifiedBy>
  <cp:revision>15</cp:revision>
  <dcterms:created xsi:type="dcterms:W3CDTF">2020-10-31T16:34:13Z</dcterms:created>
  <dcterms:modified xsi:type="dcterms:W3CDTF">2020-11-03T16:22:38Z</dcterms:modified>
</cp:coreProperties>
</file>