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8BDD-A5F9-4B29-A3E4-BBA023067D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US" sz="8800" dirty="0" err="1"/>
              <a:t>Polinomial</a:t>
            </a:r>
            <a:endParaRPr lang="en-ID" sz="8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DBC1ED-EC77-4753-BEBB-73D19F9286A8}"/>
              </a:ext>
            </a:extLst>
          </p:cNvPr>
          <p:cNvSpPr/>
          <p:nvPr/>
        </p:nvSpPr>
        <p:spPr>
          <a:xfrm>
            <a:off x="4488873" y="3158836"/>
            <a:ext cx="4225636" cy="3554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TEOREMA FAKTOR</a:t>
            </a:r>
            <a:endParaRPr lang="en-ID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FC1FE-17DA-4C12-AFB5-42169BC518D8}"/>
              </a:ext>
            </a:extLst>
          </p:cNvPr>
          <p:cNvSpPr txBox="1"/>
          <p:nvPr/>
        </p:nvSpPr>
        <p:spPr>
          <a:xfrm>
            <a:off x="3338945" y="3823855"/>
            <a:ext cx="6788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</a:t>
            </a:r>
            <a:br>
              <a:rPr lang="en-US" dirty="0"/>
            </a:br>
            <a:r>
              <a:rPr lang="en-US" dirty="0"/>
              <a:t>SITI SYARAH MAULYDIA, </a:t>
            </a:r>
            <a:r>
              <a:rPr lang="en-US" dirty="0" err="1"/>
              <a:t>M.Pd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9832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ED7335A0-8FD4-4626-9218-E023F33EB67E}"/>
              </a:ext>
            </a:extLst>
          </p:cNvPr>
          <p:cNvSpPr/>
          <p:nvPr/>
        </p:nvSpPr>
        <p:spPr>
          <a:xfrm>
            <a:off x="3754582" y="152400"/>
            <a:ext cx="5140036" cy="1427018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TEOREMA FAKTOR</a:t>
            </a:r>
            <a:endParaRPr lang="en-ID" sz="32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88A5B5-E814-4092-AF86-302FB4E62542}"/>
              </a:ext>
            </a:extLst>
          </p:cNvPr>
          <p:cNvSpPr txBox="1"/>
          <p:nvPr/>
        </p:nvSpPr>
        <p:spPr>
          <a:xfrm>
            <a:off x="1440873" y="1939636"/>
            <a:ext cx="9337963" cy="1077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/>
              <a:t>Faktor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polynomial </a:t>
            </a:r>
            <a:r>
              <a:rPr lang="en-US" sz="3200" dirty="0" err="1"/>
              <a:t>adalah</a:t>
            </a:r>
            <a:r>
              <a:rPr lang="en-US" sz="3200" dirty="0"/>
              <a:t> polynomial lain yang </a:t>
            </a:r>
            <a:r>
              <a:rPr lang="en-US" sz="3200" dirty="0" err="1"/>
              <a:t>dapatmembagi</a:t>
            </a:r>
            <a:r>
              <a:rPr lang="en-US" sz="3200" dirty="0"/>
              <a:t> </a:t>
            </a:r>
            <a:r>
              <a:rPr lang="en-US" sz="3200" dirty="0" err="1"/>
              <a:t>habis</a:t>
            </a:r>
            <a:r>
              <a:rPr lang="en-US" sz="3200" dirty="0"/>
              <a:t> polynomial </a:t>
            </a:r>
            <a:r>
              <a:rPr lang="en-US" sz="3200" dirty="0" err="1"/>
              <a:t>tersebut</a:t>
            </a:r>
            <a:r>
              <a:rPr lang="en-US" sz="32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3FBD0FD8-942F-4F71-BF21-D1B75BCF612E}"/>
                  </a:ext>
                </a:extLst>
              </p:cNvPr>
              <p:cNvSpPr/>
              <p:nvPr/>
            </p:nvSpPr>
            <p:spPr>
              <a:xfrm>
                <a:off x="4267200" y="3574473"/>
                <a:ext cx="6192982" cy="1981200"/>
              </a:xfrm>
              <a:prstGeom prst="wedgeRoundRectCallout">
                <a:avLst>
                  <a:gd name="adj1" fmla="val -47007"/>
                  <a:gd name="adj2" fmla="val -68269"/>
                  <a:gd name="adj3" fmla="val 16667"/>
                </a:avLst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/>
                  <a:t>Contoh 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ID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−6 </m:t>
                    </m:r>
                  </m:oMath>
                </a14:m>
                <a:r>
                  <a:rPr lang="en-ID" sz="2800" dirty="0" err="1"/>
                  <a:t>memiliki</a:t>
                </a:r>
                <a:r>
                  <a:rPr lang="en-ID" sz="2800" dirty="0"/>
                  <a:t> </a:t>
                </a:r>
                <a:r>
                  <a:rPr lang="en-ID" sz="2800" dirty="0" err="1"/>
                  <a:t>faktor-faktor</a:t>
                </a:r>
                <a:r>
                  <a:rPr lang="en-ID" sz="2800" dirty="0"/>
                  <a:t>, </a:t>
                </a:r>
                <a:r>
                  <a:rPr lang="en-ID" sz="2800" dirty="0" err="1"/>
                  <a:t>yaitu</a:t>
                </a:r>
                <a:r>
                  <a:rPr lang="en-ID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r>
                  <a:rPr lang="en-ID" sz="2800" dirty="0"/>
                  <a:t> dan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ID" sz="2800" dirty="0"/>
                  <a:t>.</a:t>
                </a:r>
              </a:p>
            </p:txBody>
          </p:sp>
        </mc:Choice>
        <mc:Fallback xmlns="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3FBD0FD8-942F-4F71-BF21-D1B75BCF61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574473"/>
                <a:ext cx="6192982" cy="1981200"/>
              </a:xfrm>
              <a:prstGeom prst="wedgeRoundRectCallout">
                <a:avLst>
                  <a:gd name="adj1" fmla="val -47007"/>
                  <a:gd name="adj2" fmla="val -68269"/>
                  <a:gd name="adj3" fmla="val 16667"/>
                </a:avLst>
              </a:prstGeom>
              <a:blipFill>
                <a:blip r:embed="rId2"/>
                <a:stretch>
                  <a:fillRect l="-39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831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5C93E415-3E54-4F9C-81AA-C7375DF9CF4F}"/>
                  </a:ext>
                </a:extLst>
              </p:cNvPr>
              <p:cNvSpPr/>
              <p:nvPr/>
            </p:nvSpPr>
            <p:spPr>
              <a:xfrm>
                <a:off x="1607127" y="789709"/>
                <a:ext cx="8825346" cy="1634836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sz="4400" dirty="0"/>
                  <a:t> </a:t>
                </a:r>
                <a:r>
                  <a:rPr lang="en-ID" sz="4400" dirty="0" err="1"/>
                  <a:t>merupakan</a:t>
                </a:r>
                <a:r>
                  <a:rPr lang="en-ID" sz="4400" dirty="0"/>
                  <a:t> factor </a:t>
                </a:r>
                <a:r>
                  <a:rPr lang="en-ID" sz="4400" dirty="0" err="1"/>
                  <a:t>dari</a:t>
                </a:r>
                <a:r>
                  <a:rPr lang="en-ID" sz="4400" dirty="0"/>
                  <a:t> f(x) </a:t>
                </a:r>
                <a:r>
                  <a:rPr lang="en-ID" sz="4400" dirty="0" err="1"/>
                  <a:t>jika</a:t>
                </a:r>
                <a:r>
                  <a:rPr lang="en-ID" sz="4400" dirty="0"/>
                  <a:t> dan </a:t>
                </a:r>
                <a:r>
                  <a:rPr lang="en-ID" sz="4400" dirty="0" err="1"/>
                  <a:t>hanya</a:t>
                </a:r>
                <a:r>
                  <a:rPr lang="en-ID" sz="4400" dirty="0"/>
                  <a:t> </a:t>
                </a:r>
                <a:r>
                  <a:rPr lang="en-ID" sz="4400" dirty="0" err="1"/>
                  <a:t>jika</a:t>
                </a:r>
                <a:r>
                  <a:rPr lang="en-ID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D" sz="4400" dirty="0"/>
              </a:p>
            </p:txBody>
          </p:sp>
        </mc:Choice>
        <mc:Fallback xmlns="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5C93E415-3E54-4F9C-81AA-C7375DF9CF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27" y="789709"/>
                <a:ext cx="8825346" cy="1634836"/>
              </a:xfrm>
              <a:prstGeom prst="roundRect">
                <a:avLst/>
              </a:prstGeom>
              <a:blipFill>
                <a:blip r:embed="rId2"/>
                <a:stretch>
                  <a:fillRect t="-1111" b="-111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E2B3805-1B45-4897-A274-237B5D994FF7}"/>
              </a:ext>
            </a:extLst>
          </p:cNvPr>
          <p:cNvSpPr/>
          <p:nvPr/>
        </p:nvSpPr>
        <p:spPr>
          <a:xfrm>
            <a:off x="2327564" y="512618"/>
            <a:ext cx="1953491" cy="4987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Teorema</a:t>
            </a:r>
            <a:r>
              <a:rPr lang="en-US" sz="2400" dirty="0"/>
              <a:t> 3.2</a:t>
            </a:r>
            <a:endParaRPr lang="en-ID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8183A334-1141-498F-9526-DCF8790A6047}"/>
                  </a:ext>
                </a:extLst>
              </p:cNvPr>
              <p:cNvSpPr/>
              <p:nvPr/>
            </p:nvSpPr>
            <p:spPr>
              <a:xfrm>
                <a:off x="1607123" y="3144986"/>
                <a:ext cx="8825346" cy="205047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sz="4400" dirty="0"/>
                  <a:t> </a:t>
                </a:r>
                <a:r>
                  <a:rPr lang="en-ID" sz="4400" dirty="0" err="1"/>
                  <a:t>merupakan</a:t>
                </a:r>
                <a:r>
                  <a:rPr lang="en-ID" sz="4400" dirty="0"/>
                  <a:t> factor </a:t>
                </a:r>
                <a:r>
                  <a:rPr lang="en-ID" sz="4400" dirty="0" err="1"/>
                  <a:t>dari</a:t>
                </a:r>
                <a:r>
                  <a:rPr lang="en-ID" sz="4400" dirty="0"/>
                  <a:t> f(x) </a:t>
                </a:r>
                <a:r>
                  <a:rPr lang="en-ID" sz="4400" dirty="0" err="1"/>
                  <a:t>jika</a:t>
                </a:r>
                <a:r>
                  <a:rPr lang="en-ID" sz="4400" dirty="0"/>
                  <a:t> dan </a:t>
                </a:r>
                <a:r>
                  <a:rPr lang="en-ID" sz="4400" dirty="0" err="1"/>
                  <a:t>hanya</a:t>
                </a:r>
                <a:r>
                  <a:rPr lang="en-ID" sz="4400" dirty="0"/>
                  <a:t> </a:t>
                </a:r>
                <a:r>
                  <a:rPr lang="en-ID" sz="4400" dirty="0" err="1"/>
                  <a:t>jika</a:t>
                </a:r>
                <a:r>
                  <a:rPr lang="en-ID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D" sz="4400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8183A334-1141-498F-9526-DCF8790A60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23" y="3144986"/>
                <a:ext cx="8825346" cy="2050470"/>
              </a:xfrm>
              <a:prstGeom prst="roundRect">
                <a:avLst/>
              </a:prstGeom>
              <a:blipFill>
                <a:blip r:embed="rId3"/>
                <a:stretch>
                  <a:fillRect r="-1863" b="-32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98E7FF1F-127B-46BD-AB21-E7C4FFA7DBCE}"/>
              </a:ext>
            </a:extLst>
          </p:cNvPr>
          <p:cNvSpPr/>
          <p:nvPr/>
        </p:nvSpPr>
        <p:spPr>
          <a:xfrm>
            <a:off x="2327564" y="2930236"/>
            <a:ext cx="1953491" cy="4987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Teorema</a:t>
            </a:r>
            <a:r>
              <a:rPr lang="en-US" sz="2400" dirty="0"/>
              <a:t> 3.3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25679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281055" y="734291"/>
            <a:ext cx="3172690" cy="955963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Contoh</a:t>
            </a:r>
            <a:r>
              <a:rPr lang="en-US" sz="3600" dirty="0"/>
              <a:t> No.1</a:t>
            </a:r>
            <a:endParaRPr lang="en-ID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858982" y="2175164"/>
                <a:ext cx="10668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p </a:t>
                </a:r>
                <a:r>
                  <a:rPr lang="en-US" dirty="0" err="1"/>
                  <a:t>jika</a:t>
                </a:r>
                <a:r>
                  <a:rPr lang="en-US" dirty="0"/>
                  <a:t> (x – 2) </a:t>
                </a:r>
                <a:r>
                  <a:rPr lang="en-US" dirty="0" err="1"/>
                  <a:t>merupakan</a:t>
                </a:r>
                <a:r>
                  <a:rPr lang="en-US" dirty="0"/>
                  <a:t> factor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/>
                  <a:t>Karena x – 2 </a:t>
                </a:r>
                <a:r>
                  <a:rPr lang="en-ID" dirty="0" err="1"/>
                  <a:t>merupakan</a:t>
                </a:r>
                <a:r>
                  <a:rPr lang="en-ID" dirty="0"/>
                  <a:t> factor,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pPr>
                  <a:tabLst>
                    <a:tab pos="6192838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−5∙2+6=0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8+4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−10+6=0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dirty="0"/>
                  <a:t>Jadi, </a:t>
                </a:r>
                <a:r>
                  <a:rPr lang="en-ID" dirty="0" err="1"/>
                  <a:t>nilai</a:t>
                </a:r>
                <a:r>
                  <a:rPr lang="en-ID" dirty="0"/>
                  <a:t> p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−1.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82" y="2175164"/>
                <a:ext cx="10668000" cy="2862322"/>
              </a:xfrm>
              <a:prstGeom prst="rect">
                <a:avLst/>
              </a:prstGeom>
              <a:blipFill>
                <a:blip r:embed="rId2"/>
                <a:stretch>
                  <a:fillRect l="-514" t="-1279" b="-255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731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488873" y="401782"/>
            <a:ext cx="3214254" cy="7897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No.2</a:t>
            </a:r>
            <a:endParaRPr lang="en-ID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858982" y="1330036"/>
                <a:ext cx="1066800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Gunakan </a:t>
                </a:r>
                <a:r>
                  <a:rPr lang="en-US" b="0" dirty="0" err="1"/>
                  <a:t>teorema</a:t>
                </a:r>
                <a:r>
                  <a:rPr lang="en-US" b="0" dirty="0"/>
                  <a:t> factor </a:t>
                </a:r>
                <a:r>
                  <a:rPr lang="en-US" b="0" dirty="0" err="1"/>
                  <a:t>untuk</a:t>
                </a:r>
                <a:r>
                  <a:rPr lang="en-US" b="0" dirty="0"/>
                  <a:t> </a:t>
                </a:r>
                <a:r>
                  <a:rPr lang="en-US" b="0" dirty="0" err="1"/>
                  <a:t>menentukan</a:t>
                </a:r>
                <a:r>
                  <a:rPr lang="en-US" b="0" dirty="0"/>
                  <a:t> </a:t>
                </a:r>
                <a:r>
                  <a:rPr lang="en-US" b="0" dirty="0" err="1"/>
                  <a:t>apakah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 err="1"/>
                  <a:t>merupakan</a:t>
                </a:r>
                <a:r>
                  <a:rPr lang="en-US" b="0" dirty="0"/>
                  <a:t> factor </a:t>
                </a:r>
                <a:r>
                  <a:rPr lang="en-US" b="0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−3.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r>
                  <a:rPr lang="en-ID" dirty="0" err="1"/>
                  <a:t>Misalkan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merupakan</a:t>
                </a:r>
                <a:r>
                  <a:rPr lang="en-ID" dirty="0"/>
                  <a:t> factor, 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b="0" dirty="0"/>
              </a:p>
              <a:p>
                <a:pPr>
                  <a:tabLst>
                    <a:tab pos="6192838" algn="l"/>
                  </a:tabLst>
                </a:pPr>
                <a:r>
                  <a:rPr lang="en-US" b="0" i="1" dirty="0">
                    <a:latin typeface="Cambria Math" panose="02040503050406030204" pitchFamily="18" charset="0"/>
                  </a:rPr>
                  <a:t>Bukti:</a:t>
                </a:r>
              </a:p>
              <a:p>
                <a:pPr>
                  <a:tabLst>
                    <a:tab pos="6192838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+6∙1−3≟0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1−5+6−3≟0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		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−1 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	</a:t>
                </a:r>
              </a:p>
              <a:p>
                <a:r>
                  <a:rPr lang="en-ID" dirty="0"/>
                  <a:t>Jadi,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pembuktian</a:t>
                </a:r>
                <a:r>
                  <a:rPr lang="en-ID" dirty="0"/>
                  <a:t> di </a:t>
                </a:r>
                <a:r>
                  <a:rPr lang="en-ID" dirty="0" err="1"/>
                  <a:t>atas</a:t>
                </a:r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dapat</a:t>
                </a:r>
                <a:r>
                  <a:rPr lang="en-ID" dirty="0"/>
                  <a:t> </a:t>
                </a:r>
                <a:r>
                  <a:rPr lang="en-ID" dirty="0" err="1"/>
                  <a:t>disimpulkan</a:t>
                </a:r>
                <a:r>
                  <a:rPr lang="en-ID" dirty="0"/>
                  <a:t> </a:t>
                </a:r>
                <a:r>
                  <a:rPr lang="en-ID" dirty="0" err="1"/>
                  <a:t>bahwa</a:t>
                </a:r>
                <a:r>
                  <a:rPr lang="en-ID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bukan</m:t>
                    </m:r>
                  </m:oMath>
                </a14:m>
                <a:r>
                  <a:rPr lang="en-US" b="0" dirty="0"/>
                  <a:t> factor </a:t>
                </a:r>
                <a:r>
                  <a:rPr lang="en-US" b="0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−3.</m:t>
                    </m:r>
                  </m:oMath>
                </a14:m>
                <a:endParaRPr lang="en-US" b="0" dirty="0"/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82" y="1330036"/>
                <a:ext cx="10668000" cy="3970318"/>
              </a:xfrm>
              <a:prstGeom prst="rect">
                <a:avLst/>
              </a:prstGeom>
              <a:blipFill>
                <a:blip r:embed="rId2"/>
                <a:stretch>
                  <a:fillRect l="-514" t="-76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78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8BF27F8-43C5-4C4E-9998-0FF454FF6099}"/>
              </a:ext>
            </a:extLst>
          </p:cNvPr>
          <p:cNvSpPr/>
          <p:nvPr/>
        </p:nvSpPr>
        <p:spPr>
          <a:xfrm>
            <a:off x="4488873" y="166248"/>
            <a:ext cx="3214254" cy="60047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Contoh</a:t>
            </a:r>
            <a:r>
              <a:rPr lang="en-US" sz="2800" dirty="0"/>
              <a:t> No.3</a:t>
            </a:r>
            <a:endParaRPr lang="en-ID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/>
              <p:nvPr/>
            </p:nvSpPr>
            <p:spPr>
              <a:xfrm>
                <a:off x="789708" y="983661"/>
                <a:ext cx="10668000" cy="2984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Gunakan </a:t>
                </a:r>
                <a:r>
                  <a:rPr lang="en-US" b="0" dirty="0" err="1"/>
                  <a:t>teorema</a:t>
                </a:r>
                <a:r>
                  <a:rPr lang="en-US" b="0" dirty="0"/>
                  <a:t> factor </a:t>
                </a:r>
                <a:r>
                  <a:rPr lang="en-US" b="0" dirty="0" err="1"/>
                  <a:t>untuk</a:t>
                </a:r>
                <a:r>
                  <a:rPr lang="en-US" b="0" dirty="0"/>
                  <a:t> </a:t>
                </a:r>
                <a:r>
                  <a:rPr lang="en-US" b="0" dirty="0" err="1"/>
                  <a:t>memfaktorisasi</a:t>
                </a:r>
                <a:r>
                  <a:rPr lang="en-US" b="0" dirty="0"/>
                  <a:t> polynomial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−4 </m:t>
                    </m:r>
                  </m:oMath>
                </a14:m>
                <a:r>
                  <a:rPr lang="en-ID" dirty="0"/>
                  <a:t>	</a:t>
                </a:r>
              </a:p>
              <a:p>
                <a:r>
                  <a:rPr lang="en-ID" dirty="0" err="1"/>
                  <a:t>Maka</a:t>
                </a:r>
                <a:r>
                  <a:rPr lang="en-ID" dirty="0"/>
                  <a:t> a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ID" dirty="0"/>
                  <a:t>, b = 3, c = 0 dan d = -4</a:t>
                </a:r>
              </a:p>
              <a:p>
                <a:r>
                  <a:rPr lang="en-ID" dirty="0"/>
                  <a:t>Langkah </a:t>
                </a:r>
                <a:r>
                  <a:rPr lang="en-ID" dirty="0" err="1"/>
                  <a:t>pertama</a:t>
                </a:r>
                <a:r>
                  <a:rPr lang="en-ID" dirty="0"/>
                  <a:t> </a:t>
                </a:r>
                <a:r>
                  <a:rPr lang="en-ID" dirty="0" err="1"/>
                  <a:t>kita</a:t>
                </a:r>
                <a:r>
                  <a:rPr lang="en-ID" dirty="0"/>
                  <a:t> </a:t>
                </a:r>
                <a:r>
                  <a:rPr lang="en-ID" dirty="0" err="1"/>
                  <a:t>cari</a:t>
                </a:r>
                <a:r>
                  <a:rPr lang="en-ID" dirty="0"/>
                  <a:t> factor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=4, </m:t>
                    </m:r>
                  </m:oMath>
                </a14:m>
                <a:r>
                  <a:rPr lang="en-ID" dirty="0" err="1"/>
                  <a:t>yaitu</a:t>
                </a:r>
                <a:r>
                  <a:rPr lang="en-ID" dirty="0"/>
                  <a:t> : {-4, -2 , -1, 0, 1, 2, 4)</a:t>
                </a:r>
              </a:p>
              <a:p>
                <a:endParaRPr lang="en-ID" dirty="0"/>
              </a:p>
              <a:p>
                <a:r>
                  <a:rPr lang="en-ID" dirty="0" err="1"/>
                  <a:t>Lakukan</a:t>
                </a:r>
                <a:r>
                  <a:rPr lang="en-ID" dirty="0"/>
                  <a:t> </a:t>
                </a:r>
                <a:r>
                  <a:rPr lang="en-ID" dirty="0" err="1"/>
                  <a:t>ujicoba</a:t>
                </a:r>
                <a:r>
                  <a:rPr lang="en-ID" dirty="0"/>
                  <a:t> </a:t>
                </a:r>
                <a:r>
                  <a:rPr lang="en-ID" dirty="0" err="1"/>
                  <a:t>sampai</a:t>
                </a:r>
                <a:r>
                  <a:rPr lang="en-ID" dirty="0"/>
                  <a:t> </a:t>
                </a:r>
                <a:r>
                  <a:rPr lang="en-ID" dirty="0" err="1"/>
                  <a:t>menemukan</a:t>
                </a:r>
                <a:r>
                  <a:rPr lang="en-ID" dirty="0"/>
                  <a:t> yang </a:t>
                </a:r>
                <a:r>
                  <a:rPr lang="en-ID" dirty="0" err="1"/>
                  <a:t>mempunyai</a:t>
                </a:r>
                <a:r>
                  <a:rPr lang="en-ID" dirty="0"/>
                  <a:t> </a:t>
                </a:r>
                <a:r>
                  <a:rPr lang="en-ID" dirty="0" err="1"/>
                  <a:t>sisa</a:t>
                </a:r>
                <a:r>
                  <a:rPr lang="en-ID" dirty="0"/>
                  <a:t> 0.</a:t>
                </a:r>
              </a:p>
              <a:p>
                <a:r>
                  <a:rPr lang="en-ID" b="0" dirty="0"/>
                  <a:t>			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−4 </m:t>
                    </m:r>
                  </m:oMath>
                </a14:m>
                <a:r>
                  <a:rPr lang="en-ID" dirty="0"/>
                  <a:t>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EF6117-BBA5-4978-9C38-990A979A3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708" y="983661"/>
                <a:ext cx="10668000" cy="2984278"/>
              </a:xfrm>
              <a:prstGeom prst="rect">
                <a:avLst/>
              </a:prstGeom>
              <a:blipFill>
                <a:blip r:embed="rId2"/>
                <a:stretch>
                  <a:fillRect l="-514" t="-1020" b="-102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/>
              <p:nvPr/>
            </p:nvSpPr>
            <p:spPr>
              <a:xfrm>
                <a:off x="4100945" y="4100930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8C46C2-5B3A-452B-A21E-89DC75A38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945" y="4100930"/>
                <a:ext cx="3879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/>
              <p:nvPr/>
            </p:nvSpPr>
            <p:spPr>
              <a:xfrm>
                <a:off x="4710545" y="4100930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BC35410-E28F-40DE-9B13-67AB517E9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45" y="4100930"/>
                <a:ext cx="38792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/>
              <p:nvPr/>
            </p:nvSpPr>
            <p:spPr>
              <a:xfrm>
                <a:off x="5320145" y="4100930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D4BEDB8-7101-4A0A-89E6-6A57AAFB4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145" y="4100930"/>
                <a:ext cx="38792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/>
              <p:nvPr/>
            </p:nvSpPr>
            <p:spPr>
              <a:xfrm>
                <a:off x="5999018" y="4100930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60F190-8B1F-4658-BA33-B609E7598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018" y="4100930"/>
                <a:ext cx="387928" cy="369332"/>
              </a:xfrm>
              <a:prstGeom prst="rect">
                <a:avLst/>
              </a:prstGeom>
              <a:blipFill>
                <a:blip r:embed="rId6"/>
                <a:stretch>
                  <a:fillRect r="-2187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4519398C-CD47-4D47-8918-537F8A497515}"/>
              </a:ext>
            </a:extLst>
          </p:cNvPr>
          <p:cNvGrpSpPr/>
          <p:nvPr/>
        </p:nvGrpSpPr>
        <p:grpSpPr>
          <a:xfrm>
            <a:off x="3879273" y="4100930"/>
            <a:ext cx="2757054" cy="803568"/>
            <a:chOff x="3879273" y="4419595"/>
            <a:chExt cx="2757054" cy="80356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96A509-67E0-452A-97CC-439CE45F2B31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C411D5-E0F6-449F-9463-A373A31492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/>
              <p:nvPr/>
            </p:nvSpPr>
            <p:spPr>
              <a:xfrm>
                <a:off x="3020328" y="4470262"/>
                <a:ext cx="761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321BC7-B7F8-40C5-AFA7-56A8B4A4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328" y="4470262"/>
                <a:ext cx="76196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/>
              <p:nvPr/>
            </p:nvSpPr>
            <p:spPr>
              <a:xfrm>
                <a:off x="4710543" y="4488865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017DDB5-B628-4215-AD86-3D411CAD0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43" y="4488865"/>
                <a:ext cx="3879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/>
              <p:nvPr/>
            </p:nvSpPr>
            <p:spPr>
              <a:xfrm>
                <a:off x="5320143" y="4488865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657800C-7B9A-4378-BC59-E61CFB082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143" y="4488865"/>
                <a:ext cx="38792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/>
              <p:nvPr/>
            </p:nvSpPr>
            <p:spPr>
              <a:xfrm>
                <a:off x="5999016" y="4488865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674FEC2-B914-4E19-95A2-59FE35E2C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016" y="4488865"/>
                <a:ext cx="38792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/>
              <p:nvPr/>
            </p:nvSpPr>
            <p:spPr>
              <a:xfrm>
                <a:off x="4087087" y="4890644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3ECB708-A688-4F9B-93B9-7A20312B3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87" y="4890644"/>
                <a:ext cx="38792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/>
              <p:nvPr/>
            </p:nvSpPr>
            <p:spPr>
              <a:xfrm>
                <a:off x="4696687" y="4890645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7A7A757-E078-4B72-AD6A-0780F6281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687" y="4890645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/>
              <p:nvPr/>
            </p:nvSpPr>
            <p:spPr>
              <a:xfrm>
                <a:off x="5306287" y="4890645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6A7D267-83CF-4AC6-9C92-C5D00A871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287" y="4890645"/>
                <a:ext cx="38792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/>
              <p:nvPr/>
            </p:nvSpPr>
            <p:spPr>
              <a:xfrm>
                <a:off x="5985160" y="4890645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EB91425-E6A7-4E78-9379-4874CEF1C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0" y="4890645"/>
                <a:ext cx="38792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C830A46E-4893-490B-B4F2-DEB14DA31B93}"/>
              </a:ext>
            </a:extLst>
          </p:cNvPr>
          <p:cNvSpPr txBox="1"/>
          <p:nvPr/>
        </p:nvSpPr>
        <p:spPr>
          <a:xfrm>
            <a:off x="6788720" y="4662045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55E8B0E-FE31-4B30-9ECA-49945B11E338}"/>
              </a:ext>
            </a:extLst>
          </p:cNvPr>
          <p:cNvGrpSpPr/>
          <p:nvPr/>
        </p:nvGrpSpPr>
        <p:grpSpPr>
          <a:xfrm>
            <a:off x="4087087" y="4904490"/>
            <a:ext cx="1634832" cy="803568"/>
            <a:chOff x="3879273" y="4419595"/>
            <a:chExt cx="2757054" cy="803568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2CA6579-F259-475C-8DFF-1B7A098824F8}"/>
                </a:ext>
              </a:extLst>
            </p:cNvPr>
            <p:cNvCxnSpPr>
              <a:cxnSpLocks/>
            </p:cNvCxnSpPr>
            <p:nvPr/>
          </p:nvCxnSpPr>
          <p:spPr>
            <a:xfrm>
              <a:off x="3879273" y="4419595"/>
              <a:ext cx="0" cy="8035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7A73688-4036-4A2D-AA09-23585860A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3149" y="5195465"/>
              <a:ext cx="2743178" cy="1384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A2D29D0-7945-4AB2-B8CA-1BDAD810784A}"/>
                  </a:ext>
                </a:extLst>
              </p:cNvPr>
              <p:cNvSpPr txBox="1"/>
              <p:nvPr/>
            </p:nvSpPr>
            <p:spPr>
              <a:xfrm>
                <a:off x="3179647" y="5209299"/>
                <a:ext cx="9202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A2D29D0-7945-4AB2-B8CA-1BDAD8107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647" y="5209299"/>
                <a:ext cx="92027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2B92A7F-D4A0-4CD0-932B-2B7C07FA82E7}"/>
                  </a:ext>
                </a:extLst>
              </p:cNvPr>
              <p:cNvSpPr txBox="1"/>
              <p:nvPr/>
            </p:nvSpPr>
            <p:spPr>
              <a:xfrm>
                <a:off x="4696688" y="525086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2B92A7F-D4A0-4CD0-932B-2B7C07FA82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688" y="5250869"/>
                <a:ext cx="387928" cy="369332"/>
              </a:xfrm>
              <a:prstGeom prst="rect">
                <a:avLst/>
              </a:prstGeom>
              <a:blipFill>
                <a:blip r:embed="rId15"/>
                <a:stretch>
                  <a:fillRect l="-12500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B120273-B059-435C-A5F5-D170FDC910D1}"/>
                  </a:ext>
                </a:extLst>
              </p:cNvPr>
              <p:cNvSpPr txBox="1"/>
              <p:nvPr/>
            </p:nvSpPr>
            <p:spPr>
              <a:xfrm>
                <a:off x="5306288" y="525086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B120273-B059-435C-A5F5-D170FDC91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288" y="5250869"/>
                <a:ext cx="387928" cy="369332"/>
              </a:xfrm>
              <a:prstGeom prst="rect">
                <a:avLst/>
              </a:prstGeom>
              <a:blipFill>
                <a:blip r:embed="rId16"/>
                <a:stretch>
                  <a:fillRect l="-12500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34615B4-DE00-40E7-A028-FC0D22391C47}"/>
                  </a:ext>
                </a:extLst>
              </p:cNvPr>
              <p:cNvSpPr txBox="1"/>
              <p:nvPr/>
            </p:nvSpPr>
            <p:spPr>
              <a:xfrm>
                <a:off x="4087083" y="5666509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34615B4-DE00-40E7-A028-FC0D22391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83" y="5666509"/>
                <a:ext cx="38792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8032B8-D7D7-4788-B42C-5088733141EC}"/>
                  </a:ext>
                </a:extLst>
              </p:cNvPr>
              <p:cNvSpPr txBox="1"/>
              <p:nvPr/>
            </p:nvSpPr>
            <p:spPr>
              <a:xfrm>
                <a:off x="4696683" y="5666510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08032B8-D7D7-4788-B42C-508873314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683" y="5666510"/>
                <a:ext cx="38792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E2B583C-321C-4613-AF78-527FF7F1526A}"/>
                  </a:ext>
                </a:extLst>
              </p:cNvPr>
              <p:cNvSpPr txBox="1"/>
              <p:nvPr/>
            </p:nvSpPr>
            <p:spPr>
              <a:xfrm>
                <a:off x="5306283" y="5666510"/>
                <a:ext cx="387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8E2B583C-321C-4613-AF78-527FF7F15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283" y="5666510"/>
                <a:ext cx="38792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9DBA7069-5C62-419D-9372-08E6CA10A4E6}"/>
              </a:ext>
            </a:extLst>
          </p:cNvPr>
          <p:cNvGrpSpPr/>
          <p:nvPr/>
        </p:nvGrpSpPr>
        <p:grpSpPr>
          <a:xfrm>
            <a:off x="5818909" y="4909231"/>
            <a:ext cx="817418" cy="350745"/>
            <a:chOff x="5818909" y="4909231"/>
            <a:chExt cx="817418" cy="350745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E45665C-EEF7-4DE3-951D-3F8586158865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3052D03E-96E7-453F-88AA-57E45192FAF8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FBC912F-949D-4E1E-B5C0-46BAEAD8BB14}"/>
              </a:ext>
            </a:extLst>
          </p:cNvPr>
          <p:cNvGrpSpPr/>
          <p:nvPr/>
        </p:nvGrpSpPr>
        <p:grpSpPr>
          <a:xfrm>
            <a:off x="5209305" y="5698943"/>
            <a:ext cx="520841" cy="350745"/>
            <a:chOff x="5818909" y="4909231"/>
            <a:chExt cx="817418" cy="350745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28579330-ABD9-4759-9227-6B0219914E34}"/>
                </a:ext>
              </a:extLst>
            </p:cNvPr>
            <p:cNvCxnSpPr/>
            <p:nvPr/>
          </p:nvCxnSpPr>
          <p:spPr>
            <a:xfrm>
              <a:off x="5832764" y="4909231"/>
              <a:ext cx="0" cy="35074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957C856-F664-4474-AFE1-444703264F2A}"/>
                </a:ext>
              </a:extLst>
            </p:cNvPr>
            <p:cNvCxnSpPr>
              <a:cxnSpLocks/>
            </p:cNvCxnSpPr>
            <p:nvPr/>
          </p:nvCxnSpPr>
          <p:spPr>
            <a:xfrm>
              <a:off x="5818909" y="5250869"/>
              <a:ext cx="81741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7F72D000-A406-48F0-9C92-11556937D3D1}"/>
              </a:ext>
            </a:extLst>
          </p:cNvPr>
          <p:cNvSpPr txBox="1"/>
          <p:nvPr/>
        </p:nvSpPr>
        <p:spPr>
          <a:xfrm>
            <a:off x="5782360" y="5477225"/>
            <a:ext cx="38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D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/>
              <p:nvPr/>
            </p:nvSpPr>
            <p:spPr>
              <a:xfrm>
                <a:off x="1979278" y="6145858"/>
                <a:ext cx="8381982" cy="646331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f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b="0" dirty="0"/>
                  <a:t>Jadi, factor polynomial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𝑎𝑑𝑎𝑙𝑎h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𝑑𝑎𝑛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ID" b="0" dirty="0"/>
                  <a:t>.</a:t>
                </a:r>
                <a:endParaRPr lang="en-US" b="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5E99BC3-DAB5-4142-9B21-333DBC4615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278" y="6145858"/>
                <a:ext cx="8381982" cy="646331"/>
              </a:xfrm>
              <a:prstGeom prst="rect">
                <a:avLst/>
              </a:prstGeom>
              <a:blipFill>
                <a:blip r:embed="rId20"/>
                <a:stretch>
                  <a:fillRect l="-508" b="-1181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28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21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8" grpId="0"/>
      <p:bldP spid="53" grpId="0"/>
      <p:bldP spid="57" grpId="0"/>
      <p:bldP spid="59" grpId="0"/>
      <p:bldP spid="61" grpId="0"/>
      <p:bldP spid="63" grpId="0"/>
      <p:bldP spid="65" grpId="0"/>
      <p:bldP spid="79" grpId="0"/>
      <p:bldP spid="81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72</TotalTime>
  <Words>453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Polinomial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Polinomial</dc:title>
  <dc:creator>ACER</dc:creator>
  <cp:lastModifiedBy>ACER</cp:lastModifiedBy>
  <cp:revision>9</cp:revision>
  <dcterms:created xsi:type="dcterms:W3CDTF">2020-11-04T04:00:39Z</dcterms:created>
  <dcterms:modified xsi:type="dcterms:W3CDTF">2020-11-05T07:52:02Z</dcterms:modified>
</cp:coreProperties>
</file>