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sldIdLst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135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068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411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1623-A064-4BED-B073-BA4D61433402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06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52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B70D-CD01-44DA-83B3-8FEB3383D307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08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57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74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919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35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D0D6-7A82-473E-879B-C6ECD6CCCFEC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7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54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4605E03-BC17-41A7-854C-DFAB672737DC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79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430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02AB-6034-4B88-BC5A-7C17CB0EF809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82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10/22/2020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744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70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030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684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8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9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2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09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8324-A84C-4A45-93B6-78D079CCE772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264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6" name="Video 15">
            <a:extLst>
              <a:ext uri="{FF2B5EF4-FFF2-40B4-BE49-F238E27FC236}">
                <a16:creationId xmlns:a16="http://schemas.microsoft.com/office/drawing/2014/main" id="{EB04395E-06BC-4D76-BFE4-E8BCCC4573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9" r="1" b="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14543B09-440D-4F57-BCB0-A4FCC922D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584" y="1948070"/>
            <a:ext cx="5261264" cy="4909930"/>
          </a:xfrm>
          <a:custGeom>
            <a:avLst/>
            <a:gdLst>
              <a:gd name="connsiteX0" fmla="*/ 2739575 w 5261264"/>
              <a:gd name="connsiteY0" fmla="*/ 1369 h 4909930"/>
              <a:gd name="connsiteX1" fmla="*/ 3931992 w 5261264"/>
              <a:gd name="connsiteY1" fmla="*/ 357115 h 4909930"/>
              <a:gd name="connsiteX2" fmla="*/ 5228644 w 5261264"/>
              <a:gd name="connsiteY2" fmla="*/ 1704869 h 4909930"/>
              <a:gd name="connsiteX3" fmla="*/ 5261264 w 5261264"/>
              <a:gd name="connsiteY3" fmla="*/ 1769901 h 4909930"/>
              <a:gd name="connsiteX4" fmla="*/ 5261264 w 5261264"/>
              <a:gd name="connsiteY4" fmla="*/ 4640262 h 4909930"/>
              <a:gd name="connsiteX5" fmla="*/ 5239287 w 5261264"/>
              <a:gd name="connsiteY5" fmla="*/ 4674079 h 4909930"/>
              <a:gd name="connsiteX6" fmla="*/ 5039558 w 5261264"/>
              <a:gd name="connsiteY6" fmla="*/ 4893028 h 4909930"/>
              <a:gd name="connsiteX7" fmla="*/ 5018342 w 5261264"/>
              <a:gd name="connsiteY7" fmla="*/ 4909930 h 4909930"/>
              <a:gd name="connsiteX8" fmla="*/ 962510 w 5261264"/>
              <a:gd name="connsiteY8" fmla="*/ 4909930 h 4909930"/>
              <a:gd name="connsiteX9" fmla="*/ 821338 w 5261264"/>
              <a:gd name="connsiteY9" fmla="*/ 4707517 h 4909930"/>
              <a:gd name="connsiteX10" fmla="*/ 448558 w 5261264"/>
              <a:gd name="connsiteY10" fmla="*/ 3922606 h 4909930"/>
              <a:gd name="connsiteX11" fmla="*/ 221727 w 5261264"/>
              <a:gd name="connsiteY11" fmla="*/ 1588926 h 4909930"/>
              <a:gd name="connsiteX12" fmla="*/ 2739575 w 5261264"/>
              <a:gd name="connsiteY12" fmla="*/ 1369 h 49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61264" h="4909930">
                <a:moveTo>
                  <a:pt x="2739575" y="1369"/>
                </a:moveTo>
                <a:cubicBezTo>
                  <a:pt x="3132207" y="14841"/>
                  <a:pt x="3535383" y="128133"/>
                  <a:pt x="3931992" y="357115"/>
                </a:cubicBezTo>
                <a:cubicBezTo>
                  <a:pt x="4474996" y="670619"/>
                  <a:pt x="4925124" y="1151857"/>
                  <a:pt x="5228644" y="1704869"/>
                </a:cubicBezTo>
                <a:lnTo>
                  <a:pt x="5261264" y="1769901"/>
                </a:lnTo>
                <a:lnTo>
                  <a:pt x="5261264" y="4640262"/>
                </a:lnTo>
                <a:lnTo>
                  <a:pt x="5239287" y="4674079"/>
                </a:lnTo>
                <a:cubicBezTo>
                  <a:pt x="5177453" y="4758643"/>
                  <a:pt x="5110673" y="4830413"/>
                  <a:pt x="5039558" y="4893028"/>
                </a:cubicBezTo>
                <a:lnTo>
                  <a:pt x="5018342" y="4909930"/>
                </a:lnTo>
                <a:lnTo>
                  <a:pt x="962510" y="4909930"/>
                </a:lnTo>
                <a:lnTo>
                  <a:pt x="821338" y="4707517"/>
                </a:lnTo>
                <a:cubicBezTo>
                  <a:pt x="672683" y="4465717"/>
                  <a:pt x="560617" y="4198197"/>
                  <a:pt x="448558" y="3922606"/>
                </a:cubicBezTo>
                <a:cubicBezTo>
                  <a:pt x="120358" y="3115488"/>
                  <a:pt x="-245146" y="2397572"/>
                  <a:pt x="221727" y="1588926"/>
                </a:cubicBezTo>
                <a:cubicBezTo>
                  <a:pt x="801679" y="584418"/>
                  <a:pt x="1736188" y="-33060"/>
                  <a:pt x="2739575" y="1369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EE80047-1219-42E8-86D3-94F512050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449" y="1789042"/>
            <a:ext cx="5448246" cy="5068957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83B29B1-18A6-4A7A-A498-90E521667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0959" y="2256518"/>
            <a:ext cx="4930889" cy="4601483"/>
          </a:xfrm>
          <a:custGeom>
            <a:avLst/>
            <a:gdLst>
              <a:gd name="connsiteX0" fmla="*/ 2486925 w 4930889"/>
              <a:gd name="connsiteY0" fmla="*/ 1243 h 4601483"/>
              <a:gd name="connsiteX1" fmla="*/ 3569374 w 4930889"/>
              <a:gd name="connsiteY1" fmla="*/ 324181 h 4601483"/>
              <a:gd name="connsiteX2" fmla="*/ 4856238 w 4930889"/>
              <a:gd name="connsiteY2" fmla="*/ 1766524 h 4601483"/>
              <a:gd name="connsiteX3" fmla="*/ 4930889 w 4930889"/>
              <a:gd name="connsiteY3" fmla="*/ 1950930 h 4601483"/>
              <a:gd name="connsiteX4" fmla="*/ 4930888 w 4930889"/>
              <a:gd name="connsiteY4" fmla="*/ 3928933 h 4601483"/>
              <a:gd name="connsiteX5" fmla="*/ 4836868 w 4930889"/>
              <a:gd name="connsiteY5" fmla="*/ 4118750 h 4601483"/>
              <a:gd name="connsiteX6" fmla="*/ 4475082 w 4930889"/>
              <a:gd name="connsiteY6" fmla="*/ 4521220 h 4601483"/>
              <a:gd name="connsiteX7" fmla="*/ 4350095 w 4930889"/>
              <a:gd name="connsiteY7" fmla="*/ 4601483 h 4601483"/>
              <a:gd name="connsiteX8" fmla="*/ 997316 w 4930889"/>
              <a:gd name="connsiteY8" fmla="*/ 4601483 h 4601483"/>
              <a:gd name="connsiteX9" fmla="*/ 892840 w 4930889"/>
              <a:gd name="connsiteY9" fmla="*/ 4484501 h 4601483"/>
              <a:gd name="connsiteX10" fmla="*/ 407191 w 4930889"/>
              <a:gd name="connsiteY10" fmla="*/ 3560852 h 4601483"/>
              <a:gd name="connsiteX11" fmla="*/ 201279 w 4930889"/>
              <a:gd name="connsiteY11" fmla="*/ 1442391 h 4601483"/>
              <a:gd name="connsiteX12" fmla="*/ 2486925 w 4930889"/>
              <a:gd name="connsiteY12" fmla="*/ 1243 h 460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9" h="4601483">
                <a:moveTo>
                  <a:pt x="2486925" y="1243"/>
                </a:moveTo>
                <a:cubicBezTo>
                  <a:pt x="2843347" y="13472"/>
                  <a:pt x="3209341" y="116316"/>
                  <a:pt x="3569374" y="324181"/>
                </a:cubicBezTo>
                <a:cubicBezTo>
                  <a:pt x="4132718" y="649428"/>
                  <a:pt x="4585943" y="1173553"/>
                  <a:pt x="4856238" y="1766524"/>
                </a:cubicBezTo>
                <a:lnTo>
                  <a:pt x="4930889" y="1950930"/>
                </a:lnTo>
                <a:lnTo>
                  <a:pt x="4930888" y="3928933"/>
                </a:lnTo>
                <a:lnTo>
                  <a:pt x="4836868" y="4118750"/>
                </a:lnTo>
                <a:cubicBezTo>
                  <a:pt x="4733861" y="4297163"/>
                  <a:pt x="4611785" y="4422507"/>
                  <a:pt x="4475082" y="4521220"/>
                </a:cubicBezTo>
                <a:lnTo>
                  <a:pt x="4350095" y="4601483"/>
                </a:lnTo>
                <a:lnTo>
                  <a:pt x="997316" y="4601483"/>
                </a:lnTo>
                <a:lnTo>
                  <a:pt x="892840" y="4484501"/>
                </a:lnTo>
                <a:cubicBezTo>
                  <a:pt x="678469" y="4214961"/>
                  <a:pt x="542824" y="3894419"/>
                  <a:pt x="407191" y="3560852"/>
                </a:cubicBezTo>
                <a:cubicBezTo>
                  <a:pt x="109259" y="2828169"/>
                  <a:pt x="-222537" y="2176461"/>
                  <a:pt x="201279" y="1442391"/>
                </a:cubicBezTo>
                <a:cubicBezTo>
                  <a:pt x="727747" y="530521"/>
                  <a:pt x="1576073" y="-30011"/>
                  <a:pt x="2486925" y="1243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340C7B-92F8-4682-A35A-712757832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6864" y="3075154"/>
            <a:ext cx="3848430" cy="2186393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POLINOMIAL</a:t>
            </a:r>
            <a:endParaRPr lang="en-ID" sz="3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5FD97-B2A7-48F4-9AB9-7B79BEDBC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6870" y="5261547"/>
            <a:ext cx="3848429" cy="678633"/>
          </a:xfrm>
        </p:spPr>
        <p:txBody>
          <a:bodyPr anchor="t">
            <a:normAutofit/>
          </a:bodyPr>
          <a:lstStyle/>
          <a:p>
            <a:pPr algn="ctr"/>
            <a:r>
              <a:rPr lang="en-US" sz="1800" b="1" dirty="0" err="1">
                <a:solidFill>
                  <a:schemeClr val="bg1"/>
                </a:solidFill>
              </a:rPr>
              <a:t>Pembagian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Polinomial</a:t>
            </a:r>
            <a:endParaRPr lang="en-ID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FD8F562-783A-49E7-A7DE-FD80F68290AB}"/>
              </a:ext>
            </a:extLst>
          </p:cNvPr>
          <p:cNvSpPr/>
          <p:nvPr/>
        </p:nvSpPr>
        <p:spPr>
          <a:xfrm>
            <a:off x="2999509" y="311727"/>
            <a:ext cx="6414654" cy="1177637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PEMBAGIAN POLINOMIAL</a:t>
            </a:r>
            <a:endParaRPr lang="en-ID" sz="32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52946B-2D9E-4ECF-AF5D-E410B0031855}"/>
              </a:ext>
            </a:extLst>
          </p:cNvPr>
          <p:cNvSpPr/>
          <p:nvPr/>
        </p:nvSpPr>
        <p:spPr>
          <a:xfrm>
            <a:off x="865904" y="1709312"/>
            <a:ext cx="3754582" cy="5680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Pembagian</a:t>
            </a:r>
            <a:r>
              <a:rPr lang="en-US" sz="2400" b="1" dirty="0"/>
              <a:t> </a:t>
            </a:r>
            <a:r>
              <a:rPr lang="en-US" sz="2400" b="1" dirty="0" err="1"/>
              <a:t>Bilangan</a:t>
            </a:r>
            <a:endParaRPr lang="en-ID" sz="2400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ADEFEA-D77E-424A-A704-DC626CD98959}"/>
              </a:ext>
            </a:extLst>
          </p:cNvPr>
          <p:cNvGrpSpPr/>
          <p:nvPr/>
        </p:nvGrpSpPr>
        <p:grpSpPr>
          <a:xfrm>
            <a:off x="477974" y="2673926"/>
            <a:ext cx="1510146" cy="1754326"/>
            <a:chOff x="2244436" y="3186545"/>
            <a:chExt cx="1510146" cy="175432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45641-B615-4BED-8EB3-765A747A2E88}"/>
                </a:ext>
              </a:extLst>
            </p:cNvPr>
            <p:cNvSpPr txBox="1"/>
            <p:nvPr/>
          </p:nvSpPr>
          <p:spPr>
            <a:xfrm>
              <a:off x="2244436" y="3186545"/>
              <a:ext cx="1510146" cy="175432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 	28</a:t>
              </a:r>
            </a:p>
            <a:p>
              <a:pPr marL="342900" indent="-342900">
                <a:buAutoNum type="arabicPlain" startAt="9"/>
              </a:pPr>
              <a:r>
                <a:rPr lang="en-US" dirty="0"/>
                <a:t>256</a:t>
              </a:r>
              <a:endParaRPr lang="en-ID" dirty="0"/>
            </a:p>
            <a:p>
              <a:r>
                <a:rPr lang="en-ID" dirty="0"/>
                <a:t>      18</a:t>
              </a:r>
            </a:p>
            <a:p>
              <a:r>
                <a:rPr lang="en-ID" dirty="0"/>
                <a:t>	76</a:t>
              </a:r>
            </a:p>
            <a:p>
              <a:r>
                <a:rPr lang="en-ID" dirty="0"/>
                <a:t>	72</a:t>
              </a:r>
            </a:p>
            <a:p>
              <a:r>
                <a:rPr lang="en-ID" dirty="0"/>
                <a:t>	  4</a:t>
              </a:r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7A5FAB-A459-427C-BCA1-E8A0C1CCCAE9}"/>
                </a:ext>
              </a:extLst>
            </p:cNvPr>
            <p:cNvGrpSpPr/>
            <p:nvPr/>
          </p:nvGrpSpPr>
          <p:grpSpPr>
            <a:xfrm>
              <a:off x="2507673" y="3470565"/>
              <a:ext cx="651164" cy="334234"/>
              <a:chOff x="2493818" y="3429000"/>
              <a:chExt cx="651164" cy="334234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96C20255-CBC1-4FD5-9B30-16DB5121C39E}"/>
                  </a:ext>
                </a:extLst>
              </p:cNvPr>
              <p:cNvCxnSpPr/>
              <p:nvPr/>
            </p:nvCxnSpPr>
            <p:spPr>
              <a:xfrm flipV="1">
                <a:off x="2493818" y="3429000"/>
                <a:ext cx="110837" cy="33423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44FA176-BF21-43A7-AB41-BB0FC3D4D4B3}"/>
                  </a:ext>
                </a:extLst>
              </p:cNvPr>
              <p:cNvCxnSpPr/>
              <p:nvPr/>
            </p:nvCxnSpPr>
            <p:spPr>
              <a:xfrm>
                <a:off x="2604655" y="3429000"/>
                <a:ext cx="54032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5EE2C79-D437-41EB-A8C0-A8C7A1B494A4}"/>
                </a:ext>
              </a:extLst>
            </p:cNvPr>
            <p:cNvGrpSpPr/>
            <p:nvPr/>
          </p:nvGrpSpPr>
          <p:grpSpPr>
            <a:xfrm>
              <a:off x="2618510" y="4031673"/>
              <a:ext cx="858981" cy="0"/>
              <a:chOff x="2618510" y="4031673"/>
              <a:chExt cx="858981" cy="0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B6BDE3E-F335-47AE-8BF9-45CFE53E8934}"/>
                  </a:ext>
                </a:extLst>
              </p:cNvPr>
              <p:cNvCxnSpPr/>
              <p:nvPr/>
            </p:nvCxnSpPr>
            <p:spPr>
              <a:xfrm>
                <a:off x="2618510" y="4031673"/>
                <a:ext cx="54032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DF49C92-EBC1-4847-8B19-D9734E8AD697}"/>
                  </a:ext>
                </a:extLst>
              </p:cNvPr>
              <p:cNvCxnSpPr/>
              <p:nvPr/>
            </p:nvCxnSpPr>
            <p:spPr>
              <a:xfrm>
                <a:off x="3283527" y="4031673"/>
                <a:ext cx="19396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B8C23BF-BE7F-4FC2-A216-3F19258FB021}"/>
                </a:ext>
              </a:extLst>
            </p:cNvPr>
            <p:cNvGrpSpPr/>
            <p:nvPr/>
          </p:nvGrpSpPr>
          <p:grpSpPr>
            <a:xfrm>
              <a:off x="2618505" y="4613564"/>
              <a:ext cx="858981" cy="0"/>
              <a:chOff x="2618510" y="4031673"/>
              <a:chExt cx="858981" cy="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811CA21-24FB-4CEF-98DB-5AFA553D4BF9}"/>
                  </a:ext>
                </a:extLst>
              </p:cNvPr>
              <p:cNvCxnSpPr/>
              <p:nvPr/>
            </p:nvCxnSpPr>
            <p:spPr>
              <a:xfrm>
                <a:off x="2618510" y="4031673"/>
                <a:ext cx="54032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33782F-CF6A-4023-9613-0BA687C269C6}"/>
                  </a:ext>
                </a:extLst>
              </p:cNvPr>
              <p:cNvCxnSpPr/>
              <p:nvPr/>
            </p:nvCxnSpPr>
            <p:spPr>
              <a:xfrm>
                <a:off x="3283527" y="4031673"/>
                <a:ext cx="19396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3F3467-F229-48F0-962F-F910B21C13E3}"/>
                  </a:ext>
                </a:extLst>
              </p:cNvPr>
              <p:cNvSpPr txBox="1"/>
              <p:nvPr/>
            </p:nvSpPr>
            <p:spPr>
              <a:xfrm>
                <a:off x="2362189" y="2549328"/>
                <a:ext cx="353984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Pembagian</a:t>
                </a:r>
                <a:r>
                  <a:rPr lang="en-US" dirty="0"/>
                  <a:t> di </a:t>
                </a:r>
                <a:r>
                  <a:rPr lang="en-US" dirty="0" err="1"/>
                  <a:t>samping</a:t>
                </a:r>
                <a:r>
                  <a:rPr lang="en-US" dirty="0"/>
                  <a:t> </a:t>
                </a:r>
                <a:r>
                  <a:rPr lang="en-US" dirty="0" err="1"/>
                  <a:t>menunjukkan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256 = (9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28) + 4</a:t>
                </a:r>
              </a:p>
              <a:p>
                <a:endParaRPr lang="en-US" dirty="0"/>
              </a:p>
              <a:p>
                <a:r>
                  <a:rPr lang="en-US" dirty="0"/>
                  <a:t>Proses </a:t>
                </a:r>
                <a:r>
                  <a:rPr lang="en-US" dirty="0" err="1"/>
                  <a:t>pembagian</a:t>
                </a:r>
                <a:r>
                  <a:rPr lang="en-US" dirty="0"/>
                  <a:t> </a:t>
                </a:r>
                <a:r>
                  <a:rPr lang="en-US" dirty="0" err="1"/>
                  <a:t>berhenti</a:t>
                </a:r>
                <a:r>
                  <a:rPr lang="en-US" dirty="0"/>
                  <a:t> </a:t>
                </a:r>
                <a:r>
                  <a:rPr lang="en-US" dirty="0" err="1"/>
                  <a:t>karena</a:t>
                </a:r>
                <a:r>
                  <a:rPr lang="en-US" dirty="0"/>
                  <a:t> </a:t>
                </a:r>
                <a:r>
                  <a:rPr lang="en-US" dirty="0" err="1"/>
                  <a:t>sisanya</a:t>
                </a:r>
                <a:r>
                  <a:rPr lang="en-US" dirty="0"/>
                  <a:t>, </a:t>
                </a:r>
                <a:r>
                  <a:rPr lang="en-US" dirty="0" err="1"/>
                  <a:t>yaitu</a:t>
                </a:r>
                <a:r>
                  <a:rPr lang="en-US" dirty="0"/>
                  <a:t> 4 </a:t>
                </a:r>
                <a:r>
                  <a:rPr lang="en-US" dirty="0" err="1"/>
                  <a:t>kurang</a:t>
                </a:r>
                <a:r>
                  <a:rPr lang="en-US" dirty="0"/>
                  <a:t> </a:t>
                </a:r>
                <a:r>
                  <a:rPr lang="en-US" dirty="0" err="1"/>
                  <a:t>dari</a:t>
                </a:r>
                <a:r>
                  <a:rPr lang="en-US" dirty="0"/>
                  <a:t> 9. </a:t>
                </a:r>
                <a:endParaRPr lang="en-ID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3F3467-F229-48F0-962F-F910B21C1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189" y="2549328"/>
                <a:ext cx="3539846" cy="2031325"/>
              </a:xfrm>
              <a:prstGeom prst="rect">
                <a:avLst/>
              </a:prstGeom>
              <a:blipFill>
                <a:blip r:embed="rId2"/>
                <a:stretch>
                  <a:fillRect l="-1377" t="-1502" b="-3904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CC3B5035-BCF4-48A6-B95C-73211B536DE7}"/>
              </a:ext>
            </a:extLst>
          </p:cNvPr>
          <p:cNvSpPr/>
          <p:nvPr/>
        </p:nvSpPr>
        <p:spPr>
          <a:xfrm>
            <a:off x="7419105" y="1709312"/>
            <a:ext cx="3754582" cy="5680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Pembagian</a:t>
            </a:r>
            <a:r>
              <a:rPr lang="en-US" sz="2400" b="1" dirty="0"/>
              <a:t> </a:t>
            </a:r>
            <a:r>
              <a:rPr lang="en-US" sz="2400" b="1" dirty="0" err="1"/>
              <a:t>Polinomial</a:t>
            </a:r>
            <a:r>
              <a:rPr lang="en-US" sz="2400" b="1" dirty="0"/>
              <a:t> </a:t>
            </a:r>
            <a:endParaRPr lang="en-ID" sz="2400" b="1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FB58B4-6658-4453-B421-522F9E3CCC63}"/>
              </a:ext>
            </a:extLst>
          </p:cNvPr>
          <p:cNvGrpSpPr/>
          <p:nvPr/>
        </p:nvGrpSpPr>
        <p:grpSpPr>
          <a:xfrm>
            <a:off x="5881234" y="2673926"/>
            <a:ext cx="2708569" cy="1754326"/>
            <a:chOff x="6892631" y="2673926"/>
            <a:chExt cx="2708569" cy="175432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F00A8F9-52D2-4A1B-8AF6-0FD8B027491D}"/>
                </a:ext>
              </a:extLst>
            </p:cNvPr>
            <p:cNvGrpSpPr/>
            <p:nvPr/>
          </p:nvGrpSpPr>
          <p:grpSpPr>
            <a:xfrm>
              <a:off x="6892631" y="2673926"/>
              <a:ext cx="2708569" cy="1754326"/>
              <a:chOff x="2244436" y="3186545"/>
              <a:chExt cx="1510146" cy="17543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9BA3436E-3C3D-4B76-95D1-7D1ADE519BFC}"/>
                      </a:ext>
                    </a:extLst>
                  </p:cNvPr>
                  <p:cNvSpPr txBox="1"/>
                  <p:nvPr/>
                </p:nvSpPr>
                <p:spPr>
                  <a:xfrm>
                    <a:off x="2244436" y="3186545"/>
                    <a:ext cx="1510146" cy="1754326"/>
                  </a:xfrm>
                  <a:prstGeom prst="rect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	      x + 3</a:t>
                    </a:r>
                  </a:p>
                  <a:p>
                    <a:r>
                      <a:rPr lang="en-US" dirty="0"/>
                      <a:t>x + 2   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oMath>
                    </a14:m>
                    <a:endParaRPr lang="en-US" dirty="0"/>
                  </a:p>
                  <a:p>
                    <a:r>
                      <a:rPr lang="en-US" dirty="0"/>
                      <a:t>	    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a14:m>
                    <a:endParaRPr lang="en-US" dirty="0"/>
                  </a:p>
                  <a:p>
                    <a:r>
                      <a:rPr lang="en-US" dirty="0"/>
                      <a:t>		      3x + 4</a:t>
                    </a:r>
                  </a:p>
                  <a:p>
                    <a:r>
                      <a:rPr lang="en-US" dirty="0"/>
                      <a:t>		      3x + 6</a:t>
                    </a:r>
                  </a:p>
                  <a:p>
                    <a:r>
                      <a:rPr lang="en-US" dirty="0"/>
                      <a:t>			      -2</a:t>
                    </a: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9BA3436E-3C3D-4B76-95D1-7D1ADE519B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44436" y="3186545"/>
                    <a:ext cx="1510146" cy="175432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794" t="-1730" b="-4498"/>
                    </a:stretch>
                  </a:blipFill>
                </p:spPr>
                <p:txBody>
                  <a:bodyPr/>
                  <a:lstStyle/>
                  <a:p>
                    <a:r>
                      <a:rPr lang="en-ID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79EDCC6-077D-44D3-A699-FC0410FB3164}"/>
                  </a:ext>
                </a:extLst>
              </p:cNvPr>
              <p:cNvGrpSpPr/>
              <p:nvPr/>
            </p:nvGrpSpPr>
            <p:grpSpPr>
              <a:xfrm>
                <a:off x="2560397" y="3470565"/>
                <a:ext cx="832655" cy="334234"/>
                <a:chOff x="2546542" y="3429000"/>
                <a:chExt cx="832655" cy="334234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9DA3A308-D094-4B48-B89D-73C9671D1568}"/>
                    </a:ext>
                  </a:extLst>
                </p:cNvPr>
                <p:cNvCxnSpPr/>
                <p:nvPr/>
              </p:nvCxnSpPr>
              <p:spPr>
                <a:xfrm flipV="1">
                  <a:off x="2546542" y="3429000"/>
                  <a:ext cx="110837" cy="33423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BB2C1216-8013-404E-800E-0AB46749E3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2315" y="3429000"/>
                  <a:ext cx="73688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6E76E46-D1D5-4B0F-A55C-381F901BA0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48638" y="4031673"/>
                <a:ext cx="744414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D29F5F7-E1C2-4A10-8B66-9DF32B46A8D6}"/>
                  </a:ext>
                </a:extLst>
              </p:cNvPr>
              <p:cNvGrpSpPr/>
              <p:nvPr/>
            </p:nvGrpSpPr>
            <p:grpSpPr>
              <a:xfrm>
                <a:off x="2648633" y="4613564"/>
                <a:ext cx="934300" cy="0"/>
                <a:chOff x="2648638" y="4031673"/>
                <a:chExt cx="934300" cy="0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B7089F97-95F7-416C-B09E-F38630A55C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8638" y="4031673"/>
                  <a:ext cx="74441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A7123FD7-E357-4630-84A0-305B86A096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77491" y="4031673"/>
                  <a:ext cx="10544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5EE0621-4450-4630-9344-7512DCD0F540}"/>
                </a:ext>
              </a:extLst>
            </p:cNvPr>
            <p:cNvCxnSpPr/>
            <p:nvPr/>
          </p:nvCxnSpPr>
          <p:spPr>
            <a:xfrm>
              <a:off x="9160767" y="3519054"/>
              <a:ext cx="1356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70B8A78-0850-423B-B9DD-EBD63DD5B411}"/>
                  </a:ext>
                </a:extLst>
              </p:cNvPr>
              <p:cNvSpPr txBox="1"/>
              <p:nvPr/>
            </p:nvSpPr>
            <p:spPr>
              <a:xfrm>
                <a:off x="8655612" y="2549328"/>
                <a:ext cx="3539846" cy="2277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Pembagian di </a:t>
                </a:r>
                <a:r>
                  <a:rPr lang="en-US" dirty="0" err="1"/>
                  <a:t>samping</a:t>
                </a:r>
                <a:r>
                  <a:rPr lang="en-US" dirty="0"/>
                  <a:t> </a:t>
                </a:r>
                <a:r>
                  <a:rPr lang="en-US" dirty="0" err="1"/>
                  <a:t>menunjukkan</a:t>
                </a:r>
                <a:r>
                  <a:rPr lang="en-US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+5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+4=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+(−2)</m:t>
                      </m:r>
                    </m:oMath>
                  </m:oMathPara>
                </a14:m>
                <a:endParaRPr lang="en-US" sz="1600" dirty="0"/>
              </a:p>
              <a:p>
                <a:endParaRPr lang="en-US" dirty="0"/>
              </a:p>
              <a:p>
                <a:pPr algn="just"/>
                <a:r>
                  <a:rPr lang="en-US" dirty="0"/>
                  <a:t>Proses </a:t>
                </a:r>
                <a:r>
                  <a:rPr lang="en-US" dirty="0" err="1"/>
                  <a:t>pembagian</a:t>
                </a:r>
                <a:r>
                  <a:rPr lang="en-US" dirty="0"/>
                  <a:t> </a:t>
                </a:r>
                <a:r>
                  <a:rPr lang="en-US" dirty="0" err="1"/>
                  <a:t>berhenti</a:t>
                </a:r>
                <a:r>
                  <a:rPr lang="en-US" dirty="0"/>
                  <a:t> </a:t>
                </a:r>
                <a:r>
                  <a:rPr lang="en-US" dirty="0" err="1"/>
                  <a:t>karena</a:t>
                </a:r>
                <a:r>
                  <a:rPr lang="en-US" dirty="0"/>
                  <a:t> </a:t>
                </a:r>
                <a:r>
                  <a:rPr lang="en-US" dirty="0" err="1"/>
                  <a:t>sisanya</a:t>
                </a:r>
                <a:r>
                  <a:rPr lang="en-US" dirty="0"/>
                  <a:t> -2 </a:t>
                </a:r>
                <a:r>
                  <a:rPr lang="en-US" dirty="0" err="1"/>
                  <a:t>berderajat</a:t>
                </a:r>
                <a:r>
                  <a:rPr lang="en-US" dirty="0"/>
                  <a:t> </a:t>
                </a:r>
                <a:r>
                  <a:rPr lang="en-US" dirty="0" err="1"/>
                  <a:t>lebih</a:t>
                </a:r>
                <a:r>
                  <a:rPr lang="en-US" dirty="0"/>
                  <a:t> </a:t>
                </a:r>
                <a:r>
                  <a:rPr lang="en-US" dirty="0" err="1"/>
                  <a:t>rendah</a:t>
                </a:r>
                <a:r>
                  <a:rPr lang="en-US" dirty="0"/>
                  <a:t> </a:t>
                </a:r>
                <a:r>
                  <a:rPr lang="en-US" dirty="0" err="1"/>
                  <a:t>daripada</a:t>
                </a:r>
                <a:r>
                  <a:rPr lang="en-US" dirty="0"/>
                  <a:t> </a:t>
                </a:r>
                <a:r>
                  <a:rPr lang="en-US" dirty="0" err="1"/>
                  <a:t>pembagi</a:t>
                </a:r>
                <a:r>
                  <a:rPr lang="en-US" dirty="0"/>
                  <a:t>.</a:t>
                </a:r>
                <a:endParaRPr lang="en-ID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70B8A78-0850-423B-B9DD-EBD63DD5B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612" y="2549328"/>
                <a:ext cx="3539846" cy="2277547"/>
              </a:xfrm>
              <a:prstGeom prst="rect">
                <a:avLst/>
              </a:prstGeom>
              <a:blipFill>
                <a:blip r:embed="rId4"/>
                <a:stretch>
                  <a:fillRect l="-1549" t="-1337" r="-1377" b="-3209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2BAE31D-70A1-4B46-AE82-8D84EA67E659}"/>
                  </a:ext>
                </a:extLst>
              </p:cNvPr>
              <p:cNvSpPr/>
              <p:nvPr/>
            </p:nvSpPr>
            <p:spPr>
              <a:xfrm>
                <a:off x="1614042" y="5237018"/>
                <a:ext cx="8970831" cy="760565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/>
                  <a:t>Polinomial</a:t>
                </a:r>
                <a:r>
                  <a:rPr lang="en-US" sz="2400" b="1" dirty="0"/>
                  <a:t> = (</a:t>
                </a:r>
                <a:r>
                  <a:rPr lang="en-US" sz="2400" b="1" dirty="0" err="1"/>
                  <a:t>Pembagi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ID" sz="2400" b="1" dirty="0"/>
                  <a:t> </a:t>
                </a:r>
                <a:r>
                  <a:rPr lang="en-ID" sz="2400" b="1" dirty="0" err="1"/>
                  <a:t>hasil</a:t>
                </a:r>
                <a:r>
                  <a:rPr lang="en-ID" sz="2400" b="1" dirty="0"/>
                  <a:t> </a:t>
                </a:r>
                <a:r>
                  <a:rPr lang="en-ID" sz="2400" b="1" dirty="0" err="1"/>
                  <a:t>bagi</a:t>
                </a:r>
                <a:r>
                  <a:rPr lang="en-ID" sz="2400" b="1" dirty="0"/>
                  <a:t>) + </a:t>
                </a:r>
                <a:r>
                  <a:rPr lang="en-ID" sz="2400" b="1" dirty="0" err="1"/>
                  <a:t>sisa</a:t>
                </a:r>
                <a:r>
                  <a:rPr lang="en-ID" sz="2400" b="1" dirty="0"/>
                  <a:t> </a:t>
                </a:r>
                <a:r>
                  <a:rPr lang="en-ID" sz="2400" b="1" dirty="0" err="1"/>
                  <a:t>pembagian</a:t>
                </a:r>
                <a:endParaRPr lang="en-ID" sz="2400" b="1" dirty="0"/>
              </a:p>
            </p:txBody>
          </p:sp>
        </mc:Choice>
        <mc:Fallback xmlns=""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2BAE31D-70A1-4B46-AE82-8D84EA67E6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042" y="5237018"/>
                <a:ext cx="8970831" cy="7605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519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7876B8C7-D2B7-4499-8A69-065B40438BDA}"/>
              </a:ext>
            </a:extLst>
          </p:cNvPr>
          <p:cNvSpPr/>
          <p:nvPr/>
        </p:nvSpPr>
        <p:spPr>
          <a:xfrm>
            <a:off x="1953491" y="429490"/>
            <a:ext cx="8091054" cy="109451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  </a:t>
            </a:r>
            <a:r>
              <a:rPr lang="en-US" sz="2400" b="1" dirty="0" err="1"/>
              <a:t>Pembagian</a:t>
            </a:r>
            <a:r>
              <a:rPr lang="en-US" sz="2400" b="1" dirty="0"/>
              <a:t> </a:t>
            </a:r>
            <a:r>
              <a:rPr lang="en-US" sz="2400" b="1" dirty="0" err="1"/>
              <a:t>Polinomial</a:t>
            </a:r>
            <a:r>
              <a:rPr lang="en-US" sz="2400" b="1" dirty="0"/>
              <a:t> </a:t>
            </a:r>
            <a:r>
              <a:rPr lang="en-US" sz="2400" b="1" dirty="0" err="1"/>
              <a:t>dengan</a:t>
            </a:r>
            <a:r>
              <a:rPr lang="en-US" sz="2400" b="1" dirty="0"/>
              <a:t> </a:t>
            </a:r>
            <a:r>
              <a:rPr lang="en-US" sz="2400" b="1" dirty="0" err="1"/>
              <a:t>Pembagi</a:t>
            </a:r>
            <a:r>
              <a:rPr lang="en-US" sz="2400" b="1" dirty="0"/>
              <a:t> </a:t>
            </a:r>
            <a:r>
              <a:rPr lang="en-US" sz="2400" b="1" dirty="0" err="1"/>
              <a:t>Berbentuk</a:t>
            </a:r>
            <a:r>
              <a:rPr lang="en-US" sz="2400" b="1" dirty="0"/>
              <a:t> (x – h)</a:t>
            </a:r>
            <a:endParaRPr lang="en-ID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4A4363-A8FB-4336-9090-B4073C8B5AB1}"/>
              </a:ext>
            </a:extLst>
          </p:cNvPr>
          <p:cNvSpPr txBox="1"/>
          <p:nvPr/>
        </p:nvSpPr>
        <p:spPr>
          <a:xfrm>
            <a:off x="1149928" y="2258292"/>
            <a:ext cx="102662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Apabila</a:t>
            </a:r>
            <a:r>
              <a:rPr lang="en-US" sz="2400" dirty="0"/>
              <a:t> polynomial f(x) </a:t>
            </a:r>
            <a:r>
              <a:rPr lang="en-US" sz="2400" dirty="0" err="1"/>
              <a:t>dibagi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(x – h) dan </a:t>
            </a:r>
            <a:r>
              <a:rPr lang="en-US" sz="2400" dirty="0" err="1"/>
              <a:t>memberikan</a:t>
            </a:r>
            <a:r>
              <a:rPr lang="en-US" sz="2400" dirty="0"/>
              <a:t> </a:t>
            </a:r>
            <a:r>
              <a:rPr lang="en-US" sz="2400" dirty="0" err="1"/>
              <a:t>hasil</a:t>
            </a:r>
            <a:r>
              <a:rPr lang="en-US" sz="2400" dirty="0"/>
              <a:t> </a:t>
            </a:r>
            <a:r>
              <a:rPr lang="en-US" sz="2400" dirty="0" err="1"/>
              <a:t>bagi</a:t>
            </a:r>
            <a:r>
              <a:rPr lang="en-US" sz="2400" dirty="0"/>
              <a:t> H(x) </a:t>
            </a:r>
            <a:r>
              <a:rPr lang="en-US" sz="2400" dirty="0" err="1"/>
              <a:t>serta</a:t>
            </a:r>
            <a:r>
              <a:rPr lang="en-US" sz="2400" dirty="0"/>
              <a:t> </a:t>
            </a:r>
            <a:r>
              <a:rPr lang="en-US" sz="2400" dirty="0" err="1"/>
              <a:t>sisa</a:t>
            </a:r>
            <a:r>
              <a:rPr lang="en-US" sz="2400" dirty="0"/>
              <a:t> </a:t>
            </a:r>
            <a:r>
              <a:rPr lang="en-US" sz="2400" dirty="0" err="1"/>
              <a:t>pembaginya</a:t>
            </a:r>
            <a:r>
              <a:rPr lang="en-US" sz="2400" dirty="0"/>
              <a:t> S(x),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hubungan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f(x) </a:t>
            </a:r>
            <a:r>
              <a:rPr lang="en-US" sz="2400" dirty="0" err="1"/>
              <a:t>dengan</a:t>
            </a:r>
            <a:r>
              <a:rPr lang="en-US" sz="2400" dirty="0"/>
              <a:t> (x – h), H(x) dan S(x) </a:t>
            </a:r>
            <a:r>
              <a:rPr lang="en-US" sz="2400" dirty="0" err="1"/>
              <a:t>adalah</a:t>
            </a:r>
            <a:r>
              <a:rPr lang="en-US" sz="2400" dirty="0"/>
              <a:t> 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Derajat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H(x) = </a:t>
            </a:r>
            <a:r>
              <a:rPr lang="en-US" sz="2400" dirty="0" err="1"/>
              <a:t>derajat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f(x) - 1</a:t>
            </a:r>
            <a:endParaRPr lang="en-ID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752CE3-7969-4AEB-8DC8-F3DA01F8A315}"/>
                  </a:ext>
                </a:extLst>
              </p:cNvPr>
              <p:cNvSpPr txBox="1"/>
              <p:nvPr/>
            </p:nvSpPr>
            <p:spPr>
              <a:xfrm>
                <a:off x="3969328" y="3731249"/>
                <a:ext cx="4627418" cy="46166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𝑯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D" sz="24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752CE3-7969-4AEB-8DC8-F3DA01F8A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328" y="3731249"/>
                <a:ext cx="4627418" cy="461665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53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>
            <a:extLst>
              <a:ext uri="{FF2B5EF4-FFF2-40B4-BE49-F238E27FC236}">
                <a16:creationId xmlns:a16="http://schemas.microsoft.com/office/drawing/2014/main" id="{4145AFF1-1FF9-43EC-87B6-C4D5A4F87DCB}"/>
              </a:ext>
            </a:extLst>
          </p:cNvPr>
          <p:cNvSpPr/>
          <p:nvPr/>
        </p:nvSpPr>
        <p:spPr>
          <a:xfrm>
            <a:off x="3906982" y="443345"/>
            <a:ext cx="3713018" cy="858982"/>
          </a:xfrm>
          <a:prstGeom prst="flowChartMultidocumen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CONTOH</a:t>
            </a:r>
            <a:endParaRPr lang="en-ID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82CCBE-C20B-42D4-8D2A-5DC2C418D5D0}"/>
                  </a:ext>
                </a:extLst>
              </p:cNvPr>
              <p:cNvSpPr txBox="1"/>
              <p:nvPr/>
            </p:nvSpPr>
            <p:spPr>
              <a:xfrm>
                <a:off x="886691" y="1634836"/>
                <a:ext cx="1033549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Dengan </a:t>
                </a:r>
                <a:r>
                  <a:rPr lang="en-US" dirty="0" err="1"/>
                  <a:t>menggunakan</a:t>
                </a:r>
                <a:r>
                  <a:rPr lang="en-US" dirty="0"/>
                  <a:t> </a:t>
                </a:r>
                <a:r>
                  <a:rPr lang="en-US" dirty="0" err="1"/>
                  <a:t>metode</a:t>
                </a:r>
                <a:r>
                  <a:rPr lang="en-US" dirty="0"/>
                  <a:t> Horner dan </a:t>
                </a:r>
                <a:r>
                  <a:rPr lang="en-US" dirty="0" err="1"/>
                  <a:t>metode</a:t>
                </a:r>
                <a:r>
                  <a:rPr lang="en-US" dirty="0"/>
                  <a:t> </a:t>
                </a:r>
                <a:r>
                  <a:rPr lang="en-US" dirty="0" err="1"/>
                  <a:t>pembagian</a:t>
                </a:r>
                <a:r>
                  <a:rPr lang="en-US" dirty="0"/>
                  <a:t> </a:t>
                </a:r>
                <a:r>
                  <a:rPr lang="en-US" dirty="0" err="1"/>
                  <a:t>bersusun</a:t>
                </a:r>
                <a:r>
                  <a:rPr lang="en-US" dirty="0"/>
                  <a:t>, </a:t>
                </a:r>
                <a:r>
                  <a:rPr lang="en-US" dirty="0" err="1"/>
                  <a:t>tentukan</a:t>
                </a:r>
                <a:r>
                  <a:rPr lang="en-US" dirty="0"/>
                  <a:t> </a:t>
                </a:r>
                <a:r>
                  <a:rPr lang="en-US" dirty="0" err="1"/>
                  <a:t>hasil</a:t>
                </a:r>
                <a:r>
                  <a:rPr lang="en-US" dirty="0"/>
                  <a:t> </a:t>
                </a:r>
                <a:r>
                  <a:rPr lang="en-US" dirty="0" err="1"/>
                  <a:t>bagi</a:t>
                </a:r>
                <a:r>
                  <a:rPr lang="en-US" dirty="0"/>
                  <a:t> dan </a:t>
                </a:r>
                <a:r>
                  <a:rPr lang="en-US" dirty="0" err="1"/>
                  <a:t>sisa</a:t>
                </a:r>
                <a:r>
                  <a:rPr lang="en-US" dirty="0"/>
                  <a:t> </a:t>
                </a:r>
                <a:r>
                  <a:rPr lang="en-US" dirty="0" err="1"/>
                  <a:t>pembagian</a:t>
                </a:r>
                <a:r>
                  <a:rPr lang="en-US" dirty="0"/>
                  <a:t> </a:t>
                </a:r>
                <a:r>
                  <a:rPr lang="en-US" dirty="0" err="1"/>
                  <a:t>jika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−7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+18 </m:t>
                    </m:r>
                  </m:oMath>
                </a14:m>
                <a:r>
                  <a:rPr lang="en-ID" dirty="0" err="1"/>
                  <a:t>dibagi</a:t>
                </a:r>
                <a:r>
                  <a:rPr lang="en-ID" dirty="0"/>
                  <a:t> oleh (x + 1).</a:t>
                </a:r>
              </a:p>
              <a:p>
                <a:endParaRPr lang="en-ID" dirty="0"/>
              </a:p>
              <a:p>
                <a:r>
                  <a:rPr lang="en-ID" b="1" dirty="0"/>
                  <a:t>PENYELESAIAN :</a:t>
                </a:r>
              </a:p>
              <a:p>
                <a:endParaRPr lang="en-ID" b="1" dirty="0"/>
              </a:p>
              <a:p>
                <a:r>
                  <a:rPr lang="en-ID" u="sng" dirty="0"/>
                  <a:t>Cara </a:t>
                </a:r>
                <a:r>
                  <a:rPr lang="en-ID" u="sng" dirty="0" err="1"/>
                  <a:t>Bersusun</a:t>
                </a:r>
                <a:endParaRPr lang="en-ID" u="sng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82CCBE-C20B-42D4-8D2A-5DC2C418D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91" y="1634836"/>
                <a:ext cx="10335491" cy="1754326"/>
              </a:xfrm>
              <a:prstGeom prst="rect">
                <a:avLst/>
              </a:prstGeom>
              <a:blipFill>
                <a:blip r:embed="rId2"/>
                <a:stretch>
                  <a:fillRect l="-472" t="-1736" b="-4514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D8B5964-F345-473A-98E7-56CFE15816CC}"/>
                  </a:ext>
                </a:extLst>
              </p:cNvPr>
              <p:cNvSpPr txBox="1"/>
              <p:nvPr/>
            </p:nvSpPr>
            <p:spPr>
              <a:xfrm>
                <a:off x="1330036" y="3429000"/>
                <a:ext cx="3477491" cy="2308324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	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12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+18</m:t>
                      </m:r>
                    </m:oMath>
                  </m:oMathPara>
                </a14:m>
                <a:endParaRPr lang="en-ID" dirty="0"/>
              </a:p>
              <a:p>
                <a:r>
                  <a:rPr lang="en-ID" dirty="0"/>
                  <a:t>	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D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+12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ID" dirty="0"/>
              </a:p>
              <a:p>
                <a:r>
                  <a:rPr lang="en-ID" dirty="0"/>
                  <a:t>	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−8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−7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ID" dirty="0"/>
              </a:p>
              <a:p>
                <a:r>
                  <a:rPr lang="en-ID" dirty="0"/>
                  <a:t>		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−8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−8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="0" dirty="0"/>
              </a:p>
              <a:p>
                <a:r>
                  <a:rPr lang="en-ID" dirty="0"/>
                  <a:t>			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+18</m:t>
                    </m:r>
                  </m:oMath>
                </a14:m>
                <a:r>
                  <a:rPr lang="en-ID" dirty="0"/>
                  <a:t>	</a:t>
                </a:r>
              </a:p>
              <a:p>
                <a:r>
                  <a:rPr lang="en-ID" dirty="0"/>
                  <a:t>			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b="0" dirty="0"/>
              </a:p>
              <a:p>
                <a:r>
                  <a:rPr lang="en-ID" dirty="0"/>
                  <a:t>				               17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D8B5964-F345-473A-98E7-56CFE1581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036" y="3429000"/>
                <a:ext cx="3477491" cy="2308324"/>
              </a:xfrm>
              <a:prstGeom prst="rect">
                <a:avLst/>
              </a:prstGeom>
              <a:blipFill>
                <a:blip r:embed="rId3"/>
                <a:stretch>
                  <a:fillRect b="-289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C2EAA347-FF8F-413C-BEC1-4B214C73359A}"/>
              </a:ext>
            </a:extLst>
          </p:cNvPr>
          <p:cNvGrpSpPr/>
          <p:nvPr/>
        </p:nvGrpSpPr>
        <p:grpSpPr>
          <a:xfrm>
            <a:off x="1981201" y="3740726"/>
            <a:ext cx="2438399" cy="256128"/>
            <a:chOff x="1981201" y="3740726"/>
            <a:chExt cx="2438399" cy="25612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815B6DF-6409-436A-BA6E-B992E0CE8A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1201" y="3740726"/>
              <a:ext cx="180109" cy="256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402581-A7C8-4659-8499-3ED76D39A8DF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3740726"/>
              <a:ext cx="2286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0E807F-F43B-4B97-A2A7-5AA6879C2F4E}"/>
              </a:ext>
            </a:extLst>
          </p:cNvPr>
          <p:cNvGrpSpPr/>
          <p:nvPr/>
        </p:nvGrpSpPr>
        <p:grpSpPr>
          <a:xfrm>
            <a:off x="2133600" y="4281055"/>
            <a:ext cx="2673927" cy="27709"/>
            <a:chOff x="2133600" y="4281055"/>
            <a:chExt cx="2673927" cy="2770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4A51B6-A38F-40C0-A673-3AACB74640AC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4308764"/>
              <a:ext cx="2286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209D51F-785B-4D0C-839E-0502EAE4DAD7}"/>
                </a:ext>
              </a:extLst>
            </p:cNvPr>
            <p:cNvCxnSpPr/>
            <p:nvPr/>
          </p:nvCxnSpPr>
          <p:spPr>
            <a:xfrm>
              <a:off x="4627418" y="4281055"/>
              <a:ext cx="1801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2A24CB-97D3-438D-8E50-744933306A1E}"/>
              </a:ext>
            </a:extLst>
          </p:cNvPr>
          <p:cNvGrpSpPr/>
          <p:nvPr/>
        </p:nvGrpSpPr>
        <p:grpSpPr>
          <a:xfrm>
            <a:off x="2597729" y="4794020"/>
            <a:ext cx="2147453" cy="45719"/>
            <a:chOff x="2133600" y="4281055"/>
            <a:chExt cx="2673927" cy="2770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46C7D56-F4B3-4FDF-A101-5B12D522689F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4308764"/>
              <a:ext cx="2286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6C29DE-2F23-4BCF-B5CC-24B5533E10B5}"/>
                </a:ext>
              </a:extLst>
            </p:cNvPr>
            <p:cNvCxnSpPr/>
            <p:nvPr/>
          </p:nvCxnSpPr>
          <p:spPr>
            <a:xfrm>
              <a:off x="4627418" y="4281055"/>
              <a:ext cx="1801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E82EF2-76DF-4544-997F-DFE94CACA6B2}"/>
              </a:ext>
            </a:extLst>
          </p:cNvPr>
          <p:cNvGrpSpPr/>
          <p:nvPr/>
        </p:nvGrpSpPr>
        <p:grpSpPr>
          <a:xfrm>
            <a:off x="3566801" y="5361015"/>
            <a:ext cx="1178381" cy="9699"/>
            <a:chOff x="3566801" y="5361015"/>
            <a:chExt cx="1178381" cy="969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8E477BD-0DF8-4CD3-A5D8-A30EB626362B}"/>
                </a:ext>
              </a:extLst>
            </p:cNvPr>
            <p:cNvCxnSpPr>
              <a:cxnSpLocks/>
            </p:cNvCxnSpPr>
            <p:nvPr/>
          </p:nvCxnSpPr>
          <p:spPr>
            <a:xfrm>
              <a:off x="3566801" y="5370714"/>
              <a:ext cx="8527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258A454-26A3-425D-B518-C44BA2522976}"/>
                </a:ext>
              </a:extLst>
            </p:cNvPr>
            <p:cNvCxnSpPr/>
            <p:nvPr/>
          </p:nvCxnSpPr>
          <p:spPr>
            <a:xfrm>
              <a:off x="4606637" y="5361015"/>
              <a:ext cx="1385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5C8F6E0-4310-41A5-B2CD-3CBCD08C30DF}"/>
              </a:ext>
            </a:extLst>
          </p:cNvPr>
          <p:cNvSpPr txBox="1"/>
          <p:nvPr/>
        </p:nvSpPr>
        <p:spPr>
          <a:xfrm>
            <a:off x="6303818" y="3019830"/>
            <a:ext cx="471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Cara </a:t>
            </a:r>
            <a:r>
              <a:rPr lang="en-US" u="sng" dirty="0" err="1"/>
              <a:t>Pembagian</a:t>
            </a:r>
            <a:r>
              <a:rPr lang="en-US" u="sng" dirty="0"/>
              <a:t> </a:t>
            </a:r>
            <a:r>
              <a:rPr lang="en-US" u="sng" dirty="0" err="1"/>
              <a:t>Sintetik</a:t>
            </a:r>
            <a:r>
              <a:rPr lang="en-US" u="sng" dirty="0"/>
              <a:t> / </a:t>
            </a:r>
            <a:r>
              <a:rPr lang="en-US" u="sng" dirty="0" err="1"/>
              <a:t>Metode</a:t>
            </a:r>
            <a:r>
              <a:rPr lang="en-US" u="sng" dirty="0"/>
              <a:t> Horner</a:t>
            </a:r>
            <a:endParaRPr lang="en-ID" u="sng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47E108-0513-43BD-BFD6-4717C40FCF27}"/>
              </a:ext>
            </a:extLst>
          </p:cNvPr>
          <p:cNvSpPr txBox="1"/>
          <p:nvPr/>
        </p:nvSpPr>
        <p:spPr>
          <a:xfrm>
            <a:off x="6054436" y="3389162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Pembagi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x + 1, </a:t>
            </a:r>
            <a:r>
              <a:rPr lang="en-US" dirty="0" err="1"/>
              <a:t>berarti</a:t>
            </a:r>
            <a:r>
              <a:rPr lang="en-US" dirty="0"/>
              <a:t> x = -1</a:t>
            </a:r>
          </a:p>
          <a:p>
            <a:r>
              <a:rPr lang="en-ID" dirty="0"/>
              <a:t>		12		4		-7		18</a:t>
            </a:r>
          </a:p>
          <a:p>
            <a:r>
              <a:rPr lang="en-ID" dirty="0"/>
              <a:t>x = -1			</a:t>
            </a:r>
          </a:p>
          <a:p>
            <a:r>
              <a:rPr lang="en-ID" dirty="0"/>
              <a:t>		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574903-A5F3-4EDC-BE95-AF62222B8D06}"/>
              </a:ext>
            </a:extLst>
          </p:cNvPr>
          <p:cNvSpPr txBox="1"/>
          <p:nvPr/>
        </p:nvSpPr>
        <p:spPr>
          <a:xfrm>
            <a:off x="7734301" y="3911723"/>
            <a:ext cx="515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-12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C1B801-06A6-43C4-8B33-34C53DA57559}"/>
              </a:ext>
            </a:extLst>
          </p:cNvPr>
          <p:cNvSpPr txBox="1"/>
          <p:nvPr/>
        </p:nvSpPr>
        <p:spPr>
          <a:xfrm>
            <a:off x="7792810" y="4220158"/>
            <a:ext cx="398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-8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258116-7C99-421B-AB6F-3C61336B3A2C}"/>
              </a:ext>
            </a:extLst>
          </p:cNvPr>
          <p:cNvSpPr txBox="1"/>
          <p:nvPr/>
        </p:nvSpPr>
        <p:spPr>
          <a:xfrm>
            <a:off x="8853056" y="3911723"/>
            <a:ext cx="2736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F6C6A6-2F1B-449B-A8AD-18F0801F3377}"/>
              </a:ext>
            </a:extLst>
          </p:cNvPr>
          <p:cNvSpPr txBox="1"/>
          <p:nvPr/>
        </p:nvSpPr>
        <p:spPr>
          <a:xfrm>
            <a:off x="8853056" y="4209273"/>
            <a:ext cx="287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F68174-CB79-43AC-8D33-5915567B20FC}"/>
              </a:ext>
            </a:extLst>
          </p:cNvPr>
          <p:cNvSpPr txBox="1"/>
          <p:nvPr/>
        </p:nvSpPr>
        <p:spPr>
          <a:xfrm>
            <a:off x="9751257" y="3911723"/>
            <a:ext cx="474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-1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D4702B-2882-4454-8249-E96BD789D958}"/>
              </a:ext>
            </a:extLst>
          </p:cNvPr>
          <p:cNvSpPr txBox="1"/>
          <p:nvPr/>
        </p:nvSpPr>
        <p:spPr>
          <a:xfrm>
            <a:off x="9724848" y="4229456"/>
            <a:ext cx="474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</a:t>
            </a:r>
            <a:r>
              <a:rPr lang="en-ID" dirty="0"/>
              <a:t>7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213EE8-6226-4ABB-9656-A5FB896E8FBF}"/>
              </a:ext>
            </a:extLst>
          </p:cNvPr>
          <p:cNvGrpSpPr/>
          <p:nvPr/>
        </p:nvGrpSpPr>
        <p:grpSpPr>
          <a:xfrm>
            <a:off x="6873498" y="3749240"/>
            <a:ext cx="3674960" cy="478825"/>
            <a:chOff x="6873498" y="3749240"/>
            <a:chExt cx="3674960" cy="47882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10CF7F8-4CD7-473E-ABF9-90279D5AD889}"/>
                </a:ext>
              </a:extLst>
            </p:cNvPr>
            <p:cNvCxnSpPr/>
            <p:nvPr/>
          </p:nvCxnSpPr>
          <p:spPr>
            <a:xfrm>
              <a:off x="6901208" y="3749240"/>
              <a:ext cx="0" cy="4763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E657AF7-DFFB-4ABA-974B-1F2CD572FC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3498" y="4212242"/>
              <a:ext cx="3674960" cy="158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DD5312D-5151-4AB8-81DC-9B7C6D27BF3F}"/>
                  </a:ext>
                </a:extLst>
              </p:cNvPr>
              <p:cNvSpPr txBox="1"/>
              <p:nvPr/>
            </p:nvSpPr>
            <p:spPr>
              <a:xfrm>
                <a:off x="10540880" y="4001291"/>
                <a:ext cx="4433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DD5312D-5151-4AB8-81DC-9B7C6D27B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0880" y="4001291"/>
                <a:ext cx="44334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F327B724-F553-4C1A-975A-1F1C31DED0E6}"/>
              </a:ext>
            </a:extLst>
          </p:cNvPr>
          <p:cNvGrpSpPr/>
          <p:nvPr/>
        </p:nvGrpSpPr>
        <p:grpSpPr>
          <a:xfrm>
            <a:off x="9627863" y="4228065"/>
            <a:ext cx="763046" cy="611674"/>
            <a:chOff x="9627863" y="4228065"/>
            <a:chExt cx="763046" cy="611674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3DBE589-C338-447E-ADE6-5F586F26E58E}"/>
                </a:ext>
              </a:extLst>
            </p:cNvPr>
            <p:cNvCxnSpPr>
              <a:cxnSpLocks/>
            </p:cNvCxnSpPr>
            <p:nvPr/>
          </p:nvCxnSpPr>
          <p:spPr>
            <a:xfrm>
              <a:off x="9627863" y="4228065"/>
              <a:ext cx="0" cy="3707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8C0B114-5C33-48BA-AA43-1CC18080D449}"/>
                </a:ext>
              </a:extLst>
            </p:cNvPr>
            <p:cNvCxnSpPr/>
            <p:nvPr/>
          </p:nvCxnSpPr>
          <p:spPr>
            <a:xfrm>
              <a:off x="9627863" y="4589490"/>
              <a:ext cx="763046" cy="92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E5039834-A3A8-4B8E-A241-46E799AA3DEE}"/>
                </a:ext>
              </a:extLst>
            </p:cNvPr>
            <p:cNvCxnSpPr>
              <a:stCxn id="46" idx="2"/>
            </p:cNvCxnSpPr>
            <p:nvPr/>
          </p:nvCxnSpPr>
          <p:spPr>
            <a:xfrm flipH="1">
              <a:off x="9962196" y="4598788"/>
              <a:ext cx="1" cy="2409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DCC6759-69CC-434F-A388-1C36E97F2C93}"/>
              </a:ext>
            </a:extLst>
          </p:cNvPr>
          <p:cNvSpPr txBox="1"/>
          <p:nvPr/>
        </p:nvSpPr>
        <p:spPr>
          <a:xfrm>
            <a:off x="9712294" y="4861838"/>
            <a:ext cx="69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sisa</a:t>
            </a:r>
            <a:endParaRPr lang="en-ID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7B521BB-8177-4187-9C1F-F6A9C7A8506C}"/>
                  </a:ext>
                </a:extLst>
              </p:cNvPr>
              <p:cNvSpPr/>
              <p:nvPr/>
            </p:nvSpPr>
            <p:spPr>
              <a:xfrm>
                <a:off x="886691" y="6151418"/>
                <a:ext cx="10224643" cy="68491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Jadi, </a:t>
                </a:r>
                <a:r>
                  <a:rPr lang="en-US" dirty="0" err="1"/>
                  <a:t>hasil</a:t>
                </a:r>
                <a:r>
                  <a:rPr lang="en-US" dirty="0"/>
                  <a:t> </a:t>
                </a:r>
                <a:r>
                  <a:rPr lang="en-US" dirty="0" err="1"/>
                  <a:t>baginya</a:t>
                </a:r>
                <a:r>
                  <a:rPr lang="en-US" dirty="0"/>
                  <a:t> </a:t>
                </a:r>
                <a:r>
                  <a:rPr lang="en-US" dirty="0" err="1"/>
                  <a:t>adalah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−8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ID" dirty="0"/>
                  <a:t> dan </a:t>
                </a:r>
                <a:r>
                  <a:rPr lang="en-ID" dirty="0" err="1"/>
                  <a:t>sisa</a:t>
                </a:r>
                <a:r>
                  <a:rPr lang="en-ID" dirty="0"/>
                  <a:t> </a:t>
                </a:r>
                <a:r>
                  <a:rPr lang="en-ID" dirty="0" err="1"/>
                  <a:t>pembagiannya</a:t>
                </a:r>
                <a:r>
                  <a:rPr lang="en-ID" dirty="0"/>
                  <a:t> </a:t>
                </a:r>
                <a:r>
                  <a:rPr lang="en-ID" dirty="0" err="1"/>
                  <a:t>adalah</a:t>
                </a:r>
                <a:r>
                  <a:rPr lang="en-ID" dirty="0"/>
                  <a:t> 17.</a:t>
                </a: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7B521BB-8177-4187-9C1F-F6A9C7A850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91" y="6151418"/>
                <a:ext cx="10224643" cy="6849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76D6B960-4913-45D6-9C39-13111531B5A9}"/>
              </a:ext>
            </a:extLst>
          </p:cNvPr>
          <p:cNvSpPr txBox="1"/>
          <p:nvPr/>
        </p:nvSpPr>
        <p:spPr>
          <a:xfrm>
            <a:off x="1375061" y="3721671"/>
            <a:ext cx="858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 + 1</a:t>
            </a:r>
            <a:endParaRPr lang="en-ID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11EEA0A-1763-436B-99B0-92FF54DC1C8A}"/>
                  </a:ext>
                </a:extLst>
              </p:cNvPr>
              <p:cNvSpPr txBox="1"/>
              <p:nvPr/>
            </p:nvSpPr>
            <p:spPr>
              <a:xfrm>
                <a:off x="2642935" y="3389926"/>
                <a:ext cx="6336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−8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ID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11EEA0A-1763-436B-99B0-92FF54DC1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2935" y="3389926"/>
                <a:ext cx="63366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62C1DE4-2FFA-4B12-A066-F8986FECCC83}"/>
                  </a:ext>
                </a:extLst>
              </p:cNvPr>
              <p:cNvSpPr txBox="1"/>
              <p:nvPr/>
            </p:nvSpPr>
            <p:spPr>
              <a:xfrm>
                <a:off x="3127106" y="3384535"/>
                <a:ext cx="4196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ID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62C1DE4-2FFA-4B12-A066-F8986FECC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106" y="3384535"/>
                <a:ext cx="419663" cy="369332"/>
              </a:xfrm>
              <a:prstGeom prst="rect">
                <a:avLst/>
              </a:prstGeom>
              <a:blipFill>
                <a:blip r:embed="rId7"/>
                <a:stretch>
                  <a:fillRect r="-11594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28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  <p:bldP spid="53" grpId="0"/>
      <p:bldP spid="62" grpId="0" animBg="1"/>
      <p:bldP spid="35" grpId="0"/>
      <p:bldP spid="37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7876B8C7-D2B7-4499-8A69-065B40438BDA}"/>
              </a:ext>
            </a:extLst>
          </p:cNvPr>
          <p:cNvSpPr/>
          <p:nvPr/>
        </p:nvSpPr>
        <p:spPr>
          <a:xfrm>
            <a:off x="1953491" y="429490"/>
            <a:ext cx="8091054" cy="109451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  </a:t>
            </a:r>
            <a:r>
              <a:rPr lang="en-US" sz="2400" b="1" dirty="0" err="1"/>
              <a:t>Pembagian</a:t>
            </a:r>
            <a:r>
              <a:rPr lang="en-US" sz="2400" b="1" dirty="0"/>
              <a:t> </a:t>
            </a:r>
            <a:r>
              <a:rPr lang="en-US" sz="2400" b="1" dirty="0" err="1"/>
              <a:t>Polinomial</a:t>
            </a:r>
            <a:r>
              <a:rPr lang="en-US" sz="2400" b="1" dirty="0"/>
              <a:t> </a:t>
            </a:r>
            <a:r>
              <a:rPr lang="en-US" sz="2400" b="1" dirty="0" err="1"/>
              <a:t>dengan</a:t>
            </a:r>
            <a:r>
              <a:rPr lang="en-US" sz="2400" b="1" dirty="0"/>
              <a:t> </a:t>
            </a:r>
            <a:r>
              <a:rPr lang="en-US" sz="2400" b="1" dirty="0" err="1"/>
              <a:t>Pembagi</a:t>
            </a:r>
            <a:r>
              <a:rPr lang="en-US" sz="2400" b="1" dirty="0"/>
              <a:t> </a:t>
            </a:r>
            <a:r>
              <a:rPr lang="en-US" sz="2400" b="1" dirty="0" err="1"/>
              <a:t>Berbentuk</a:t>
            </a:r>
            <a:r>
              <a:rPr lang="en-US" sz="2400" b="1" dirty="0"/>
              <a:t> (ax + b)</a:t>
            </a:r>
            <a:endParaRPr lang="en-ID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4A4363-A8FB-4336-9090-B4073C8B5AB1}"/>
                  </a:ext>
                </a:extLst>
              </p:cNvPr>
              <p:cNvSpPr txBox="1"/>
              <p:nvPr/>
            </p:nvSpPr>
            <p:spPr>
              <a:xfrm>
                <a:off x="1149928" y="2258292"/>
                <a:ext cx="10266218" cy="3576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Bentuk (ax + b) </a:t>
                </a:r>
                <a:r>
                  <a:rPr lang="en-US" sz="2400" dirty="0" err="1"/>
                  <a:t>dapat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diubah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menjadi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2400" dirty="0" err="1"/>
                  <a:t>Apabila</a:t>
                </a:r>
                <a:r>
                  <a:rPr lang="en-US" sz="2400" dirty="0"/>
                  <a:t> polynomial f(x) </a:t>
                </a:r>
                <a:r>
                  <a:rPr lang="en-US" sz="2400" dirty="0" err="1"/>
                  <a:t>dibagi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dengan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, </a:t>
                </a:r>
                <a:r>
                  <a:rPr lang="en-US" sz="2400" dirty="0" err="1"/>
                  <a:t>maka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hubungan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antara</a:t>
                </a:r>
                <a:r>
                  <a:rPr lang="en-US" sz="2400" dirty="0"/>
                  <a:t> f(x) </a:t>
                </a:r>
                <a:r>
                  <a:rPr lang="en-US" sz="2400" dirty="0" err="1"/>
                  <a:t>dengan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pembagi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, </a:t>
                </a:r>
                <a:r>
                  <a:rPr lang="en-US" sz="2400" dirty="0" err="1"/>
                  <a:t>hasil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bagi</a:t>
                </a:r>
                <a:r>
                  <a:rPr lang="en-US" sz="2400" dirty="0"/>
                  <a:t> H(x) dan </a:t>
                </a:r>
                <a:r>
                  <a:rPr lang="en-US" sz="2400" dirty="0" err="1"/>
                  <a:t>sisa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pembagian</a:t>
                </a:r>
                <a:r>
                  <a:rPr lang="en-US" sz="2400" dirty="0"/>
                  <a:t> S(x) </a:t>
                </a:r>
                <a:r>
                  <a:rPr lang="en-US" sz="2400" dirty="0" err="1"/>
                  <a:t>adalah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sebagai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berikut</a:t>
                </a:r>
                <a:r>
                  <a:rPr lang="en-US" sz="2400" dirty="0"/>
                  <a:t>: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 err="1"/>
                  <a:t>Derajat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dari</a:t>
                </a:r>
                <a:r>
                  <a:rPr lang="en-US" sz="2400" dirty="0"/>
                  <a:t> H(x) = </a:t>
                </a:r>
                <a:r>
                  <a:rPr lang="en-US" sz="2400" dirty="0" err="1"/>
                  <a:t>derajat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dari</a:t>
                </a:r>
                <a:r>
                  <a:rPr lang="en-US" sz="2400" dirty="0"/>
                  <a:t> f(x) - 1</a:t>
                </a:r>
                <a:endParaRPr lang="en-ID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4A4363-A8FB-4336-9090-B4073C8B5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928" y="2258292"/>
                <a:ext cx="10266218" cy="3576364"/>
              </a:xfrm>
              <a:prstGeom prst="rect">
                <a:avLst/>
              </a:prstGeom>
              <a:blipFill>
                <a:blip r:embed="rId2"/>
                <a:stretch>
                  <a:fillRect l="-950" r="-891" b="-272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752CE3-7969-4AEB-8DC8-F3DA01F8A315}"/>
                  </a:ext>
                </a:extLst>
              </p:cNvPr>
              <p:cNvSpPr txBox="1"/>
              <p:nvPr/>
            </p:nvSpPr>
            <p:spPr>
              <a:xfrm>
                <a:off x="1371600" y="4410122"/>
                <a:ext cx="4627418" cy="92217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num>
                            <m:den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den>
                          </m:f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𝑯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D" sz="24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752CE3-7969-4AEB-8DC8-F3DA01F8A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410122"/>
                <a:ext cx="4627418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AAFABF-E4D4-4403-8181-1FD02401AEBF}"/>
                  </a:ext>
                </a:extLst>
              </p:cNvPr>
              <p:cNvSpPr txBox="1"/>
              <p:nvPr/>
            </p:nvSpPr>
            <p:spPr>
              <a:xfrm>
                <a:off x="6913418" y="4410122"/>
                <a:ext cx="4627418" cy="81567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𝒂𝒙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𝑯</m:t>
                          </m:r>
                          <m:d>
                            <m:d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D" sz="24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AAFABF-E4D4-4403-8181-1FD02401A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418" y="4410122"/>
                <a:ext cx="4627418" cy="8156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B3F9AB6-81C7-4712-81A7-70D43F9036BE}"/>
              </a:ext>
            </a:extLst>
          </p:cNvPr>
          <p:cNvSpPr txBox="1"/>
          <p:nvPr/>
        </p:nvSpPr>
        <p:spPr>
          <a:xfrm>
            <a:off x="6151420" y="4633292"/>
            <a:ext cx="81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atau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6092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>
            <a:extLst>
              <a:ext uri="{FF2B5EF4-FFF2-40B4-BE49-F238E27FC236}">
                <a16:creationId xmlns:a16="http://schemas.microsoft.com/office/drawing/2014/main" id="{4145AFF1-1FF9-43EC-87B6-C4D5A4F87DCB}"/>
              </a:ext>
            </a:extLst>
          </p:cNvPr>
          <p:cNvSpPr/>
          <p:nvPr/>
        </p:nvSpPr>
        <p:spPr>
          <a:xfrm>
            <a:off x="3906982" y="443345"/>
            <a:ext cx="3713018" cy="858982"/>
          </a:xfrm>
          <a:prstGeom prst="flowChartMultidocumen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CONTOH</a:t>
            </a:r>
            <a:endParaRPr lang="en-ID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82CCBE-C20B-42D4-8D2A-5DC2C418D5D0}"/>
                  </a:ext>
                </a:extLst>
              </p:cNvPr>
              <p:cNvSpPr txBox="1"/>
              <p:nvPr/>
            </p:nvSpPr>
            <p:spPr>
              <a:xfrm>
                <a:off x="886691" y="1634836"/>
                <a:ext cx="10335491" cy="1777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Dengan </a:t>
                </a:r>
                <a:r>
                  <a:rPr lang="en-US" dirty="0" err="1"/>
                  <a:t>menggunakan</a:t>
                </a:r>
                <a:r>
                  <a:rPr lang="en-US" dirty="0"/>
                  <a:t> </a:t>
                </a:r>
                <a:r>
                  <a:rPr lang="en-US" dirty="0" err="1"/>
                  <a:t>metode</a:t>
                </a:r>
                <a:r>
                  <a:rPr lang="en-US" dirty="0"/>
                  <a:t> Horner dan </a:t>
                </a:r>
                <a:r>
                  <a:rPr lang="en-US" dirty="0" err="1"/>
                  <a:t>metode</a:t>
                </a:r>
                <a:r>
                  <a:rPr lang="en-US" dirty="0"/>
                  <a:t> </a:t>
                </a:r>
                <a:r>
                  <a:rPr lang="en-US" dirty="0" err="1"/>
                  <a:t>pembagian</a:t>
                </a:r>
                <a:r>
                  <a:rPr lang="en-US" dirty="0"/>
                  <a:t> </a:t>
                </a:r>
                <a:r>
                  <a:rPr lang="en-US" dirty="0" err="1"/>
                  <a:t>bersusun</a:t>
                </a:r>
                <a:r>
                  <a:rPr lang="en-US" dirty="0"/>
                  <a:t>, </a:t>
                </a:r>
                <a:r>
                  <a:rPr lang="en-US" dirty="0" err="1"/>
                  <a:t>tentukan</a:t>
                </a:r>
                <a:r>
                  <a:rPr lang="en-US" dirty="0"/>
                  <a:t> </a:t>
                </a:r>
                <a:r>
                  <a:rPr lang="en-US" dirty="0" err="1"/>
                  <a:t>hasil</a:t>
                </a:r>
                <a:r>
                  <a:rPr lang="en-US" dirty="0"/>
                  <a:t> </a:t>
                </a:r>
                <a:r>
                  <a:rPr lang="en-US" dirty="0" err="1"/>
                  <a:t>bagi</a:t>
                </a:r>
                <a:r>
                  <a:rPr lang="en-US" dirty="0"/>
                  <a:t> dan </a:t>
                </a:r>
                <a:r>
                  <a:rPr lang="en-US" dirty="0" err="1"/>
                  <a:t>sisa</a:t>
                </a:r>
                <a:r>
                  <a:rPr lang="en-US" dirty="0"/>
                  <a:t> </a:t>
                </a:r>
                <a:r>
                  <a:rPr lang="en-US" dirty="0" err="1"/>
                  <a:t>pembagian</a:t>
                </a:r>
                <a:r>
                  <a:rPr lang="en-US" dirty="0"/>
                  <a:t> </a:t>
                </a:r>
                <a:r>
                  <a:rPr lang="en-US" dirty="0" err="1"/>
                  <a:t>jika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=4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+5 </m:t>
                    </m:r>
                  </m:oMath>
                </a14:m>
                <a:r>
                  <a:rPr lang="en-ID" dirty="0" err="1"/>
                  <a:t>dibagi</a:t>
                </a:r>
                <a:r>
                  <a:rPr lang="en-ID" dirty="0"/>
                  <a:t> oleh (2x – 1).</a:t>
                </a:r>
              </a:p>
              <a:p>
                <a:endParaRPr lang="en-ID" dirty="0"/>
              </a:p>
              <a:p>
                <a:r>
                  <a:rPr lang="en-ID" b="1" dirty="0"/>
                  <a:t>PENYELESAIAN :</a:t>
                </a:r>
              </a:p>
              <a:p>
                <a:endParaRPr lang="en-ID" b="1" dirty="0"/>
              </a:p>
              <a:p>
                <a:r>
                  <a:rPr lang="en-ID" u="sng" dirty="0"/>
                  <a:t>Cara </a:t>
                </a:r>
                <a:r>
                  <a:rPr lang="en-ID" u="sng" dirty="0" err="1"/>
                  <a:t>Bersusun</a:t>
                </a:r>
                <a:endParaRPr lang="en-ID" u="sng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82CCBE-C20B-42D4-8D2A-5DC2C418D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91" y="1634836"/>
                <a:ext cx="10335491" cy="1777987"/>
              </a:xfrm>
              <a:prstGeom prst="rect">
                <a:avLst/>
              </a:prstGeom>
              <a:blipFill>
                <a:blip r:embed="rId2"/>
                <a:stretch>
                  <a:fillRect l="-472" t="-1712" b="-3082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D8B5964-F345-473A-98E7-56CFE15816CC}"/>
                  </a:ext>
                </a:extLst>
              </p:cNvPr>
              <p:cNvSpPr txBox="1"/>
              <p:nvPr/>
            </p:nvSpPr>
            <p:spPr>
              <a:xfrm>
                <a:off x="1330036" y="3429000"/>
                <a:ext cx="3477491" cy="2308324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	       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en-ID" dirty="0"/>
                  <a:t>	</a:t>
                </a:r>
              </a:p>
              <a:p>
                <a:endParaRPr lang="en-ID" dirty="0"/>
              </a:p>
              <a:p>
                <a:r>
                  <a:rPr lang="en-ID" dirty="0"/>
                  <a:t>	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−6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ID" dirty="0"/>
              </a:p>
              <a:p>
                <a:r>
                  <a:rPr lang="en-ID" dirty="0"/>
                  <a:t>		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−6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="0" dirty="0"/>
              </a:p>
              <a:p>
                <a:r>
                  <a:rPr lang="en-ID" dirty="0"/>
                  <a:t>			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−4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en-ID" dirty="0"/>
                  <a:t>	</a:t>
                </a:r>
              </a:p>
              <a:p>
                <a:r>
                  <a:rPr lang="en-ID" dirty="0"/>
                  <a:t>			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endParaRPr lang="en-US" b="0" dirty="0"/>
              </a:p>
              <a:p>
                <a:r>
                  <a:rPr lang="en-ID" dirty="0"/>
                  <a:t>				              3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D8B5964-F345-473A-98E7-56CFE1581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036" y="3429000"/>
                <a:ext cx="3477491" cy="2308324"/>
              </a:xfrm>
              <a:prstGeom prst="rect">
                <a:avLst/>
              </a:prstGeom>
              <a:blipFill>
                <a:blip r:embed="rId3"/>
                <a:stretch>
                  <a:fillRect t="-1316" b="-289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C2EAA347-FF8F-413C-BEC1-4B214C73359A}"/>
              </a:ext>
            </a:extLst>
          </p:cNvPr>
          <p:cNvGrpSpPr/>
          <p:nvPr/>
        </p:nvGrpSpPr>
        <p:grpSpPr>
          <a:xfrm>
            <a:off x="2036621" y="3740726"/>
            <a:ext cx="2438399" cy="256128"/>
            <a:chOff x="1981201" y="3740726"/>
            <a:chExt cx="2438399" cy="25612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815B6DF-6409-436A-BA6E-B992E0CE8A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1201" y="3740726"/>
              <a:ext cx="180109" cy="256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402581-A7C8-4659-8499-3ED76D39A8DF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3740726"/>
              <a:ext cx="2286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0E807F-F43B-4B97-A2A7-5AA6879C2F4E}"/>
              </a:ext>
            </a:extLst>
          </p:cNvPr>
          <p:cNvGrpSpPr/>
          <p:nvPr/>
        </p:nvGrpSpPr>
        <p:grpSpPr>
          <a:xfrm>
            <a:off x="2133600" y="4281055"/>
            <a:ext cx="2673927" cy="27709"/>
            <a:chOff x="2133600" y="4281055"/>
            <a:chExt cx="2673927" cy="2770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4A51B6-A38F-40C0-A673-3AACB74640AC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4308764"/>
              <a:ext cx="2286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209D51F-785B-4D0C-839E-0502EAE4DAD7}"/>
                </a:ext>
              </a:extLst>
            </p:cNvPr>
            <p:cNvCxnSpPr/>
            <p:nvPr/>
          </p:nvCxnSpPr>
          <p:spPr>
            <a:xfrm>
              <a:off x="4627418" y="4281055"/>
              <a:ext cx="1801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2A24CB-97D3-438D-8E50-744933306A1E}"/>
              </a:ext>
            </a:extLst>
          </p:cNvPr>
          <p:cNvGrpSpPr/>
          <p:nvPr/>
        </p:nvGrpSpPr>
        <p:grpSpPr>
          <a:xfrm>
            <a:off x="2597729" y="4794020"/>
            <a:ext cx="2147453" cy="45719"/>
            <a:chOff x="2133600" y="4281055"/>
            <a:chExt cx="2673927" cy="2770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46C7D56-F4B3-4FDF-A101-5B12D522689F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4308764"/>
              <a:ext cx="2286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6C29DE-2F23-4BCF-B5CC-24B5533E10B5}"/>
                </a:ext>
              </a:extLst>
            </p:cNvPr>
            <p:cNvCxnSpPr/>
            <p:nvPr/>
          </p:nvCxnSpPr>
          <p:spPr>
            <a:xfrm>
              <a:off x="4627418" y="4281055"/>
              <a:ext cx="1801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E82EF2-76DF-4544-997F-DFE94CACA6B2}"/>
              </a:ext>
            </a:extLst>
          </p:cNvPr>
          <p:cNvGrpSpPr/>
          <p:nvPr/>
        </p:nvGrpSpPr>
        <p:grpSpPr>
          <a:xfrm>
            <a:off x="3386690" y="5361015"/>
            <a:ext cx="1178381" cy="9699"/>
            <a:chOff x="3566801" y="5361015"/>
            <a:chExt cx="1178381" cy="969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8E477BD-0DF8-4CD3-A5D8-A30EB626362B}"/>
                </a:ext>
              </a:extLst>
            </p:cNvPr>
            <p:cNvCxnSpPr>
              <a:cxnSpLocks/>
            </p:cNvCxnSpPr>
            <p:nvPr/>
          </p:nvCxnSpPr>
          <p:spPr>
            <a:xfrm>
              <a:off x="3566801" y="5370714"/>
              <a:ext cx="8527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258A454-26A3-425D-B518-C44BA2522976}"/>
                </a:ext>
              </a:extLst>
            </p:cNvPr>
            <p:cNvCxnSpPr/>
            <p:nvPr/>
          </p:nvCxnSpPr>
          <p:spPr>
            <a:xfrm>
              <a:off x="4606637" y="5361015"/>
              <a:ext cx="1385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5C8F6E0-4310-41A5-B2CD-3CBCD08C30DF}"/>
              </a:ext>
            </a:extLst>
          </p:cNvPr>
          <p:cNvSpPr txBox="1"/>
          <p:nvPr/>
        </p:nvSpPr>
        <p:spPr>
          <a:xfrm>
            <a:off x="6303818" y="3019830"/>
            <a:ext cx="471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Cara </a:t>
            </a:r>
            <a:r>
              <a:rPr lang="en-US" u="sng" dirty="0" err="1"/>
              <a:t>Pembagian</a:t>
            </a:r>
            <a:r>
              <a:rPr lang="en-US" u="sng" dirty="0"/>
              <a:t> </a:t>
            </a:r>
            <a:r>
              <a:rPr lang="en-US" u="sng" dirty="0" err="1"/>
              <a:t>Sintetik</a:t>
            </a:r>
            <a:r>
              <a:rPr lang="en-US" u="sng" dirty="0"/>
              <a:t> / </a:t>
            </a:r>
            <a:r>
              <a:rPr lang="en-US" u="sng" dirty="0" err="1"/>
              <a:t>Metode</a:t>
            </a:r>
            <a:r>
              <a:rPr lang="en-US" u="sng" dirty="0"/>
              <a:t> Horner</a:t>
            </a:r>
            <a:endParaRPr lang="en-ID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147E108-0513-43BD-BFD6-4717C40FCF27}"/>
                  </a:ext>
                </a:extLst>
              </p:cNvPr>
              <p:cNvSpPr txBox="1"/>
              <p:nvPr/>
            </p:nvSpPr>
            <p:spPr>
              <a:xfrm>
                <a:off x="6054436" y="3389162"/>
                <a:ext cx="5486400" cy="2675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Karena </a:t>
                </a:r>
                <a:r>
                  <a:rPr lang="en-US" dirty="0" err="1"/>
                  <a:t>dibagi</a:t>
                </a:r>
                <a:r>
                  <a:rPr lang="en-US" dirty="0"/>
                  <a:t> 2x – 1 </a:t>
                </a:r>
                <a:r>
                  <a:rPr lang="en-US" dirty="0" err="1"/>
                  <a:t>maka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ID" dirty="0"/>
                  <a:t>		4	      -8		-1		5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D" dirty="0"/>
                  <a:t>			</a:t>
                </a:r>
              </a:p>
              <a:p>
                <a:r>
                  <a:rPr lang="en-ID" dirty="0"/>
                  <a:t>		4</a:t>
                </a:r>
              </a:p>
              <a:p>
                <a:endParaRPr lang="en-ID" dirty="0"/>
              </a:p>
              <a:p>
                <a:endParaRPr lang="en-ID" dirty="0"/>
              </a:p>
              <a:p>
                <a:r>
                  <a:rPr lang="en-ID" dirty="0"/>
                  <a:t>Hasil </a:t>
                </a:r>
                <a:r>
                  <a:rPr lang="en-ID" dirty="0" err="1"/>
                  <a:t>bagi</a:t>
                </a:r>
                <a:r>
                  <a:rPr lang="en-ID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D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ID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147E108-0513-43BD-BFD6-4717C40FC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436" y="3389162"/>
                <a:ext cx="5486400" cy="2675797"/>
              </a:xfrm>
              <a:prstGeom prst="rect">
                <a:avLst/>
              </a:prstGeom>
              <a:blipFill>
                <a:blip r:embed="rId4"/>
                <a:stretch>
                  <a:fillRect l="-889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98574903-A5F3-4EDC-BE95-AF62222B8D06}"/>
              </a:ext>
            </a:extLst>
          </p:cNvPr>
          <p:cNvSpPr txBox="1"/>
          <p:nvPr/>
        </p:nvSpPr>
        <p:spPr>
          <a:xfrm>
            <a:off x="7845141" y="4424338"/>
            <a:ext cx="515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</a:t>
            </a:r>
            <a:endParaRPr lang="en-ID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C1B801-06A6-43C4-8B33-34C53DA57559}"/>
              </a:ext>
            </a:extLst>
          </p:cNvPr>
          <p:cNvSpPr txBox="1"/>
          <p:nvPr/>
        </p:nvSpPr>
        <p:spPr>
          <a:xfrm>
            <a:off x="7792810" y="4732773"/>
            <a:ext cx="398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-6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258116-7C99-421B-AB6F-3C61336B3A2C}"/>
              </a:ext>
            </a:extLst>
          </p:cNvPr>
          <p:cNvSpPr txBox="1"/>
          <p:nvPr/>
        </p:nvSpPr>
        <p:spPr>
          <a:xfrm>
            <a:off x="8853056" y="4424343"/>
            <a:ext cx="474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</a:t>
            </a:r>
            <a:r>
              <a:rPr lang="en-ID" dirty="0"/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F6C6A6-2F1B-449B-A8AD-18F0801F3377}"/>
              </a:ext>
            </a:extLst>
          </p:cNvPr>
          <p:cNvSpPr txBox="1"/>
          <p:nvPr/>
        </p:nvSpPr>
        <p:spPr>
          <a:xfrm>
            <a:off x="8853056" y="4721888"/>
            <a:ext cx="423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</a:t>
            </a:r>
            <a:r>
              <a:rPr lang="en-ID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F68174-CB79-43AC-8D33-5915567B20FC}"/>
              </a:ext>
            </a:extLst>
          </p:cNvPr>
          <p:cNvSpPr txBox="1"/>
          <p:nvPr/>
        </p:nvSpPr>
        <p:spPr>
          <a:xfrm>
            <a:off x="9681982" y="4382778"/>
            <a:ext cx="474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-2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D4702B-2882-4454-8249-E96BD789D958}"/>
              </a:ext>
            </a:extLst>
          </p:cNvPr>
          <p:cNvSpPr txBox="1"/>
          <p:nvPr/>
        </p:nvSpPr>
        <p:spPr>
          <a:xfrm>
            <a:off x="9724848" y="4700511"/>
            <a:ext cx="474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</a:t>
            </a:r>
            <a:endParaRPr lang="en-ID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53A30B-D0D0-4D41-AD94-8FA6A91D47F0}"/>
              </a:ext>
            </a:extLst>
          </p:cNvPr>
          <p:cNvGrpSpPr/>
          <p:nvPr/>
        </p:nvGrpSpPr>
        <p:grpSpPr>
          <a:xfrm>
            <a:off x="6903635" y="4100919"/>
            <a:ext cx="3674960" cy="651195"/>
            <a:chOff x="6903635" y="4164884"/>
            <a:chExt cx="3674960" cy="47639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10CF7F8-4CD7-473E-ABF9-90279D5AD889}"/>
                </a:ext>
              </a:extLst>
            </p:cNvPr>
            <p:cNvCxnSpPr/>
            <p:nvPr/>
          </p:nvCxnSpPr>
          <p:spPr>
            <a:xfrm>
              <a:off x="6915063" y="4164884"/>
              <a:ext cx="0" cy="4763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E657AF7-DFFB-4ABA-974B-1F2CD572FC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3635" y="4612957"/>
              <a:ext cx="3674960" cy="158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DD5312D-5151-4AB8-81DC-9B7C6D27BF3F}"/>
                  </a:ext>
                </a:extLst>
              </p:cNvPr>
              <p:cNvSpPr txBox="1"/>
              <p:nvPr/>
            </p:nvSpPr>
            <p:spPr>
              <a:xfrm>
                <a:off x="10571017" y="4402006"/>
                <a:ext cx="4433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DD5312D-5151-4AB8-81DC-9B7C6D27B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1017" y="4402006"/>
                <a:ext cx="44334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E2884DA2-EF58-442A-8EB5-340F960DA644}"/>
              </a:ext>
            </a:extLst>
          </p:cNvPr>
          <p:cNvGrpSpPr/>
          <p:nvPr/>
        </p:nvGrpSpPr>
        <p:grpSpPr>
          <a:xfrm>
            <a:off x="9627863" y="4754539"/>
            <a:ext cx="1192536" cy="370723"/>
            <a:chOff x="9627863" y="4754539"/>
            <a:chExt cx="1192536" cy="370723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3DBE589-C338-447E-ADE6-5F586F26E58E}"/>
                </a:ext>
              </a:extLst>
            </p:cNvPr>
            <p:cNvCxnSpPr>
              <a:cxnSpLocks/>
            </p:cNvCxnSpPr>
            <p:nvPr/>
          </p:nvCxnSpPr>
          <p:spPr>
            <a:xfrm>
              <a:off x="9627863" y="4754539"/>
              <a:ext cx="0" cy="3707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8C0B114-5C33-48BA-AA43-1CC18080D449}"/>
                </a:ext>
              </a:extLst>
            </p:cNvPr>
            <p:cNvCxnSpPr/>
            <p:nvPr/>
          </p:nvCxnSpPr>
          <p:spPr>
            <a:xfrm>
              <a:off x="9627863" y="5115964"/>
              <a:ext cx="763046" cy="92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E5039834-A3A8-4B8E-A241-46E799AA3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1687" y="4911099"/>
              <a:ext cx="428712" cy="63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DCC6759-69CC-434F-A388-1C36E97F2C93}"/>
              </a:ext>
            </a:extLst>
          </p:cNvPr>
          <p:cNvSpPr txBox="1"/>
          <p:nvPr/>
        </p:nvSpPr>
        <p:spPr>
          <a:xfrm>
            <a:off x="11081559" y="4721888"/>
            <a:ext cx="69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sisa</a:t>
            </a:r>
            <a:endParaRPr lang="en-ID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7B521BB-8177-4187-9C1F-F6A9C7A8506C}"/>
                  </a:ext>
                </a:extLst>
              </p:cNvPr>
              <p:cNvSpPr/>
              <p:nvPr/>
            </p:nvSpPr>
            <p:spPr>
              <a:xfrm>
                <a:off x="886691" y="6151418"/>
                <a:ext cx="10224643" cy="68491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Jadi, </a:t>
                </a:r>
                <a:r>
                  <a:rPr lang="en-US" dirty="0" err="1"/>
                  <a:t>hasil</a:t>
                </a:r>
                <a:r>
                  <a:rPr lang="en-US" dirty="0"/>
                  <a:t> </a:t>
                </a:r>
                <a:r>
                  <a:rPr lang="en-US" dirty="0" err="1"/>
                  <a:t>baginya</a:t>
                </a:r>
                <a:r>
                  <a:rPr lang="en-US" dirty="0"/>
                  <a:t> </a:t>
                </a:r>
                <a:r>
                  <a:rPr lang="en-US" dirty="0" err="1"/>
                  <a:t>adalah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ID" dirty="0"/>
                  <a:t>dan </a:t>
                </a:r>
                <a:r>
                  <a:rPr lang="en-ID" dirty="0" err="1"/>
                  <a:t>sisa</a:t>
                </a:r>
                <a:r>
                  <a:rPr lang="en-ID" dirty="0"/>
                  <a:t> </a:t>
                </a:r>
                <a:r>
                  <a:rPr lang="en-ID" dirty="0" err="1"/>
                  <a:t>pembagiannya</a:t>
                </a:r>
                <a:r>
                  <a:rPr lang="en-ID" dirty="0"/>
                  <a:t> </a:t>
                </a:r>
                <a:r>
                  <a:rPr lang="en-ID" dirty="0" err="1"/>
                  <a:t>adalah</a:t>
                </a:r>
                <a:r>
                  <a:rPr lang="en-ID"/>
                  <a:t> 3.</a:t>
                </a:r>
                <a:endParaRPr lang="en-ID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7B521BB-8177-4187-9C1F-F6A9C7A850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91" y="6151418"/>
                <a:ext cx="10224643" cy="6849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073767-41EB-43A1-A27D-1BDA153D3C35}"/>
                  </a:ext>
                </a:extLst>
              </p:cNvPr>
              <p:cNvSpPr txBox="1"/>
              <p:nvPr/>
            </p:nvSpPr>
            <p:spPr>
              <a:xfrm>
                <a:off x="8128051" y="5425828"/>
                <a:ext cx="1226128" cy="670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073767-41EB-43A1-A27D-1BDA153D3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051" y="5425828"/>
                <a:ext cx="1226128" cy="670825"/>
              </a:xfrm>
              <a:prstGeom prst="rect">
                <a:avLst/>
              </a:prstGeom>
              <a:blipFill>
                <a:blip r:embed="rId7"/>
                <a:stretch>
                  <a:fillRect r="-1393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9FA732-3AE5-4D09-8D5B-6428D7B72361}"/>
                  </a:ext>
                </a:extLst>
              </p:cNvPr>
              <p:cNvSpPr txBox="1"/>
              <p:nvPr/>
            </p:nvSpPr>
            <p:spPr>
              <a:xfrm>
                <a:off x="9547079" y="5611339"/>
                <a:ext cx="20227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=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endParaRPr lang="en-ID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9FA732-3AE5-4D09-8D5B-6428D7B72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7079" y="5611339"/>
                <a:ext cx="2022763" cy="369332"/>
              </a:xfrm>
              <a:prstGeom prst="rect">
                <a:avLst/>
              </a:prstGeom>
              <a:blipFill>
                <a:blip r:embed="rId8"/>
                <a:stretch>
                  <a:fillRect l="-2410" t="-8197" b="-2459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117D68F-7A44-4BDD-B511-9DB4BC44D0FA}"/>
              </a:ext>
            </a:extLst>
          </p:cNvPr>
          <p:cNvSpPr txBox="1"/>
          <p:nvPr/>
        </p:nvSpPr>
        <p:spPr>
          <a:xfrm>
            <a:off x="1361212" y="3684124"/>
            <a:ext cx="855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2x – 1</a:t>
            </a:r>
            <a:endParaRPr lang="en-ID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DEF6F14-2F24-47C0-86CF-A3319702A167}"/>
                  </a:ext>
                </a:extLst>
              </p:cNvPr>
              <p:cNvSpPr txBox="1"/>
              <p:nvPr/>
            </p:nvSpPr>
            <p:spPr>
              <a:xfrm>
                <a:off x="2544912" y="3402556"/>
                <a:ext cx="7048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ID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DEF6F14-2F24-47C0-86CF-A3319702A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912" y="3402556"/>
                <a:ext cx="70484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B2B42B-6B84-4979-B7A3-E3F16A9BB009}"/>
                  </a:ext>
                </a:extLst>
              </p:cNvPr>
              <p:cNvSpPr txBox="1"/>
              <p:nvPr/>
            </p:nvSpPr>
            <p:spPr>
              <a:xfrm>
                <a:off x="3097060" y="3405516"/>
                <a:ext cx="5385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ID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B2B42B-6B84-4979-B7A3-E3F16A9BB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060" y="3405516"/>
                <a:ext cx="53859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A214554-B193-4E7C-83F5-F8759E8BD6D0}"/>
                  </a:ext>
                </a:extLst>
              </p:cNvPr>
              <p:cNvSpPr txBox="1"/>
              <p:nvPr/>
            </p:nvSpPr>
            <p:spPr>
              <a:xfrm>
                <a:off x="2145720" y="3970400"/>
                <a:ext cx="13248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D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− 2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D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A214554-B193-4E7C-83F5-F8759E8BD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720" y="3970400"/>
                <a:ext cx="132484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72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0" grpId="0"/>
      <p:bldP spid="42" grpId="0"/>
      <p:bldP spid="44" grpId="0"/>
      <p:bldP spid="46" grpId="0"/>
      <p:bldP spid="53" grpId="0"/>
      <p:bldP spid="62" grpId="0" animBg="1"/>
      <p:bldP spid="10" grpId="0"/>
      <p:bldP spid="37" grpId="0"/>
      <p:bldP spid="39" grpId="0"/>
      <p:bldP spid="9" grpId="0"/>
    </p:bldLst>
  </p:timing>
</p:sld>
</file>

<file path=ppt/theme/theme1.xml><?xml version="1.0" encoding="utf-8"?>
<a:theme xmlns:a="http://schemas.openxmlformats.org/drawingml/2006/main" name="SketchLinesVTI">
  <a:themeElements>
    <a:clrScheme name="AnalogousFromDarkSeedLeftStep">
      <a:dk1>
        <a:srgbClr val="000000"/>
      </a:dk1>
      <a:lt1>
        <a:srgbClr val="FFFFFF"/>
      </a:lt1>
      <a:dk2>
        <a:srgbClr val="321C1C"/>
      </a:dk2>
      <a:lt2>
        <a:srgbClr val="F0F2F3"/>
      </a:lt2>
      <a:accent1>
        <a:srgbClr val="E76F29"/>
      </a:accent1>
      <a:accent2>
        <a:srgbClr val="D51720"/>
      </a:accent2>
      <a:accent3>
        <a:srgbClr val="E72981"/>
      </a:accent3>
      <a:accent4>
        <a:srgbClr val="D517BE"/>
      </a:accent4>
      <a:accent5>
        <a:srgbClr val="AE29E7"/>
      </a:accent5>
      <a:accent6>
        <a:srgbClr val="5825D7"/>
      </a:accent6>
      <a:hlink>
        <a:srgbClr val="AE3FBF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683</Words>
  <Application>Microsoft Office PowerPoint</Application>
  <PresentationFormat>Widescreen</PresentationFormat>
  <Paragraphs>111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Meiryo</vt:lpstr>
      <vt:lpstr>Arial</vt:lpstr>
      <vt:lpstr>Cambria Math</vt:lpstr>
      <vt:lpstr>Corbel</vt:lpstr>
      <vt:lpstr>Rockwell</vt:lpstr>
      <vt:lpstr>SketchLinesVTI</vt:lpstr>
      <vt:lpstr>Gallery</vt:lpstr>
      <vt:lpstr>POLINOMIAL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POLINOMIAL</dc:title>
  <dc:creator>ACER</dc:creator>
  <cp:lastModifiedBy>ACER</cp:lastModifiedBy>
  <cp:revision>14</cp:revision>
  <dcterms:created xsi:type="dcterms:W3CDTF">2020-10-20T03:15:13Z</dcterms:created>
  <dcterms:modified xsi:type="dcterms:W3CDTF">2020-10-22T06:30:50Z</dcterms:modified>
</cp:coreProperties>
</file>