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7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7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81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33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55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24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18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45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943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5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15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01F6-C7A3-429D-B1D2-30765917B4D6}" type="datetimeFigureOut">
              <a:rPr lang="en-ID" smtClean="0"/>
              <a:t>26/10/2020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76CFE1-61BB-4FB0-9086-7AF9DD9DA591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80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23" Type="http://schemas.openxmlformats.org/officeDocument/2006/relationships/image" Target="../media/image8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9801-46FA-4F99-A2F8-761BD8382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913193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Polinomial</a:t>
            </a:r>
            <a:endParaRPr lang="en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244E9F-6B6B-42E3-84E0-29CB3CB59D14}"/>
              </a:ext>
            </a:extLst>
          </p:cNvPr>
          <p:cNvSpPr txBox="1"/>
          <p:nvPr/>
        </p:nvSpPr>
        <p:spPr>
          <a:xfrm>
            <a:off x="2417779" y="3713018"/>
            <a:ext cx="8637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By</a:t>
            </a:r>
            <a:br>
              <a:rPr lang="en-US" sz="2400" dirty="0"/>
            </a:br>
            <a:r>
              <a:rPr lang="en-US" sz="2400" dirty="0"/>
              <a:t>SITI SYARAH MAULYDIA, </a:t>
            </a:r>
            <a:r>
              <a:rPr lang="en-US" sz="2400" dirty="0" err="1"/>
              <a:t>M.Pd</a:t>
            </a:r>
            <a:endParaRPr lang="en-ID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978848-9722-4A26-B907-2430E0109039}"/>
              </a:ext>
            </a:extLst>
          </p:cNvPr>
          <p:cNvSpPr txBox="1"/>
          <p:nvPr/>
        </p:nvSpPr>
        <p:spPr>
          <a:xfrm>
            <a:off x="2715491" y="2895600"/>
            <a:ext cx="78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PEMBAGIAN POLINOMIAL (LANJUTAN)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106566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7876B8C7-D2B7-4499-8A69-065B40438BDA}"/>
                  </a:ext>
                </a:extLst>
              </p:cNvPr>
              <p:cNvSpPr/>
              <p:nvPr/>
            </p:nvSpPr>
            <p:spPr>
              <a:xfrm>
                <a:off x="1953491" y="415636"/>
                <a:ext cx="8091054" cy="1094510"/>
              </a:xfrm>
              <a:prstGeom prst="horizontalScroll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c.   </a:t>
                </a:r>
                <a:r>
                  <a:rPr lang="en-US" sz="2400" b="1" dirty="0" err="1"/>
                  <a:t>Pembagian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Polinomial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dengan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Pembagi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Berbentuk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7876B8C7-D2B7-4499-8A69-065B40438B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491" y="415636"/>
                <a:ext cx="8091054" cy="1094510"/>
              </a:xfrm>
              <a:prstGeom prst="horizontalScroll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hought Bubble: Cloud 4">
                <a:extLst>
                  <a:ext uri="{FF2B5EF4-FFF2-40B4-BE49-F238E27FC236}">
                    <a16:creationId xmlns:a16="http://schemas.microsoft.com/office/drawing/2014/main" id="{BDD99C9D-D730-4A50-92C7-0921DC8DF11C}"/>
                  </a:ext>
                </a:extLst>
              </p:cNvPr>
              <p:cNvSpPr/>
              <p:nvPr/>
            </p:nvSpPr>
            <p:spPr>
              <a:xfrm>
                <a:off x="955963" y="2050472"/>
                <a:ext cx="10086109" cy="3144982"/>
              </a:xfrm>
              <a:prstGeom prst="cloudCallout">
                <a:avLst>
                  <a:gd name="adj1" fmla="val -33470"/>
                  <a:gd name="adj2" fmla="val -64372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en-US" sz="2400" dirty="0"/>
                  <a:t>Apabila polynomial f(x) </a:t>
                </a:r>
                <a:r>
                  <a:rPr lang="en-US" sz="2400" dirty="0" err="1"/>
                  <a:t>dibagi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2400" b="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hasil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bagi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sisa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pembagian</a:t>
                </a:r>
                <a:r>
                  <a:rPr lang="en-US" sz="2400" dirty="0"/>
                  <a:t> polynomial </a:t>
                </a:r>
                <a:r>
                  <a:rPr lang="en-US" sz="2400" dirty="0" err="1"/>
                  <a:t>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pula </a:t>
                </a:r>
                <a:r>
                  <a:rPr lang="en-US" sz="2400" dirty="0" err="1"/>
                  <a:t>ditentukan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b="1" dirty="0" err="1"/>
                  <a:t>cara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pembagian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bersusun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panjang</a:t>
                </a:r>
                <a:r>
                  <a:rPr lang="en-US" sz="2400" b="1" dirty="0"/>
                  <a:t> </a:t>
                </a:r>
                <a:r>
                  <a:rPr lang="en-US" sz="2400" dirty="0"/>
                  <a:t>dan </a:t>
                </a:r>
                <a:r>
                  <a:rPr lang="en-US" sz="2400" b="1" dirty="0" err="1"/>
                  <a:t>metode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pembagian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sintetik</a:t>
                </a:r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5" name="Thought Bubble: Cloud 4">
                <a:extLst>
                  <a:ext uri="{FF2B5EF4-FFF2-40B4-BE49-F238E27FC236}">
                    <a16:creationId xmlns:a16="http://schemas.microsoft.com/office/drawing/2014/main" id="{BDD99C9D-D730-4A50-92C7-0921DC8DF1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63" y="2050472"/>
                <a:ext cx="10086109" cy="3144982"/>
              </a:xfrm>
              <a:prstGeom prst="cloudCallout">
                <a:avLst>
                  <a:gd name="adj1" fmla="val -33470"/>
                  <a:gd name="adj2" fmla="val -64372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5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606F085D-CFC0-4386-8D4E-356EEC46AD88}"/>
              </a:ext>
            </a:extLst>
          </p:cNvPr>
          <p:cNvSpPr/>
          <p:nvPr/>
        </p:nvSpPr>
        <p:spPr>
          <a:xfrm>
            <a:off x="4267197" y="415636"/>
            <a:ext cx="3865418" cy="831273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 1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5766B0-5B87-4599-9770-21B309956CF2}"/>
                  </a:ext>
                </a:extLst>
              </p:cNvPr>
              <p:cNvSpPr txBox="1"/>
              <p:nvPr/>
            </p:nvSpPr>
            <p:spPr>
              <a:xfrm>
                <a:off x="1288473" y="1676400"/>
                <a:ext cx="9725891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hasil</a:t>
                </a:r>
                <a:r>
                  <a:rPr lang="en-US" dirty="0"/>
                  <a:t> </a:t>
                </a:r>
                <a:r>
                  <a:rPr lang="en-US" dirty="0" err="1"/>
                  <a:t>bagi</a:t>
                </a:r>
                <a:r>
                  <a:rPr lang="en-US" dirty="0"/>
                  <a:t> dan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:r>
                  <a:rPr lang="en-US" dirty="0" err="1"/>
                  <a:t>pembagian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dibagi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PENYELESAIAN:</a:t>
                </a:r>
              </a:p>
              <a:p>
                <a:r>
                  <a:rPr lang="en-ID" b="1" dirty="0"/>
                  <a:t>				</a:t>
                </a:r>
              </a:p>
              <a:p>
                <a:r>
                  <a:rPr lang="en-ID" dirty="0"/>
                  <a:t>		</a:t>
                </a:r>
              </a:p>
              <a:p>
                <a:r>
                  <a:rPr lang="en-ID" dirty="0"/>
                  <a:t>		</a:t>
                </a:r>
                <a:r>
                  <a:rPr lang="en-US" dirty="0"/>
                  <a:t> 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D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  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  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	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5766B0-5B87-4599-9770-21B309956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73" y="1676400"/>
                <a:ext cx="9725891" cy="2862322"/>
              </a:xfrm>
              <a:prstGeom prst="rect">
                <a:avLst/>
              </a:prstGeom>
              <a:blipFill>
                <a:blip r:embed="rId2"/>
                <a:stretch>
                  <a:fillRect l="-501" t="-106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2259E1BA-0154-4AD5-8A8D-7FA8F6506D6B}"/>
              </a:ext>
            </a:extLst>
          </p:cNvPr>
          <p:cNvGrpSpPr/>
          <p:nvPr/>
        </p:nvGrpSpPr>
        <p:grpSpPr>
          <a:xfrm>
            <a:off x="2937168" y="2978750"/>
            <a:ext cx="2449462" cy="461120"/>
            <a:chOff x="1981201" y="3740726"/>
            <a:chExt cx="2438399" cy="256128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7A4CDB-1F1B-484C-BC4A-020D33EF8C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1201" y="3740726"/>
              <a:ext cx="180109" cy="2561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AC741F1-6978-46D4-B4A2-758FA765CAD4}"/>
                </a:ext>
              </a:extLst>
            </p:cNvPr>
            <p:cNvCxnSpPr>
              <a:cxnSpLocks/>
            </p:cNvCxnSpPr>
            <p:nvPr/>
          </p:nvCxnSpPr>
          <p:spPr>
            <a:xfrm>
              <a:off x="2133600" y="3740726"/>
              <a:ext cx="228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8CBE29-5379-49D4-9DC6-16FDBA61B17C}"/>
                  </a:ext>
                </a:extLst>
              </p:cNvPr>
              <p:cNvSpPr txBox="1"/>
              <p:nvPr/>
            </p:nvSpPr>
            <p:spPr>
              <a:xfrm>
                <a:off x="1546127" y="3018566"/>
                <a:ext cx="15794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8CBE29-5379-49D4-9DC6-16FDBA61B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127" y="3018566"/>
                <a:ext cx="157941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1AC05FE-4A87-4DC7-BAEA-26322DE1B94C}"/>
              </a:ext>
            </a:extLst>
          </p:cNvPr>
          <p:cNvSpPr txBox="1"/>
          <p:nvPr/>
        </p:nvSpPr>
        <p:spPr>
          <a:xfrm>
            <a:off x="3766755" y="259972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ID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02CEF4B-7E36-49E0-A97D-3B23FB5AE783}"/>
              </a:ext>
            </a:extLst>
          </p:cNvPr>
          <p:cNvGrpSpPr/>
          <p:nvPr/>
        </p:nvGrpSpPr>
        <p:grpSpPr>
          <a:xfrm>
            <a:off x="3100630" y="3620548"/>
            <a:ext cx="2673927" cy="27709"/>
            <a:chOff x="2133600" y="4281055"/>
            <a:chExt cx="2673927" cy="27709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4561CBA-0600-4081-AAE7-D42F5AF26322}"/>
                </a:ext>
              </a:extLst>
            </p:cNvPr>
            <p:cNvCxnSpPr>
              <a:cxnSpLocks/>
            </p:cNvCxnSpPr>
            <p:nvPr/>
          </p:nvCxnSpPr>
          <p:spPr>
            <a:xfrm>
              <a:off x="2133600" y="4308764"/>
              <a:ext cx="228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BC0EEA-A0EC-4556-9441-7C29EFC27036}"/>
                </a:ext>
              </a:extLst>
            </p:cNvPr>
            <p:cNvCxnSpPr/>
            <p:nvPr/>
          </p:nvCxnSpPr>
          <p:spPr>
            <a:xfrm>
              <a:off x="4627418" y="4281055"/>
              <a:ext cx="18010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998CAD1-A47E-456D-BEE8-3E79E85B6EF4}"/>
                  </a:ext>
                </a:extLst>
              </p:cNvPr>
              <p:cNvSpPr txBox="1"/>
              <p:nvPr/>
            </p:nvSpPr>
            <p:spPr>
              <a:xfrm>
                <a:off x="3974901" y="2595563"/>
                <a:ext cx="4620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998CAD1-A47E-456D-BEE8-3E79E85B6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901" y="2595563"/>
                <a:ext cx="462008" cy="369332"/>
              </a:xfrm>
              <a:prstGeom prst="rect">
                <a:avLst/>
              </a:prstGeom>
              <a:blipFill>
                <a:blip r:embed="rId4"/>
                <a:stretch>
                  <a:fillRect r="-263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72D5263D-BD4D-44B1-81A5-1158E9137879}"/>
              </a:ext>
            </a:extLst>
          </p:cNvPr>
          <p:cNvGrpSpPr/>
          <p:nvPr/>
        </p:nvGrpSpPr>
        <p:grpSpPr>
          <a:xfrm>
            <a:off x="3197610" y="4188581"/>
            <a:ext cx="2673927" cy="27709"/>
            <a:chOff x="2133600" y="4281055"/>
            <a:chExt cx="2673927" cy="2770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8D0B18C-F8D2-4DD8-9489-DF8D22C8E4F7}"/>
                </a:ext>
              </a:extLst>
            </p:cNvPr>
            <p:cNvCxnSpPr>
              <a:cxnSpLocks/>
            </p:cNvCxnSpPr>
            <p:nvPr/>
          </p:nvCxnSpPr>
          <p:spPr>
            <a:xfrm>
              <a:off x="2133600" y="4308764"/>
              <a:ext cx="228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5855EC0-7575-43B9-9829-82CF27995206}"/>
                </a:ext>
              </a:extLst>
            </p:cNvPr>
            <p:cNvCxnSpPr/>
            <p:nvPr/>
          </p:nvCxnSpPr>
          <p:spPr>
            <a:xfrm>
              <a:off x="4627418" y="4281055"/>
              <a:ext cx="18010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1AB4DD8-B416-4A55-8AC0-EE67170CBD6F}"/>
                  </a:ext>
                </a:extLst>
              </p:cNvPr>
              <p:cNvSpPr txBox="1"/>
              <p:nvPr/>
            </p:nvSpPr>
            <p:spPr>
              <a:xfrm>
                <a:off x="1468582" y="4918363"/>
                <a:ext cx="8388000" cy="720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Jadi, </a:t>
                </a:r>
                <a:r>
                  <a:rPr lang="en-US" sz="2400" dirty="0" err="1"/>
                  <a:t>hasil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baginya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sz="2400" dirty="0"/>
                  <a:t> dan </a:t>
                </a:r>
                <a:r>
                  <a:rPr lang="en-ID" sz="2400" dirty="0" err="1"/>
                  <a:t>sisa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pembaginya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adalah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−6.</m:t>
                    </m:r>
                  </m:oMath>
                </a14:m>
                <a:endParaRPr lang="en-ID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1AB4DD8-B416-4A55-8AC0-EE67170CB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582" y="4918363"/>
                <a:ext cx="8388000" cy="720000"/>
              </a:xfrm>
              <a:prstGeom prst="rect">
                <a:avLst/>
              </a:prstGeom>
              <a:blipFill>
                <a:blip r:embed="rId5"/>
                <a:stretch>
                  <a:fillRect l="-108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77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ABE281C-6ED6-47F8-B711-167520D1DAC2}"/>
              </a:ext>
            </a:extLst>
          </p:cNvPr>
          <p:cNvSpPr/>
          <p:nvPr/>
        </p:nvSpPr>
        <p:spPr>
          <a:xfrm>
            <a:off x="2182090" y="1530924"/>
            <a:ext cx="4405743" cy="1454729"/>
          </a:xfrm>
          <a:prstGeom prst="wedgeEllipseCallout">
            <a:avLst>
              <a:gd name="adj1" fmla="val 56236"/>
              <a:gd name="adj2" fmla="val 3845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caranya</a:t>
            </a:r>
            <a:r>
              <a:rPr lang="en-US" sz="3200" dirty="0"/>
              <a:t>?</a:t>
            </a:r>
            <a:endParaRPr lang="en-ID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7413DF-0D6A-4A15-93BA-1288BD6ECF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6" r="26793"/>
          <a:stretch/>
        </p:blipFill>
        <p:spPr>
          <a:xfrm>
            <a:off x="7349831" y="1891141"/>
            <a:ext cx="1454728" cy="3283527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5CDF827-C9EB-41DD-8BFA-141414EE0B4E}"/>
              </a:ext>
            </a:extLst>
          </p:cNvPr>
          <p:cNvSpPr/>
          <p:nvPr/>
        </p:nvSpPr>
        <p:spPr>
          <a:xfrm>
            <a:off x="3020291" y="290945"/>
            <a:ext cx="6871854" cy="6927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Pembagian</a:t>
            </a:r>
            <a:r>
              <a:rPr lang="en-US" sz="2800" b="1" dirty="0"/>
              <a:t> </a:t>
            </a:r>
            <a:r>
              <a:rPr lang="en-US" sz="2800" b="1" dirty="0" err="1"/>
              <a:t>Sintetik</a:t>
            </a:r>
            <a:endParaRPr lang="en-ID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Oval 5">
                <a:extLst>
                  <a:ext uri="{FF2B5EF4-FFF2-40B4-BE49-F238E27FC236}">
                    <a16:creationId xmlns:a16="http://schemas.microsoft.com/office/drawing/2014/main" id="{50FD7732-C744-4CEB-9F0A-049D39E1695A}"/>
                  </a:ext>
                </a:extLst>
              </p:cNvPr>
              <p:cNvSpPr/>
              <p:nvPr/>
            </p:nvSpPr>
            <p:spPr>
              <a:xfrm>
                <a:off x="2182090" y="3532905"/>
                <a:ext cx="4260274" cy="1925785"/>
              </a:xfrm>
              <a:prstGeom prst="wedgeEllipseCallout">
                <a:avLst>
                  <a:gd name="adj1" fmla="val 59852"/>
                  <a:gd name="adj2" fmla="val -35055"/>
                </a:avLst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Apakah </a:t>
                </a:r>
                <a:r>
                  <a:rPr lang="en-US" sz="2400" dirty="0" err="1"/>
                  <a:t>sama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caranya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pembagian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bentuk</a:t>
                </a:r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 ???</m:t>
                    </m:r>
                  </m:oMath>
                </a14:m>
                <a:endParaRPr lang="en-ID" sz="2400" dirty="0"/>
              </a:p>
            </p:txBody>
          </p:sp>
        </mc:Choice>
        <mc:Fallback xmlns="">
          <p:sp>
            <p:nvSpPr>
              <p:cNvPr id="6" name="Speech Bubble: Oval 5">
                <a:extLst>
                  <a:ext uri="{FF2B5EF4-FFF2-40B4-BE49-F238E27FC236}">
                    <a16:creationId xmlns:a16="http://schemas.microsoft.com/office/drawing/2014/main" id="{50FD7732-C744-4CEB-9F0A-049D39E16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090" y="3532905"/>
                <a:ext cx="4260274" cy="1925785"/>
              </a:xfrm>
              <a:prstGeom prst="wedgeEllipseCallout">
                <a:avLst>
                  <a:gd name="adj1" fmla="val 59852"/>
                  <a:gd name="adj2" fmla="val -35055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27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3749FC4-DABD-4BAD-9087-35DA0309B934}"/>
              </a:ext>
            </a:extLst>
          </p:cNvPr>
          <p:cNvSpPr/>
          <p:nvPr/>
        </p:nvSpPr>
        <p:spPr>
          <a:xfrm>
            <a:off x="9254829" y="3186562"/>
            <a:ext cx="2535389" cy="18456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Catatan</a:t>
            </a:r>
            <a:r>
              <a:rPr lang="en-US" dirty="0"/>
              <a:t>: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ID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47592C4-092F-4B7B-8986-3DC788133430}"/>
              </a:ext>
            </a:extLst>
          </p:cNvPr>
          <p:cNvSpPr/>
          <p:nvPr/>
        </p:nvSpPr>
        <p:spPr>
          <a:xfrm>
            <a:off x="3796145" y="762000"/>
            <a:ext cx="4959928" cy="80356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Horner Kino</a:t>
            </a:r>
            <a:endParaRPr lang="en-ID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21217C-BA99-4620-AC08-AE47FE9BB903}"/>
                  </a:ext>
                </a:extLst>
              </p:cNvPr>
              <p:cNvSpPr txBox="1"/>
              <p:nvPr/>
            </p:nvSpPr>
            <p:spPr>
              <a:xfrm>
                <a:off x="2590800" y="2396836"/>
                <a:ext cx="6691745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Misalkan polynomial f(x)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dibagi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			p		q		r		s		t</a:t>
                </a:r>
              </a:p>
              <a:p>
                <a:r>
                  <a:rPr lang="en-ID" dirty="0"/>
                  <a:t>	</a:t>
                </a:r>
                <a:endParaRPr lang="en-US" b="0" dirty="0"/>
              </a:p>
              <a:p>
                <a:endParaRPr lang="en-ID" dirty="0"/>
              </a:p>
              <a:p>
                <a:r>
                  <a:rPr lang="en-ID" dirty="0"/>
                  <a:t>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21217C-BA99-4620-AC08-AE47FE9BB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396836"/>
                <a:ext cx="6691745" cy="2031325"/>
              </a:xfrm>
              <a:prstGeom prst="rect">
                <a:avLst/>
              </a:prstGeom>
              <a:blipFill>
                <a:blip r:embed="rId2"/>
                <a:stretch>
                  <a:fillRect l="-729" t="-15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8C6D348D-82D4-4538-AF05-A79B877C787B}"/>
              </a:ext>
            </a:extLst>
          </p:cNvPr>
          <p:cNvGrpSpPr/>
          <p:nvPr/>
        </p:nvGrpSpPr>
        <p:grpSpPr>
          <a:xfrm>
            <a:off x="3796145" y="3283527"/>
            <a:ext cx="4253346" cy="1100456"/>
            <a:chOff x="3796145" y="3283527"/>
            <a:chExt cx="4253346" cy="110045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FB033C-5773-401C-B3B8-79312CF30FCE}"/>
                </a:ext>
              </a:extLst>
            </p:cNvPr>
            <p:cNvCxnSpPr>
              <a:cxnSpLocks/>
            </p:cNvCxnSpPr>
            <p:nvPr/>
          </p:nvCxnSpPr>
          <p:spPr>
            <a:xfrm>
              <a:off x="3796145" y="3283527"/>
              <a:ext cx="0" cy="11004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6CC995A-5CF8-4C54-B313-D2A50F3E85C2}"/>
                </a:ext>
              </a:extLst>
            </p:cNvPr>
            <p:cNvCxnSpPr/>
            <p:nvPr/>
          </p:nvCxnSpPr>
          <p:spPr>
            <a:xfrm>
              <a:off x="3796145" y="4383983"/>
              <a:ext cx="425334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9440BFF9-CAFE-4097-8531-0DD1BCA66EF6}"/>
              </a:ext>
            </a:extLst>
          </p:cNvPr>
          <p:cNvSpPr/>
          <p:nvPr/>
        </p:nvSpPr>
        <p:spPr>
          <a:xfrm>
            <a:off x="4059383" y="3743701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CD522A9-E851-49DE-9F42-97B41A5A2778}"/>
              </a:ext>
            </a:extLst>
          </p:cNvPr>
          <p:cNvSpPr/>
          <p:nvPr/>
        </p:nvSpPr>
        <p:spPr>
          <a:xfrm>
            <a:off x="4059380" y="4117775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BB47736-1040-4BD9-B216-63F688860500}"/>
              </a:ext>
            </a:extLst>
          </p:cNvPr>
          <p:cNvSpPr/>
          <p:nvPr/>
        </p:nvSpPr>
        <p:spPr>
          <a:xfrm>
            <a:off x="5001488" y="3715989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7F7095-250A-4001-AB66-5F44DC606B51}"/>
                  </a:ext>
                </a:extLst>
              </p:cNvPr>
              <p:cNvSpPr txBox="1"/>
              <p:nvPr/>
            </p:nvSpPr>
            <p:spPr>
              <a:xfrm>
                <a:off x="5680363" y="3565959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7F7095-250A-4001-AB66-5F44DC606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363" y="3565959"/>
                <a:ext cx="484909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6B74A8-5EC6-4AA3-AFB1-04232544D2D8}"/>
                  </a:ext>
                </a:extLst>
              </p:cNvPr>
              <p:cNvSpPr txBox="1"/>
              <p:nvPr/>
            </p:nvSpPr>
            <p:spPr>
              <a:xfrm>
                <a:off x="6636332" y="3572890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6B74A8-5EC6-4AA3-AFB1-04232544D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332" y="3572890"/>
                <a:ext cx="484909" cy="369332"/>
              </a:xfrm>
              <a:prstGeom prst="rect">
                <a:avLst/>
              </a:prstGeom>
              <a:blipFill>
                <a:blip r:embed="rId4"/>
                <a:stretch>
                  <a:fillRect l="-3797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F132E4-1AF2-4756-9E9B-48BBE2396E10}"/>
                  </a:ext>
                </a:extLst>
              </p:cNvPr>
              <p:cNvSpPr txBox="1"/>
              <p:nvPr/>
            </p:nvSpPr>
            <p:spPr>
              <a:xfrm>
                <a:off x="7523015" y="3572890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F132E4-1AF2-4756-9E9B-48BBE2396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15" y="3572890"/>
                <a:ext cx="484909" cy="369332"/>
              </a:xfrm>
              <a:prstGeom prst="rect">
                <a:avLst/>
              </a:prstGeom>
              <a:blipFill>
                <a:blip r:embed="rId5"/>
                <a:stretch>
                  <a:fillRect l="-3750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938DEB-19E3-4522-B00F-815424DC6CC4}"/>
                  </a:ext>
                </a:extLst>
              </p:cNvPr>
              <p:cNvSpPr txBox="1"/>
              <p:nvPr/>
            </p:nvSpPr>
            <p:spPr>
              <a:xfrm>
                <a:off x="4800596" y="3935291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𝑝𝑦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938DEB-19E3-4522-B00F-815424DC6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596" y="3935291"/>
                <a:ext cx="484909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8041F8-0981-44F1-A014-53F6B25C57A3}"/>
                  </a:ext>
                </a:extLst>
              </p:cNvPr>
              <p:cNvSpPr txBox="1"/>
              <p:nvPr/>
            </p:nvSpPr>
            <p:spPr>
              <a:xfrm>
                <a:off x="9855771" y="3593740"/>
                <a:ext cx="1229589" cy="5666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ID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8041F8-0981-44F1-A014-53F6B25C5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771" y="3593740"/>
                <a:ext cx="1229589" cy="5666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C308349-BC86-43BE-BA61-36BED6BE5790}"/>
                  </a:ext>
                </a:extLst>
              </p:cNvPr>
              <p:cNvSpPr txBox="1"/>
              <p:nvPr/>
            </p:nvSpPr>
            <p:spPr>
              <a:xfrm>
                <a:off x="9931977" y="4213813"/>
                <a:ext cx="113260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ID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C308349-BC86-43BE-BA61-36BED6BE5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1977" y="4213813"/>
                <a:ext cx="1132609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9D61078-4752-4ADA-9047-64B867F84686}"/>
                  </a:ext>
                </a:extLst>
              </p:cNvPr>
              <p:cNvSpPr txBox="1"/>
              <p:nvPr/>
            </p:nvSpPr>
            <p:spPr>
              <a:xfrm>
                <a:off x="3370119" y="3988164"/>
                <a:ext cx="30133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9D61078-4752-4ADA-9047-64B867F84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119" y="3988164"/>
                <a:ext cx="301335" cy="369332"/>
              </a:xfrm>
              <a:prstGeom prst="rect">
                <a:avLst/>
              </a:prstGeom>
              <a:blipFill>
                <a:blip r:embed="rId9"/>
                <a:stretch>
                  <a:fillRect r="-2041" b="-819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A1EF88F-D648-426E-B5B5-7A160C626946}"/>
                  </a:ext>
                </a:extLst>
              </p:cNvPr>
              <p:cNvSpPr txBox="1"/>
              <p:nvPr/>
            </p:nvSpPr>
            <p:spPr>
              <a:xfrm>
                <a:off x="3394361" y="3568934"/>
                <a:ext cx="30133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A1EF88F-D648-426E-B5B5-7A160C626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361" y="3568934"/>
                <a:ext cx="30133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D52DC39-DFB1-4F31-B4D2-C135C806FC0E}"/>
                  </a:ext>
                </a:extLst>
              </p:cNvPr>
              <p:cNvSpPr txBox="1"/>
              <p:nvPr/>
            </p:nvSpPr>
            <p:spPr>
              <a:xfrm>
                <a:off x="3893362" y="441245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D52DC39-DFB1-4F31-B4D2-C135C806F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362" y="4412456"/>
                <a:ext cx="484909" cy="369332"/>
              </a:xfrm>
              <a:prstGeom prst="rect">
                <a:avLst/>
              </a:prstGeom>
              <a:blipFill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BFDA03D-CB67-41AA-BC77-51BB031E09E4}"/>
                  </a:ext>
                </a:extLst>
              </p:cNvPr>
              <p:cNvSpPr txBox="1"/>
              <p:nvPr/>
            </p:nvSpPr>
            <p:spPr>
              <a:xfrm>
                <a:off x="4759033" y="4428161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BFDA03D-CB67-41AA-BC77-51BB031E0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033" y="4428161"/>
                <a:ext cx="484909" cy="369332"/>
              </a:xfrm>
              <a:prstGeom prst="rect">
                <a:avLst/>
              </a:prstGeom>
              <a:blipFill>
                <a:blip r:embed="rId1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9A1ECA7-186D-4C25-9FD8-10C53ACA269D}"/>
                  </a:ext>
                </a:extLst>
              </p:cNvPr>
              <p:cNvSpPr txBox="1"/>
              <p:nvPr/>
            </p:nvSpPr>
            <p:spPr>
              <a:xfrm>
                <a:off x="5656117" y="3955340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9A1ECA7-186D-4C25-9FD8-10C53ACA2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117" y="3955340"/>
                <a:ext cx="484909" cy="369332"/>
              </a:xfrm>
              <a:prstGeom prst="rect">
                <a:avLst/>
              </a:prstGeom>
              <a:blipFill>
                <a:blip r:embed="rId13"/>
                <a:stretch>
                  <a:fillRect l="-3797" r="-1266"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8737CC-B502-4B68-844F-89EEFE3B7258}"/>
                  </a:ext>
                </a:extLst>
              </p:cNvPr>
              <p:cNvSpPr txBox="1"/>
              <p:nvPr/>
            </p:nvSpPr>
            <p:spPr>
              <a:xfrm>
                <a:off x="5652656" y="442049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8737CC-B502-4B68-844F-89EEFE3B7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656" y="4420496"/>
                <a:ext cx="484909" cy="369332"/>
              </a:xfrm>
              <a:prstGeom prst="rect">
                <a:avLst/>
              </a:prstGeom>
              <a:blipFill>
                <a:blip r:embed="rId1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15307D4-AEE5-4452-A63B-E58D3465D976}"/>
                  </a:ext>
                </a:extLst>
              </p:cNvPr>
              <p:cNvSpPr txBox="1"/>
              <p:nvPr/>
            </p:nvSpPr>
            <p:spPr>
              <a:xfrm>
                <a:off x="6631127" y="3955340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15307D4-AEE5-4452-A63B-E58D3465D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127" y="3955340"/>
                <a:ext cx="484909" cy="369332"/>
              </a:xfrm>
              <a:prstGeom prst="rect">
                <a:avLst/>
              </a:prstGeom>
              <a:blipFill>
                <a:blip r:embed="rId15"/>
                <a:stretch>
                  <a:fillRect l="-3797" r="-2532"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8E1B327-CFCA-4F28-AB3C-5BD191677072}"/>
                  </a:ext>
                </a:extLst>
              </p:cNvPr>
              <p:cNvSpPr txBox="1"/>
              <p:nvPr/>
            </p:nvSpPr>
            <p:spPr>
              <a:xfrm>
                <a:off x="6583511" y="442049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8E1B327-CFCA-4F28-AB3C-5BD191677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511" y="4420496"/>
                <a:ext cx="484909" cy="369332"/>
              </a:xfrm>
              <a:prstGeom prst="rect">
                <a:avLst/>
              </a:prstGeom>
              <a:blipFill>
                <a:blip r:embed="rId1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id="{0FDC3E2E-6095-4091-B4EC-7C6083C90AB4}"/>
              </a:ext>
            </a:extLst>
          </p:cNvPr>
          <p:cNvSpPr/>
          <p:nvPr/>
        </p:nvSpPr>
        <p:spPr>
          <a:xfrm>
            <a:off x="7730838" y="4131626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DEE347-6A65-47D5-B6BB-4C56DD0B19B0}"/>
                  </a:ext>
                </a:extLst>
              </p:cNvPr>
              <p:cNvSpPr txBox="1"/>
              <p:nvPr/>
            </p:nvSpPr>
            <p:spPr>
              <a:xfrm>
                <a:off x="7523015" y="4392840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DEE347-6A65-47D5-B6BB-4C56DD0B1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15" y="4392840"/>
                <a:ext cx="484909" cy="369332"/>
              </a:xfrm>
              <a:prstGeom prst="rect">
                <a:avLst/>
              </a:prstGeom>
              <a:blipFill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6E2AD828-C144-4A5A-902D-9E03DF331600}"/>
              </a:ext>
            </a:extLst>
          </p:cNvPr>
          <p:cNvGrpSpPr/>
          <p:nvPr/>
        </p:nvGrpSpPr>
        <p:grpSpPr>
          <a:xfrm>
            <a:off x="6276109" y="4392840"/>
            <a:ext cx="1773382" cy="858033"/>
            <a:chOff x="6276109" y="4392840"/>
            <a:chExt cx="1773382" cy="858033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82589B2-1CDA-4D36-B8E2-04E04B81464F}"/>
                </a:ext>
              </a:extLst>
            </p:cNvPr>
            <p:cNvCxnSpPr/>
            <p:nvPr/>
          </p:nvCxnSpPr>
          <p:spPr>
            <a:xfrm>
              <a:off x="6276109" y="4392840"/>
              <a:ext cx="0" cy="5116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7FFBD82-DD10-4FA4-BE4B-7F1966B32D86}"/>
                </a:ext>
              </a:extLst>
            </p:cNvPr>
            <p:cNvCxnSpPr/>
            <p:nvPr/>
          </p:nvCxnSpPr>
          <p:spPr>
            <a:xfrm>
              <a:off x="6276109" y="4880623"/>
              <a:ext cx="17733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D39E63F-CB19-4CBB-AE45-154803E5C940}"/>
                </a:ext>
              </a:extLst>
            </p:cNvPr>
            <p:cNvCxnSpPr/>
            <p:nvPr/>
          </p:nvCxnSpPr>
          <p:spPr>
            <a:xfrm>
              <a:off x="7162800" y="4880623"/>
              <a:ext cx="0" cy="37025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635B3503-1A61-41DB-A279-07503C9F24E1}"/>
              </a:ext>
            </a:extLst>
          </p:cNvPr>
          <p:cNvSpPr txBox="1"/>
          <p:nvPr/>
        </p:nvSpPr>
        <p:spPr>
          <a:xfrm>
            <a:off x="6901291" y="5260903"/>
            <a:ext cx="1069401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Sisa</a:t>
            </a:r>
            <a:endParaRPr lang="en-ID" dirty="0"/>
          </a:p>
        </p:txBody>
      </p:sp>
      <p:sp>
        <p:nvSpPr>
          <p:cNvPr id="54" name="Left Brace 53">
            <a:extLst>
              <a:ext uri="{FF2B5EF4-FFF2-40B4-BE49-F238E27FC236}">
                <a16:creationId xmlns:a16="http://schemas.microsoft.com/office/drawing/2014/main" id="{CF90B36B-B368-40D9-87AC-8F499744D50F}"/>
              </a:ext>
            </a:extLst>
          </p:cNvPr>
          <p:cNvSpPr/>
          <p:nvPr/>
        </p:nvSpPr>
        <p:spPr>
          <a:xfrm rot="16200000">
            <a:off x="4747463" y="4114736"/>
            <a:ext cx="457186" cy="187964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E8FC01-12D1-4813-B2FF-AE9425B266C5}"/>
              </a:ext>
            </a:extLst>
          </p:cNvPr>
          <p:cNvSpPr txBox="1"/>
          <p:nvPr/>
        </p:nvSpPr>
        <p:spPr>
          <a:xfrm>
            <a:off x="4516581" y="5260897"/>
            <a:ext cx="113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Hasil </a:t>
            </a:r>
            <a:r>
              <a:rPr lang="en-US" dirty="0" err="1"/>
              <a:t>Bagi</a:t>
            </a:r>
            <a:endParaRPr lang="en-ID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B7018D3-8D0C-44A1-9770-7D520B417065}"/>
              </a:ext>
            </a:extLst>
          </p:cNvPr>
          <p:cNvSpPr txBox="1"/>
          <p:nvPr/>
        </p:nvSpPr>
        <p:spPr>
          <a:xfrm>
            <a:off x="8118765" y="4131626"/>
            <a:ext cx="401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614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" grpId="0" animBg="1"/>
      <p:bldP spid="10" grpId="0" animBg="1"/>
      <p:bldP spid="12" grpId="0" animBg="1"/>
      <p:bldP spid="14" grpId="0" animBg="1"/>
      <p:bldP spid="15" grpId="0"/>
      <p:bldP spid="17" grpId="0"/>
      <p:bldP spid="19" grpId="0"/>
      <p:bldP spid="21" grpId="0"/>
      <p:bldP spid="25" grpId="0"/>
      <p:bldP spid="27" grpId="0"/>
      <p:bldP spid="29" grpId="0"/>
      <p:bldP spid="31" grpId="0"/>
      <p:bldP spid="32" grpId="0"/>
      <p:bldP spid="34" grpId="0"/>
      <p:bldP spid="36" grpId="0"/>
      <p:bldP spid="38" grpId="0"/>
      <p:bldP spid="40" grpId="0"/>
      <p:bldP spid="42" grpId="0"/>
      <p:bldP spid="44" grpId="0" animBg="1"/>
      <p:bldP spid="46" grpId="0"/>
      <p:bldP spid="53" grpId="0"/>
      <p:bldP spid="54" grpId="0" animBg="1"/>
      <p:bldP spid="55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63749FC4-DABD-4BAD-9087-35DA0309B934}"/>
                  </a:ext>
                </a:extLst>
              </p:cNvPr>
              <p:cNvSpPr/>
              <p:nvPr/>
            </p:nvSpPr>
            <p:spPr>
              <a:xfrm>
                <a:off x="7577566" y="2770917"/>
                <a:ext cx="3028090" cy="2940136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err="1"/>
                  <a:t>Pembagi</a:t>
                </a:r>
                <a:r>
                  <a:rPr lang="en-US" dirty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dirty="0"/>
              </a:p>
              <a:p>
                <a:r>
                  <a:rPr lang="en-US" dirty="0" err="1"/>
                  <a:t>Maka</a:t>
                </a:r>
                <a:r>
                  <a:rPr lang="en-US" dirty="0"/>
                  <a:t>	:  a = 1</a:t>
                </a:r>
              </a:p>
              <a:p>
                <a:r>
                  <a:rPr lang="en-US" dirty="0"/>
                  <a:t>		  b = -1</a:t>
                </a:r>
              </a:p>
              <a:p>
                <a:r>
                  <a:rPr lang="en-US" dirty="0"/>
                  <a:t>		  c = -2</a:t>
                </a:r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ID" dirty="0"/>
              </a:p>
            </p:txBody>
          </p:sp>
        </mc:Choice>
        <mc:Fallback xmlns=""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63749FC4-DABD-4BAD-9087-35DA0309B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66" y="2770917"/>
                <a:ext cx="3028090" cy="294013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21217C-BA99-4620-AC08-AE47FE9BB903}"/>
                  </a:ext>
                </a:extLst>
              </p:cNvPr>
              <p:cNvSpPr txBox="1"/>
              <p:nvPr/>
            </p:nvSpPr>
            <p:spPr>
              <a:xfrm>
                <a:off x="1253835" y="2507672"/>
                <a:ext cx="6691745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D" dirty="0"/>
              </a:p>
              <a:p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	</a:t>
                </a:r>
              </a:p>
              <a:p>
                <a:r>
                  <a:rPr lang="en-ID" dirty="0"/>
                  <a:t>			2		-3		0		5		-2</a:t>
                </a:r>
                <a:endParaRPr lang="en-US" b="0" dirty="0"/>
              </a:p>
              <a:p>
                <a:endParaRPr lang="en-ID" dirty="0"/>
              </a:p>
              <a:p>
                <a:r>
                  <a:rPr lang="en-ID" dirty="0"/>
                  <a:t>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21217C-BA99-4620-AC08-AE47FE9BB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835" y="2507672"/>
                <a:ext cx="6691745" cy="17543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8C6D348D-82D4-4538-AF05-A79B877C787B}"/>
              </a:ext>
            </a:extLst>
          </p:cNvPr>
          <p:cNvGrpSpPr/>
          <p:nvPr/>
        </p:nvGrpSpPr>
        <p:grpSpPr>
          <a:xfrm>
            <a:off x="2459180" y="3394363"/>
            <a:ext cx="4253346" cy="1100456"/>
            <a:chOff x="3796145" y="3283527"/>
            <a:chExt cx="4253346" cy="110045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FB033C-5773-401C-B3B8-79312CF30FCE}"/>
                </a:ext>
              </a:extLst>
            </p:cNvPr>
            <p:cNvCxnSpPr>
              <a:cxnSpLocks/>
            </p:cNvCxnSpPr>
            <p:nvPr/>
          </p:nvCxnSpPr>
          <p:spPr>
            <a:xfrm>
              <a:off x="3796145" y="3283527"/>
              <a:ext cx="0" cy="11004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6CC995A-5CF8-4C54-B313-D2A50F3E85C2}"/>
                </a:ext>
              </a:extLst>
            </p:cNvPr>
            <p:cNvCxnSpPr/>
            <p:nvPr/>
          </p:nvCxnSpPr>
          <p:spPr>
            <a:xfrm>
              <a:off x="3796145" y="4383983"/>
              <a:ext cx="425334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9440BFF9-CAFE-4097-8531-0DD1BCA66EF6}"/>
              </a:ext>
            </a:extLst>
          </p:cNvPr>
          <p:cNvSpPr/>
          <p:nvPr/>
        </p:nvSpPr>
        <p:spPr>
          <a:xfrm>
            <a:off x="2722418" y="3854537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CD522A9-E851-49DE-9F42-97B41A5A2778}"/>
              </a:ext>
            </a:extLst>
          </p:cNvPr>
          <p:cNvSpPr/>
          <p:nvPr/>
        </p:nvSpPr>
        <p:spPr>
          <a:xfrm>
            <a:off x="2722415" y="4228611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BB47736-1040-4BD9-B216-63F688860500}"/>
              </a:ext>
            </a:extLst>
          </p:cNvPr>
          <p:cNvSpPr/>
          <p:nvPr/>
        </p:nvSpPr>
        <p:spPr>
          <a:xfrm>
            <a:off x="3664523" y="3826825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7F7095-250A-4001-AB66-5F44DC606B51}"/>
                  </a:ext>
                </a:extLst>
              </p:cNvPr>
              <p:cNvSpPr txBox="1"/>
              <p:nvPr/>
            </p:nvSpPr>
            <p:spPr>
              <a:xfrm>
                <a:off x="4343398" y="3676795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7F7095-250A-4001-AB66-5F44DC606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98" y="3676795"/>
                <a:ext cx="48490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6B74A8-5EC6-4AA3-AFB1-04232544D2D8}"/>
                  </a:ext>
                </a:extLst>
              </p:cNvPr>
              <p:cNvSpPr txBox="1"/>
              <p:nvPr/>
            </p:nvSpPr>
            <p:spPr>
              <a:xfrm>
                <a:off x="5299367" y="368372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6B74A8-5EC6-4AA3-AFB1-04232544D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367" y="3683726"/>
                <a:ext cx="48490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F132E4-1AF2-4756-9E9B-48BBE2396E10}"/>
                  </a:ext>
                </a:extLst>
              </p:cNvPr>
              <p:cNvSpPr txBox="1"/>
              <p:nvPr/>
            </p:nvSpPr>
            <p:spPr>
              <a:xfrm>
                <a:off x="6186050" y="368372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F132E4-1AF2-4756-9E9B-48BBE2396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050" y="3683726"/>
                <a:ext cx="48490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938DEB-19E3-4522-B00F-815424DC6CC4}"/>
                  </a:ext>
                </a:extLst>
              </p:cNvPr>
              <p:cNvSpPr txBox="1"/>
              <p:nvPr/>
            </p:nvSpPr>
            <p:spPr>
              <a:xfrm>
                <a:off x="3463631" y="4046127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938DEB-19E3-4522-B00F-815424DC6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631" y="4046127"/>
                <a:ext cx="48490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6B08B3-120B-4F61-860C-4F15267AA332}"/>
                  </a:ext>
                </a:extLst>
              </p:cNvPr>
              <p:cNvSpPr txBox="1"/>
              <p:nvPr/>
            </p:nvSpPr>
            <p:spPr>
              <a:xfrm>
                <a:off x="2535378" y="4480964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6B08B3-120B-4F61-860C-4F15267AA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378" y="4480964"/>
                <a:ext cx="48490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8041F8-0981-44F1-A014-53F6B25C57A3}"/>
                  </a:ext>
                </a:extLst>
              </p:cNvPr>
              <p:cNvSpPr txBox="1"/>
              <p:nvPr/>
            </p:nvSpPr>
            <p:spPr>
              <a:xfrm>
                <a:off x="7742963" y="4308053"/>
                <a:ext cx="1229589" cy="5666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ID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8041F8-0981-44F1-A014-53F6B25C5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963" y="4308053"/>
                <a:ext cx="1229589" cy="5666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C308349-BC86-43BE-BA61-36BED6BE5790}"/>
                  </a:ext>
                </a:extLst>
              </p:cNvPr>
              <p:cNvSpPr txBox="1"/>
              <p:nvPr/>
            </p:nvSpPr>
            <p:spPr>
              <a:xfrm>
                <a:off x="7765470" y="4879271"/>
                <a:ext cx="113260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ID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C308349-BC86-43BE-BA61-36BED6BE5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5470" y="4879271"/>
                <a:ext cx="1132609" cy="618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9D61078-4752-4ADA-9047-64B867F84686}"/>
                  </a:ext>
                </a:extLst>
              </p:cNvPr>
              <p:cNvSpPr txBox="1"/>
              <p:nvPr/>
            </p:nvSpPr>
            <p:spPr>
              <a:xfrm>
                <a:off x="2033154" y="4099000"/>
                <a:ext cx="30133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9D61078-4752-4ADA-9047-64B867F84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154" y="4099000"/>
                <a:ext cx="30133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9A1EF88F-D648-426E-B5B5-7A160C626946}"/>
              </a:ext>
            </a:extLst>
          </p:cNvPr>
          <p:cNvSpPr txBox="1"/>
          <p:nvPr/>
        </p:nvSpPr>
        <p:spPr>
          <a:xfrm>
            <a:off x="2057396" y="3679770"/>
            <a:ext cx="301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BFDA03D-CB67-41AA-BC77-51BB031E09E4}"/>
                  </a:ext>
                </a:extLst>
              </p:cNvPr>
              <p:cNvSpPr txBox="1"/>
              <p:nvPr/>
            </p:nvSpPr>
            <p:spPr>
              <a:xfrm>
                <a:off x="3422068" y="4538997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BFDA03D-CB67-41AA-BC77-51BB031E0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8" y="4538997"/>
                <a:ext cx="48490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9A1ECA7-186D-4C25-9FD8-10C53ACA269D}"/>
                  </a:ext>
                </a:extLst>
              </p:cNvPr>
              <p:cNvSpPr txBox="1"/>
              <p:nvPr/>
            </p:nvSpPr>
            <p:spPr>
              <a:xfrm>
                <a:off x="4319152" y="406617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9A1ECA7-186D-4C25-9FD8-10C53ACA2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152" y="4066176"/>
                <a:ext cx="48490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8737CC-B502-4B68-844F-89EEFE3B7258}"/>
                  </a:ext>
                </a:extLst>
              </p:cNvPr>
              <p:cNvSpPr txBox="1"/>
              <p:nvPr/>
            </p:nvSpPr>
            <p:spPr>
              <a:xfrm>
                <a:off x="4315691" y="4531332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8737CC-B502-4B68-844F-89EEFE3B7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691" y="4531332"/>
                <a:ext cx="484909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15307D4-AEE5-4452-A63B-E58D3465D976}"/>
                  </a:ext>
                </a:extLst>
              </p:cNvPr>
              <p:cNvSpPr txBox="1"/>
              <p:nvPr/>
            </p:nvSpPr>
            <p:spPr>
              <a:xfrm>
                <a:off x="5294162" y="406617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15307D4-AEE5-4452-A63B-E58D3465D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162" y="4066176"/>
                <a:ext cx="48490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8E1B327-CFCA-4F28-AB3C-5BD191677072}"/>
                  </a:ext>
                </a:extLst>
              </p:cNvPr>
              <p:cNvSpPr txBox="1"/>
              <p:nvPr/>
            </p:nvSpPr>
            <p:spPr>
              <a:xfrm>
                <a:off x="5246546" y="4531332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8E1B327-CFCA-4F28-AB3C-5BD191677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546" y="4531332"/>
                <a:ext cx="484909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id="{0FDC3E2E-6095-4091-B4EC-7C6083C90AB4}"/>
              </a:ext>
            </a:extLst>
          </p:cNvPr>
          <p:cNvSpPr/>
          <p:nvPr/>
        </p:nvSpPr>
        <p:spPr>
          <a:xfrm>
            <a:off x="6393873" y="4242462"/>
            <a:ext cx="83127" cy="692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DEE347-6A65-47D5-B6BB-4C56DD0B19B0}"/>
                  </a:ext>
                </a:extLst>
              </p:cNvPr>
              <p:cNvSpPr txBox="1"/>
              <p:nvPr/>
            </p:nvSpPr>
            <p:spPr>
              <a:xfrm>
                <a:off x="6186050" y="4503676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DEE347-6A65-47D5-B6BB-4C56DD0B1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050" y="4503676"/>
                <a:ext cx="484909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6E2AD828-C144-4A5A-902D-9E03DF331600}"/>
              </a:ext>
            </a:extLst>
          </p:cNvPr>
          <p:cNvGrpSpPr/>
          <p:nvPr/>
        </p:nvGrpSpPr>
        <p:grpSpPr>
          <a:xfrm>
            <a:off x="5160814" y="4503676"/>
            <a:ext cx="1773382" cy="858033"/>
            <a:chOff x="6276109" y="4392840"/>
            <a:chExt cx="1773382" cy="858033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82589B2-1CDA-4D36-B8E2-04E04B81464F}"/>
                </a:ext>
              </a:extLst>
            </p:cNvPr>
            <p:cNvCxnSpPr/>
            <p:nvPr/>
          </p:nvCxnSpPr>
          <p:spPr>
            <a:xfrm>
              <a:off x="6276109" y="4392840"/>
              <a:ext cx="0" cy="5116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7FFBD82-DD10-4FA4-BE4B-7F1966B32D86}"/>
                </a:ext>
              </a:extLst>
            </p:cNvPr>
            <p:cNvCxnSpPr/>
            <p:nvPr/>
          </p:nvCxnSpPr>
          <p:spPr>
            <a:xfrm>
              <a:off x="6276109" y="4880623"/>
              <a:ext cx="17733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D39E63F-CB19-4CBB-AE45-154803E5C940}"/>
                </a:ext>
              </a:extLst>
            </p:cNvPr>
            <p:cNvCxnSpPr/>
            <p:nvPr/>
          </p:nvCxnSpPr>
          <p:spPr>
            <a:xfrm>
              <a:off x="7162800" y="4880623"/>
              <a:ext cx="0" cy="37025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35B3503-1A61-41DB-A279-07503C9F24E1}"/>
                  </a:ext>
                </a:extLst>
              </p:cNvPr>
              <p:cNvSpPr txBox="1"/>
              <p:nvPr/>
            </p:nvSpPr>
            <p:spPr>
              <a:xfrm>
                <a:off x="5517121" y="5371739"/>
                <a:ext cx="1069401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Sisa</a:t>
                </a:r>
              </a:p>
              <a:p>
                <a:pPr algn="ctr"/>
                <a:endParaRPr lang="en-US" sz="1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35B3503-1A61-41DB-A279-07503C9F2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121" y="5371739"/>
                <a:ext cx="1069401" cy="861774"/>
              </a:xfrm>
              <a:prstGeom prst="rect">
                <a:avLst/>
              </a:prstGeom>
              <a:blipFill>
                <a:blip r:embed="rId18"/>
                <a:stretch>
                  <a:fillRect t="-352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Left Brace 53">
            <a:extLst>
              <a:ext uri="{FF2B5EF4-FFF2-40B4-BE49-F238E27FC236}">
                <a16:creationId xmlns:a16="http://schemas.microsoft.com/office/drawing/2014/main" id="{CF90B36B-B368-40D9-87AC-8F499744D50F}"/>
              </a:ext>
            </a:extLst>
          </p:cNvPr>
          <p:cNvSpPr/>
          <p:nvPr/>
        </p:nvSpPr>
        <p:spPr>
          <a:xfrm rot="16200000">
            <a:off x="3410498" y="4225572"/>
            <a:ext cx="457186" cy="187964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E8FC01-12D1-4813-B2FF-AE9425B266C5}"/>
                  </a:ext>
                </a:extLst>
              </p:cNvPr>
              <p:cNvSpPr txBox="1"/>
              <p:nvPr/>
            </p:nvSpPr>
            <p:spPr>
              <a:xfrm>
                <a:off x="2815057" y="5342645"/>
                <a:ext cx="1564695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Hasil </a:t>
                </a:r>
                <a:r>
                  <a:rPr lang="en-US" dirty="0" err="1"/>
                  <a:t>Bagi</a:t>
                </a:r>
                <a:endParaRPr lang="en-US" dirty="0"/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E8FC01-12D1-4813-B2FF-AE9425B26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057" y="5342645"/>
                <a:ext cx="1564695" cy="861774"/>
              </a:xfrm>
              <a:prstGeom prst="rect">
                <a:avLst/>
              </a:prstGeom>
              <a:blipFill>
                <a:blip r:embed="rId19"/>
                <a:stretch>
                  <a:fillRect t="-352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4B7018D3-8D0C-44A1-9770-7D520B417065}"/>
              </a:ext>
            </a:extLst>
          </p:cNvPr>
          <p:cNvSpPr txBox="1"/>
          <p:nvPr/>
        </p:nvSpPr>
        <p:spPr>
          <a:xfrm>
            <a:off x="6781800" y="4242462"/>
            <a:ext cx="401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dirty="0"/>
          </a:p>
        </p:txBody>
      </p:sp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EF1624A8-BD9A-41EA-A98D-E42011DE8AB7}"/>
              </a:ext>
            </a:extLst>
          </p:cNvPr>
          <p:cNvSpPr/>
          <p:nvPr/>
        </p:nvSpPr>
        <p:spPr>
          <a:xfrm>
            <a:off x="4284524" y="488439"/>
            <a:ext cx="3470560" cy="81741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2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6B3772-2AC6-4C3A-9351-80E64397C7F3}"/>
                  </a:ext>
                </a:extLst>
              </p:cNvPr>
              <p:cNvSpPr txBox="1"/>
              <p:nvPr/>
            </p:nvSpPr>
            <p:spPr>
              <a:xfrm>
                <a:off x="1191497" y="1565780"/>
                <a:ext cx="98782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Dengan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Horner,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hasil</a:t>
                </a:r>
                <a:r>
                  <a:rPr lang="en-US" dirty="0"/>
                  <a:t> </a:t>
                </a:r>
                <a:r>
                  <a:rPr lang="en-US" dirty="0" err="1"/>
                  <a:t>bagi</a:t>
                </a:r>
                <a:r>
                  <a:rPr lang="en-US" dirty="0"/>
                  <a:t> dan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polynomial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dibagi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6B3772-2AC6-4C3A-9351-80E64397C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97" y="1565780"/>
                <a:ext cx="9878287" cy="1200329"/>
              </a:xfrm>
              <a:prstGeom prst="rect">
                <a:avLst/>
              </a:prstGeom>
              <a:blipFill>
                <a:blip r:embed="rId20"/>
                <a:stretch>
                  <a:fillRect l="-494" t="-3046" b="-71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E97715C-3B5D-4067-95BD-558C2BA36680}"/>
                  </a:ext>
                </a:extLst>
              </p:cNvPr>
              <p:cNvSpPr txBox="1"/>
              <p:nvPr/>
            </p:nvSpPr>
            <p:spPr>
              <a:xfrm>
                <a:off x="8713633" y="4901445"/>
                <a:ext cx="155951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E97715C-3B5D-4067-95BD-558C2BA36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3633" y="4901445"/>
                <a:ext cx="1559510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B2635F-F258-4ADA-8833-B569C315D8A5}"/>
                  </a:ext>
                </a:extLst>
              </p:cNvPr>
              <p:cNvSpPr txBox="1"/>
              <p:nvPr/>
            </p:nvSpPr>
            <p:spPr>
              <a:xfrm>
                <a:off x="8811489" y="4346877"/>
                <a:ext cx="1559510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dirty="0">
                    <a:solidFill>
                      <a:schemeClr val="bg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B2635F-F258-4ADA-8833-B569C315D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1489" y="4346877"/>
                <a:ext cx="1559510" cy="484043"/>
              </a:xfrm>
              <a:prstGeom prst="rect">
                <a:avLst/>
              </a:prstGeom>
              <a:blipFill>
                <a:blip r:embed="rId22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C4F4831-35FF-43DA-9AA7-4E81D94534AB}"/>
              </a:ext>
            </a:extLst>
          </p:cNvPr>
          <p:cNvCxnSpPr>
            <a:cxnSpLocks/>
          </p:cNvCxnSpPr>
          <p:nvPr/>
        </p:nvCxnSpPr>
        <p:spPr>
          <a:xfrm>
            <a:off x="3638969" y="5699496"/>
            <a:ext cx="0" cy="1939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E85149-8A10-490F-923B-F13B3F0A254E}"/>
              </a:ext>
            </a:extLst>
          </p:cNvPr>
          <p:cNvCxnSpPr>
            <a:cxnSpLocks/>
          </p:cNvCxnSpPr>
          <p:nvPr/>
        </p:nvCxnSpPr>
        <p:spPr>
          <a:xfrm>
            <a:off x="6047045" y="5711053"/>
            <a:ext cx="0" cy="1939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5C07DCD-2397-4204-82E5-9A596C2D344F}"/>
                  </a:ext>
                </a:extLst>
              </p:cNvPr>
              <p:cNvSpPr txBox="1"/>
              <p:nvPr/>
            </p:nvSpPr>
            <p:spPr>
              <a:xfrm>
                <a:off x="1288482" y="6274618"/>
                <a:ext cx="9466112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Jadi, </a:t>
                </a:r>
                <a:r>
                  <a:rPr lang="en-US" sz="2400" dirty="0" err="1"/>
                  <a:t>hasil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baginya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ID" sz="2400" dirty="0"/>
                  <a:t> dan </a:t>
                </a:r>
                <a:r>
                  <a:rPr lang="en-ID" sz="2400" dirty="0" err="1"/>
                  <a:t>sisa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pembaginya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adalah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4.</m:t>
                    </m:r>
                  </m:oMath>
                </a14:m>
                <a:endParaRPr lang="en-ID" sz="24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5C07DCD-2397-4204-82E5-9A596C2D3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82" y="6274618"/>
                <a:ext cx="9466112" cy="461665"/>
              </a:xfrm>
              <a:prstGeom prst="rect">
                <a:avLst/>
              </a:prstGeom>
              <a:blipFill>
                <a:blip r:embed="rId23"/>
                <a:stretch>
                  <a:fillRect t="-8861" b="-2531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5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0" grpId="0" animBg="1"/>
      <p:bldP spid="12" grpId="0" animBg="1"/>
      <p:bldP spid="14" grpId="0" animBg="1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4" grpId="0"/>
      <p:bldP spid="36" grpId="0"/>
      <p:bldP spid="38" grpId="0"/>
      <p:bldP spid="40" grpId="0"/>
      <p:bldP spid="42" grpId="0"/>
      <p:bldP spid="44" grpId="0" animBg="1"/>
      <p:bldP spid="46" grpId="0"/>
      <p:bldP spid="54" grpId="0" animBg="1"/>
      <p:bldP spid="57" grpId="0"/>
      <p:bldP spid="7" grpId="0"/>
      <p:bldP spid="9" grpId="0"/>
      <p:bldP spid="30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151</TotalTime>
  <Words>444</Words>
  <Application>Microsoft Office PowerPoint</Application>
  <PresentationFormat>Widescreen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12</cp:revision>
  <dcterms:created xsi:type="dcterms:W3CDTF">2020-10-22T17:33:58Z</dcterms:created>
  <dcterms:modified xsi:type="dcterms:W3CDTF">2020-10-26T01:01:57Z</dcterms:modified>
</cp:coreProperties>
</file>