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9612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5424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7394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247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0786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4793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7688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3704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8037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1746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smtClean="0"/>
              <a:pPr/>
              <a:t>10/6/2020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5190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10/6/2020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8982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5D2178-3E9A-43F6-9E2A-640A1E4E960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b="1" dirty="0"/>
              <a:t>POLINOMIAL</a:t>
            </a:r>
            <a:endParaRPr lang="en-ID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21A5C75-EDEA-40E5-B9E4-13C2D5C55C6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b="1" dirty="0" err="1"/>
              <a:t>Kesamaan</a:t>
            </a:r>
            <a:r>
              <a:rPr lang="en-US" sz="2400" b="1" dirty="0"/>
              <a:t> </a:t>
            </a:r>
            <a:r>
              <a:rPr lang="en-US" sz="2400" b="1" dirty="0" err="1"/>
              <a:t>polinomial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5513448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: Rounded Corners 1">
                <a:extLst>
                  <a:ext uri="{FF2B5EF4-FFF2-40B4-BE49-F238E27FC236}">
                    <a16:creationId xmlns:a16="http://schemas.microsoft.com/office/drawing/2014/main" id="{DC1ABA66-E3F4-46ED-8AB9-9922D3AA7278}"/>
                  </a:ext>
                </a:extLst>
              </p:cNvPr>
              <p:cNvSpPr/>
              <p:nvPr/>
            </p:nvSpPr>
            <p:spPr>
              <a:xfrm>
                <a:off x="2438404" y="1731818"/>
                <a:ext cx="7606146" cy="3048000"/>
              </a:xfrm>
              <a:prstGeom prst="round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442913"/>
                <a:r>
                  <a:rPr lang="en-US" dirty="0"/>
                  <a:t>Misalnya </a:t>
                </a:r>
                <a:r>
                  <a:rPr lang="en-US" dirty="0" err="1"/>
                  <a:t>diberikan</a:t>
                </a:r>
                <a:r>
                  <a:rPr lang="en-US" dirty="0"/>
                  <a:t> </a:t>
                </a:r>
                <a:r>
                  <a:rPr lang="en-US" dirty="0" err="1"/>
                  <a:t>suku</a:t>
                </a:r>
                <a:r>
                  <a:rPr lang="en-US" dirty="0"/>
                  <a:t> </a:t>
                </a:r>
                <a:r>
                  <a:rPr lang="en-US" dirty="0" err="1"/>
                  <a:t>banyak</a:t>
                </a:r>
                <a:r>
                  <a:rPr lang="en-US" dirty="0"/>
                  <a:t> f(x) dan g(x) </a:t>
                </a:r>
                <a:r>
                  <a:rPr lang="en-US" dirty="0" err="1"/>
                  <a:t>dengan</a:t>
                </a:r>
                <a:endParaRPr lang="en-US" dirty="0"/>
              </a:p>
              <a:p>
                <a:pPr marL="442913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−2</m:t>
                        </m:r>
                      </m:sub>
                    </m:sSub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en-ID" dirty="0"/>
                  <a:t>+…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en-ID" dirty="0"/>
              </a:p>
              <a:p>
                <a:pPr marL="442913"/>
                <a:r>
                  <a:rPr lang="en-US" b="0" dirty="0"/>
                  <a:t>g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−2</m:t>
                        </m:r>
                      </m:sub>
                    </m:sSub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en-ID" dirty="0"/>
                  <a:t>+…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en-ID" dirty="0"/>
              </a:p>
              <a:p>
                <a:pPr marL="442913"/>
                <a:endParaRPr lang="en-ID" dirty="0"/>
              </a:p>
              <a:p>
                <a:pPr marL="442913"/>
                <a:r>
                  <a:rPr lang="en-ID" dirty="0"/>
                  <a:t>f(x) </a:t>
                </a:r>
                <a:r>
                  <a:rPr lang="en-ID" dirty="0" err="1"/>
                  <a:t>sama</a:t>
                </a:r>
                <a:r>
                  <a:rPr lang="en-ID" dirty="0"/>
                  <a:t> </a:t>
                </a:r>
                <a:r>
                  <a:rPr lang="en-ID" dirty="0" err="1"/>
                  <a:t>dengan</a:t>
                </a:r>
                <a:r>
                  <a:rPr lang="en-ID" dirty="0"/>
                  <a:t> g(x) (</a:t>
                </a:r>
                <a:r>
                  <a:rPr lang="en-ID" dirty="0" err="1"/>
                  <a:t>ditulis</a:t>
                </a:r>
                <a:r>
                  <a:rPr lang="en-ID" dirty="0"/>
                  <a:t> f(x) </a:t>
                </a:r>
                <a14:m>
                  <m:oMath xmlns:m="http://schemas.openxmlformats.org/officeDocument/2006/math">
                    <m:r>
                      <a:rPr lang="en-ID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</m:oMath>
                </a14:m>
                <a:r>
                  <a:rPr lang="en-ID" dirty="0"/>
                  <a:t> g(x)) </a:t>
                </a:r>
                <a:r>
                  <a:rPr lang="en-ID" dirty="0" err="1"/>
                  <a:t>jika</a:t>
                </a:r>
                <a:r>
                  <a:rPr lang="en-ID" dirty="0"/>
                  <a:t> </a:t>
                </a:r>
                <a:r>
                  <a:rPr lang="en-ID" dirty="0" err="1"/>
                  <a:t>berlaku</a:t>
                </a:r>
                <a:r>
                  <a:rPr lang="en-ID" dirty="0"/>
                  <a:t>:</a:t>
                </a:r>
              </a:p>
              <a:p>
                <a:pPr marL="442913"/>
                <a14:m>
                  <m:oMath xmlns:m="http://schemas.openxmlformats.org/officeDocument/2006/math">
                    <m:sSub>
                      <m:sSubPr>
                        <m:ctrlPr>
                          <a:rPr lang="en-ID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ID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</m:oMath>
                </a14:m>
                <a:r>
                  <a:rPr lang="en-ID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D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sub>
                    </m:sSub>
                  </m:oMath>
                </a14:m>
                <a:r>
                  <a:rPr lang="en-ID" dirty="0"/>
                  <a:t>, … 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D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ID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D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ID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D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en-ID" dirty="0"/>
              </a:p>
            </p:txBody>
          </p:sp>
        </mc:Choice>
        <mc:Fallback xmlns="">
          <p:sp>
            <p:nvSpPr>
              <p:cNvPr id="2" name="Rectangle: Rounded Corners 1">
                <a:extLst>
                  <a:ext uri="{FF2B5EF4-FFF2-40B4-BE49-F238E27FC236}">
                    <a16:creationId xmlns:a16="http://schemas.microsoft.com/office/drawing/2014/main" id="{DC1ABA66-E3F4-46ED-8AB9-9922D3AA727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4" y="1731818"/>
                <a:ext cx="7606146" cy="3048000"/>
              </a:xfrm>
              <a:prstGeom prst="round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>
            <a:extLst>
              <a:ext uri="{FF2B5EF4-FFF2-40B4-BE49-F238E27FC236}">
                <a16:creationId xmlns:a16="http://schemas.microsoft.com/office/drawing/2014/main" id="{A5FC59E0-A69A-4F7E-8C67-CD6EF665A849}"/>
              </a:ext>
            </a:extLst>
          </p:cNvPr>
          <p:cNvSpPr/>
          <p:nvPr/>
        </p:nvSpPr>
        <p:spPr>
          <a:xfrm>
            <a:off x="4087091" y="1454729"/>
            <a:ext cx="4294909" cy="56803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/>
              <a:t>DEFINISI</a:t>
            </a:r>
            <a:endParaRPr lang="en-ID" sz="3200" b="1" dirty="0"/>
          </a:p>
        </p:txBody>
      </p:sp>
    </p:spTree>
    <p:extLst>
      <p:ext uri="{BB962C8B-B14F-4D97-AF65-F5344CB8AC3E}">
        <p14:creationId xmlns:p14="http://schemas.microsoft.com/office/powerpoint/2010/main" val="4108546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Multidocument 1">
            <a:extLst>
              <a:ext uri="{FF2B5EF4-FFF2-40B4-BE49-F238E27FC236}">
                <a16:creationId xmlns:a16="http://schemas.microsoft.com/office/drawing/2014/main" id="{DDB07649-E0D3-4B6B-AAAF-79EF487A84A4}"/>
              </a:ext>
            </a:extLst>
          </p:cNvPr>
          <p:cNvSpPr/>
          <p:nvPr/>
        </p:nvSpPr>
        <p:spPr>
          <a:xfrm>
            <a:off x="8243455" y="581891"/>
            <a:ext cx="3144981" cy="858982"/>
          </a:xfrm>
          <a:prstGeom prst="flowChartMultidocumen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/>
              <a:t>CONTOH NO 1</a:t>
            </a:r>
            <a:endParaRPr lang="en-ID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46EFD0F0-BF43-4BEF-A54A-1B01DA2D0930}"/>
                  </a:ext>
                </a:extLst>
              </p:cNvPr>
              <p:cNvSpPr txBox="1"/>
              <p:nvPr/>
            </p:nvSpPr>
            <p:spPr>
              <a:xfrm>
                <a:off x="1385455" y="1676400"/>
                <a:ext cx="9822872" cy="42473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Tentukan </a:t>
                </a:r>
                <a:r>
                  <a:rPr lang="en-US" dirty="0" err="1"/>
                  <a:t>nilai</a:t>
                </a:r>
                <a:r>
                  <a:rPr lang="en-US" dirty="0"/>
                  <a:t> a, b dan c </a:t>
                </a:r>
                <a:r>
                  <a:rPr lang="en-US" dirty="0" err="1"/>
                  <a:t>dari</a:t>
                </a:r>
                <a:r>
                  <a:rPr lang="en-US" dirty="0"/>
                  <a:t> </a:t>
                </a:r>
                <a:r>
                  <a:rPr lang="en-US" dirty="0" err="1"/>
                  <a:t>persamaan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𝑐𝑥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−24=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e>
                    </m:d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+3</m:t>
                        </m:r>
                      </m:e>
                    </m:d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−4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ID" dirty="0"/>
              </a:p>
              <a:p>
                <a:endParaRPr lang="en-ID" dirty="0"/>
              </a:p>
              <a:p>
                <a:r>
                  <a:rPr lang="en-ID" b="1" dirty="0"/>
                  <a:t>PENYELESAIAN:</a:t>
                </a:r>
              </a:p>
              <a:p>
                <a:endParaRPr lang="en-ID" b="1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𝑏𝑥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𝑐𝑥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−24=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</m:d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+3</m:t>
                          </m:r>
                        </m:e>
                      </m:d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−4</m:t>
                          </m:r>
                        </m:e>
                      </m:d>
                    </m:oMath>
                  </m:oMathPara>
                </a14:m>
                <a:endParaRPr lang="en-US" b="0" dirty="0"/>
              </a:p>
              <a:p>
                <a:r>
                  <a:rPr lang="en-ID" dirty="0"/>
                  <a:t>					 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e>
                    </m:d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−12</m:t>
                        </m:r>
                      </m:e>
                    </m:d>
                  </m:oMath>
                </a14:m>
                <a:endParaRPr lang="en-ID" dirty="0"/>
              </a:p>
              <a:p>
                <a:r>
                  <a:rPr lang="en-ID" dirty="0"/>
                  <a:t>					 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−3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−10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+24</m:t>
                        </m:r>
                      </m:e>
                    </m:d>
                  </m:oMath>
                </a14:m>
                <a:endParaRPr lang="en-ID" dirty="0"/>
              </a:p>
              <a:p>
                <a:r>
                  <a:rPr lang="en-US" dirty="0"/>
                  <a:t>					    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7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+34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−24</m:t>
                    </m:r>
                  </m:oMath>
                </a14:m>
                <a:endParaRPr lang="en-US" b="0" i="1" dirty="0">
                  <a:latin typeface="Cambria Math" panose="02040503050406030204" pitchFamily="18" charset="0"/>
                </a:endParaRPr>
              </a:p>
              <a:p>
                <a:endParaRPr lang="en-US" dirty="0"/>
              </a:p>
              <a:p>
                <a:r>
                  <a:rPr lang="en-US" dirty="0"/>
                  <a:t>Karena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𝑏𝑥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𝑐𝑥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−24=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7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+34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−24</m:t>
                    </m:r>
                  </m:oMath>
                </a14:m>
                <a:endParaRPr lang="en-ID" dirty="0"/>
              </a:p>
              <a:p>
                <a:r>
                  <a:rPr lang="en-ID" dirty="0" err="1"/>
                  <a:t>Maka</a:t>
                </a:r>
                <a:r>
                  <a:rPr lang="en-ID" dirty="0"/>
                  <a:t> </a:t>
                </a:r>
                <a:r>
                  <a:rPr lang="en-ID" dirty="0" err="1"/>
                  <a:t>dapat</a:t>
                </a:r>
                <a:r>
                  <a:rPr lang="en-ID" dirty="0"/>
                  <a:t> </a:t>
                </a:r>
                <a:r>
                  <a:rPr lang="en-ID" dirty="0" err="1"/>
                  <a:t>disimpulkan</a:t>
                </a:r>
                <a:r>
                  <a:rPr lang="en-ID" dirty="0"/>
                  <a:t> </a:t>
                </a:r>
                <a:r>
                  <a:rPr lang="en-ID" dirty="0" err="1"/>
                  <a:t>bahwa</a:t>
                </a:r>
                <a:r>
                  <a:rPr lang="en-ID" dirty="0"/>
                  <a:t>:</a:t>
                </a:r>
              </a:p>
              <a:p>
                <a:r>
                  <a:rPr lang="en-ID" dirty="0"/>
                  <a:t>	a = -4</a:t>
                </a:r>
              </a:p>
              <a:p>
                <a:r>
                  <a:rPr lang="en-ID" dirty="0"/>
                  <a:t>	b = -7</a:t>
                </a:r>
              </a:p>
              <a:p>
                <a:r>
                  <a:rPr lang="en-ID" dirty="0"/>
                  <a:t>	c = 34</a:t>
                </a:r>
              </a:p>
              <a:p>
                <a:endParaRPr lang="en-ID" b="1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46EFD0F0-BF43-4BEF-A54A-1B01DA2D09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5455" y="1676400"/>
                <a:ext cx="9822872" cy="4247317"/>
              </a:xfrm>
              <a:prstGeom prst="rect">
                <a:avLst/>
              </a:prstGeom>
              <a:blipFill>
                <a:blip r:embed="rId2"/>
                <a:stretch>
                  <a:fillRect l="-496" t="-717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90663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Multidocument 1">
            <a:extLst>
              <a:ext uri="{FF2B5EF4-FFF2-40B4-BE49-F238E27FC236}">
                <a16:creationId xmlns:a16="http://schemas.microsoft.com/office/drawing/2014/main" id="{DDB07649-E0D3-4B6B-AAAF-79EF487A84A4}"/>
              </a:ext>
            </a:extLst>
          </p:cNvPr>
          <p:cNvSpPr/>
          <p:nvPr/>
        </p:nvSpPr>
        <p:spPr>
          <a:xfrm>
            <a:off x="8243455" y="581891"/>
            <a:ext cx="3144981" cy="858982"/>
          </a:xfrm>
          <a:prstGeom prst="flowChartMultidocumen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/>
              <a:t>CONTOH NO 2</a:t>
            </a:r>
            <a:endParaRPr lang="en-ID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46EFD0F0-BF43-4BEF-A54A-1B01DA2D0930}"/>
                  </a:ext>
                </a:extLst>
              </p:cNvPr>
              <p:cNvSpPr txBox="1"/>
              <p:nvPr/>
            </p:nvSpPr>
            <p:spPr>
              <a:xfrm>
                <a:off x="1184564" y="1704109"/>
                <a:ext cx="6172200" cy="41688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Tentukan </a:t>
                </a:r>
                <a:r>
                  <a:rPr lang="en-US" dirty="0" err="1"/>
                  <a:t>nilai</a:t>
                </a:r>
                <a:r>
                  <a:rPr lang="en-US" dirty="0"/>
                  <a:t> a, b dan c </a:t>
                </a:r>
                <a:r>
                  <a:rPr lang="en-US" dirty="0" err="1"/>
                  <a:t>dari</a:t>
                </a:r>
                <a:r>
                  <a:rPr lang="en-US" dirty="0"/>
                  <a:t> </a:t>
                </a:r>
                <a:r>
                  <a:rPr lang="en-US" dirty="0" err="1"/>
                  <a:t>persamaan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+3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−3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+3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𝑎𝑥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num>
                      <m:den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−9</m:t>
                        </m:r>
                      </m:den>
                    </m:f>
                  </m:oMath>
                </a14:m>
                <a:endParaRPr lang="en-US" dirty="0"/>
              </a:p>
              <a:p>
                <a:endParaRPr lang="en-ID" b="1" dirty="0"/>
              </a:p>
              <a:p>
                <a:r>
                  <a:rPr lang="en-ID" b="1" dirty="0"/>
                  <a:t>PENYELESAIAN:</a:t>
                </a:r>
              </a:p>
              <a:p>
                <a:endParaRPr lang="en-ID" b="1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+3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−3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+3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𝑎𝑥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𝑏𝑥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−9</m:t>
                          </m:r>
                        </m:den>
                      </m:f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𝑎𝑥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𝑏𝑥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−9</m:t>
                          </m:r>
                        </m:den>
                      </m:f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+3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−3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+3</m:t>
                          </m:r>
                        </m:den>
                      </m:f>
                    </m:oMath>
                  </m:oMathPara>
                </a14:m>
                <a:endParaRPr lang="en-US" dirty="0"/>
              </a:p>
              <a:p>
                <a:r>
                  <a:rPr lang="en-US" dirty="0"/>
                  <a:t>		       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+3)(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+3)</m:t>
                        </m:r>
                      </m:num>
                      <m:den>
                        <m:sSup>
                          <m:sSup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−9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2(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−3)</m:t>
                        </m:r>
                      </m:num>
                      <m:den>
                        <m:sSup>
                          <m:sSup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−9</m:t>
                        </m:r>
                      </m:den>
                    </m:f>
                  </m:oMath>
                </a14:m>
                <a:endParaRPr lang="en-US" sz="2400" dirty="0"/>
              </a:p>
              <a:p>
                <a:r>
                  <a:rPr lang="en-US" sz="2400" dirty="0"/>
                  <a:t>		     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+6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+9</m:t>
                        </m:r>
                      </m:num>
                      <m:den>
                        <m:sSup>
                          <m:sSup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−9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−6</m:t>
                        </m:r>
                      </m:num>
                      <m:den>
                        <m:sSup>
                          <m:sSup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−9</m:t>
                        </m:r>
                      </m:den>
                    </m:f>
                  </m:oMath>
                </a14:m>
                <a:endParaRPr lang="en-US" sz="2400" dirty="0"/>
              </a:p>
              <a:p>
                <a:r>
                  <a:rPr lang="en-US" sz="2400" dirty="0"/>
                  <a:t>		     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+6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+9)+(2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−6)</m:t>
                        </m:r>
                      </m:num>
                      <m:den>
                        <m:sSup>
                          <m:sSup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−9</m:t>
                        </m:r>
                      </m:den>
                    </m:f>
                  </m:oMath>
                </a14:m>
                <a:endParaRPr lang="en-US" sz="2400" b="0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46EFD0F0-BF43-4BEF-A54A-1B01DA2D09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4564" y="1704109"/>
                <a:ext cx="6172200" cy="4168834"/>
              </a:xfrm>
              <a:prstGeom prst="rect">
                <a:avLst/>
              </a:prstGeom>
              <a:blipFill>
                <a:blip r:embed="rId2"/>
                <a:stretch>
                  <a:fillRect l="-790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9B0C70E-0933-4F8D-9AA6-EB182155E0C6}"/>
                  </a:ext>
                </a:extLst>
              </p:cNvPr>
              <p:cNvSpPr txBox="1"/>
              <p:nvPr/>
            </p:nvSpPr>
            <p:spPr>
              <a:xfrm>
                <a:off x="5074228" y="5153891"/>
                <a:ext cx="2615045" cy="64812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800" b="0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8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+6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+9−6</m:t>
                          </m:r>
                        </m:num>
                        <m:den>
                          <m:sSup>
                            <m:sSupPr>
                              <m:ctrlPr>
                                <a:rPr lang="en-US" sz="18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−9</m:t>
                          </m:r>
                        </m:den>
                      </m:f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9B0C70E-0933-4F8D-9AA6-EB182155E0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4228" y="5153891"/>
                <a:ext cx="2615045" cy="64812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D811FC5-FBCB-4FFE-8470-3337891231BB}"/>
                  </a:ext>
                </a:extLst>
              </p:cNvPr>
              <p:cNvSpPr txBox="1"/>
              <p:nvPr/>
            </p:nvSpPr>
            <p:spPr>
              <a:xfrm>
                <a:off x="7538605" y="5153891"/>
                <a:ext cx="1409700" cy="64812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8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+8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+3</m:t>
                          </m:r>
                        </m:num>
                        <m:den>
                          <m:sSup>
                            <m:sSupPr>
                              <m:ctrlPr>
                                <a:rPr lang="en-US" sz="18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−9</m:t>
                          </m:r>
                        </m:den>
                      </m:f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D811FC5-FBCB-4FFE-8470-3337891231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38605" y="5153891"/>
                <a:ext cx="1409700" cy="648126"/>
              </a:xfrm>
              <a:prstGeom prst="rect">
                <a:avLst/>
              </a:prstGeom>
              <a:blipFill>
                <a:blip r:embed="rId4"/>
                <a:stretch>
                  <a:fillRect r="-6494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57976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16E5363-91DD-47C8-A986-28CBB1A45750}"/>
                  </a:ext>
                </a:extLst>
              </p:cNvPr>
              <p:cNvSpPr txBox="1"/>
              <p:nvPr/>
            </p:nvSpPr>
            <p:spPr>
              <a:xfrm>
                <a:off x="1582882" y="1020910"/>
                <a:ext cx="7408717" cy="291861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2800" dirty="0"/>
                  <a:t>Karena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𝑎𝑥</m:t>
                            </m:r>
                          </m:e>
                          <m:sup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𝑏𝑥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𝑐</m:t>
                        </m:r>
                      </m:num>
                      <m:den>
                        <m:sSup>
                          <m:sSup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−9</m:t>
                        </m:r>
                      </m:den>
                    </m:f>
                    <m:r>
                      <a:rPr lang="en-US" sz="2800" b="0" i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8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+8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+3</m:t>
                        </m:r>
                      </m:num>
                      <m:den>
                        <m:sSup>
                          <m:sSup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−9</m:t>
                        </m:r>
                      </m:den>
                    </m:f>
                  </m:oMath>
                </a14:m>
                <a:endParaRPr lang="en-US" sz="2800" dirty="0"/>
              </a:p>
              <a:p>
                <a:endParaRPr lang="en-US" sz="2800" dirty="0"/>
              </a:p>
              <a:p>
                <a:r>
                  <a:rPr lang="en-ID" sz="2800" dirty="0" err="1"/>
                  <a:t>Maka</a:t>
                </a:r>
                <a:r>
                  <a:rPr lang="en-ID" sz="2800" dirty="0"/>
                  <a:t> </a:t>
                </a:r>
                <a:r>
                  <a:rPr lang="en-ID" sz="2800" dirty="0" err="1"/>
                  <a:t>dapat</a:t>
                </a:r>
                <a:r>
                  <a:rPr lang="en-ID" sz="2800" dirty="0"/>
                  <a:t> </a:t>
                </a:r>
                <a:r>
                  <a:rPr lang="en-ID" sz="2800" dirty="0" err="1"/>
                  <a:t>disimpulkan</a:t>
                </a:r>
                <a:r>
                  <a:rPr lang="en-ID" sz="2800" dirty="0"/>
                  <a:t> </a:t>
                </a:r>
                <a:r>
                  <a:rPr lang="en-ID" sz="2800" dirty="0" err="1"/>
                  <a:t>bahwa</a:t>
                </a:r>
                <a:r>
                  <a:rPr lang="en-ID" sz="2800" dirty="0"/>
                  <a:t>:</a:t>
                </a:r>
              </a:p>
              <a:p>
                <a:r>
                  <a:rPr lang="en-ID" sz="2800" dirty="0"/>
                  <a:t>	a = 1</a:t>
                </a:r>
              </a:p>
              <a:p>
                <a:r>
                  <a:rPr lang="en-ID" sz="2800" dirty="0"/>
                  <a:t>	b = 8</a:t>
                </a:r>
              </a:p>
              <a:p>
                <a:r>
                  <a:rPr lang="en-ID" sz="2800" dirty="0"/>
                  <a:t>	c = 3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16E5363-91DD-47C8-A986-28CBB1A457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2882" y="1020910"/>
                <a:ext cx="7408717" cy="2918619"/>
              </a:xfrm>
              <a:prstGeom prst="rect">
                <a:avLst/>
              </a:prstGeom>
              <a:blipFill>
                <a:blip r:embed="rId2"/>
                <a:stretch>
                  <a:fillRect l="-1728" b="-4802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E26E51C9-0B5B-4A56-9A10-ECD908C699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7351695" y="840315"/>
            <a:ext cx="3279808" cy="3279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9871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Multidocument 1">
            <a:extLst>
              <a:ext uri="{FF2B5EF4-FFF2-40B4-BE49-F238E27FC236}">
                <a16:creationId xmlns:a16="http://schemas.microsoft.com/office/drawing/2014/main" id="{DDB07649-E0D3-4B6B-AAAF-79EF487A84A4}"/>
              </a:ext>
            </a:extLst>
          </p:cNvPr>
          <p:cNvSpPr/>
          <p:nvPr/>
        </p:nvSpPr>
        <p:spPr>
          <a:xfrm>
            <a:off x="8243455" y="581891"/>
            <a:ext cx="3144981" cy="858982"/>
          </a:xfrm>
          <a:prstGeom prst="flowChartMultidocumen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/>
              <a:t>CONTOH NO 3</a:t>
            </a:r>
            <a:endParaRPr lang="en-ID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46EFD0F0-BF43-4BEF-A54A-1B01DA2D0930}"/>
                  </a:ext>
                </a:extLst>
              </p:cNvPr>
              <p:cNvSpPr txBox="1"/>
              <p:nvPr/>
            </p:nvSpPr>
            <p:spPr>
              <a:xfrm>
                <a:off x="1184563" y="1704109"/>
                <a:ext cx="10370127" cy="41102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Sisi miring </a:t>
                </a:r>
                <a:r>
                  <a:rPr lang="en-US" dirty="0" err="1"/>
                  <a:t>sebuah</a:t>
                </a:r>
                <a:r>
                  <a:rPr lang="en-US" dirty="0"/>
                  <a:t> </a:t>
                </a:r>
                <a:r>
                  <a:rPr lang="en-US" dirty="0" err="1"/>
                  <a:t>segitiga</a:t>
                </a:r>
                <a:r>
                  <a:rPr lang="en-US" dirty="0"/>
                  <a:t> </a:t>
                </a:r>
                <a:r>
                  <a:rPr lang="en-US" dirty="0" err="1"/>
                  <a:t>siku-siku</a:t>
                </a:r>
                <a:r>
                  <a:rPr lang="en-US" dirty="0"/>
                  <a:t> </a:t>
                </a:r>
                <a:r>
                  <a:rPr lang="en-US" dirty="0" err="1"/>
                  <a:t>panjangnya</a:t>
                </a:r>
                <a:r>
                  <a:rPr lang="en-US" dirty="0"/>
                  <a:t> (5x+4) cm. </a:t>
                </a:r>
                <a:r>
                  <a:rPr lang="en-US" dirty="0" err="1"/>
                  <a:t>Kedua</a:t>
                </a:r>
                <a:r>
                  <a:rPr lang="en-US" dirty="0"/>
                  <a:t> </a:t>
                </a:r>
                <a:r>
                  <a:rPr lang="en-US" dirty="0" err="1"/>
                  <a:t>sisi</a:t>
                </a:r>
                <a:r>
                  <a:rPr lang="en-US" dirty="0"/>
                  <a:t> yang lain </a:t>
                </a:r>
                <a:r>
                  <a:rPr lang="en-US" dirty="0" err="1"/>
                  <a:t>panjangnya</a:t>
                </a:r>
                <a:r>
                  <a:rPr lang="en-US" dirty="0"/>
                  <a:t> masing-masing (4x+8) cm dan (3x-5) cm. </a:t>
                </a:r>
                <a:r>
                  <a:rPr lang="en-US" dirty="0" err="1"/>
                  <a:t>Tentukan</a:t>
                </a:r>
                <a:r>
                  <a:rPr lang="en-US" dirty="0"/>
                  <a:t> </a:t>
                </a:r>
                <a:r>
                  <a:rPr lang="en-US" dirty="0" err="1"/>
                  <a:t>nilai</a:t>
                </a:r>
                <a:r>
                  <a:rPr lang="en-US" dirty="0"/>
                  <a:t> x dan </a:t>
                </a:r>
                <a:r>
                  <a:rPr lang="en-US" dirty="0" err="1"/>
                  <a:t>panjang</a:t>
                </a:r>
                <a:r>
                  <a:rPr lang="en-US" dirty="0"/>
                  <a:t> masing-masing </a:t>
                </a:r>
                <a:r>
                  <a:rPr lang="en-US" dirty="0" err="1"/>
                  <a:t>sisi</a:t>
                </a:r>
                <a:r>
                  <a:rPr lang="en-US" dirty="0"/>
                  <a:t> </a:t>
                </a:r>
                <a:r>
                  <a:rPr lang="en-US" dirty="0" err="1"/>
                  <a:t>segitiga</a:t>
                </a:r>
                <a:r>
                  <a:rPr lang="en-US" dirty="0"/>
                  <a:t> </a:t>
                </a:r>
                <a:r>
                  <a:rPr lang="en-US" dirty="0" err="1"/>
                  <a:t>siku-siku</a:t>
                </a:r>
                <a:r>
                  <a:rPr lang="en-US" dirty="0"/>
                  <a:t> </a:t>
                </a:r>
                <a:r>
                  <a:rPr lang="en-US" dirty="0" err="1"/>
                  <a:t>tersebut</a:t>
                </a:r>
                <a:r>
                  <a:rPr lang="en-US" dirty="0"/>
                  <a:t>.</a:t>
                </a:r>
              </a:p>
              <a:p>
                <a:endParaRPr lang="en-ID" b="1" dirty="0"/>
              </a:p>
              <a:p>
                <a:r>
                  <a:rPr lang="en-ID" b="1" dirty="0"/>
                  <a:t>PENYELESAIAN:</a:t>
                </a:r>
              </a:p>
              <a:p>
                <a:endParaRPr lang="en-ID" b="1" dirty="0"/>
              </a:p>
              <a:p>
                <a:r>
                  <a:rPr lang="en-US" dirty="0"/>
                  <a:t>Karena </a:t>
                </a:r>
                <a:r>
                  <a:rPr lang="en-US" dirty="0" err="1"/>
                  <a:t>segitiganya</a:t>
                </a:r>
                <a:r>
                  <a:rPr lang="en-US" dirty="0"/>
                  <a:t> </a:t>
                </a:r>
                <a:r>
                  <a:rPr lang="en-US" dirty="0" err="1"/>
                  <a:t>merupakan</a:t>
                </a:r>
                <a:r>
                  <a:rPr lang="en-US" dirty="0"/>
                  <a:t> </a:t>
                </a:r>
                <a:r>
                  <a:rPr lang="en-US" dirty="0" err="1"/>
                  <a:t>segitiga</a:t>
                </a:r>
                <a:r>
                  <a:rPr lang="en-US" dirty="0"/>
                  <a:t> </a:t>
                </a:r>
                <a:r>
                  <a:rPr lang="en-US" dirty="0" err="1"/>
                  <a:t>siku-siku</a:t>
                </a:r>
                <a:r>
                  <a:rPr lang="en-US" dirty="0"/>
                  <a:t>, </a:t>
                </a:r>
                <a:r>
                  <a:rPr lang="en-US" dirty="0" err="1"/>
                  <a:t>maka</a:t>
                </a:r>
                <a:r>
                  <a:rPr lang="en-US" dirty="0"/>
                  <a:t> </a:t>
                </a:r>
                <a:r>
                  <a:rPr lang="en-US" dirty="0" err="1"/>
                  <a:t>berlaku-lah</a:t>
                </a:r>
                <a:r>
                  <a:rPr lang="en-US" dirty="0"/>
                  <a:t> :</a:t>
                </a:r>
              </a:p>
              <a:p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              </m:t>
                          </m:r>
                          <m:r>
                            <m:rPr>
                              <m:nor/>
                            </m:rPr>
                            <a:rPr lang="en-US" dirty="0"/>
                            <m:t>(</m:t>
                          </m:r>
                          <m:r>
                            <m:rPr>
                              <m:nor/>
                            </m:rPr>
                            <a:rPr lang="en-US" b="0" i="0" dirty="0" smtClean="0"/>
                            <m:t>sisi</m:t>
                          </m:r>
                          <m:r>
                            <m:rPr>
                              <m:nor/>
                            </m:rPr>
                            <a:rPr lang="en-US" dirty="0"/>
                            <m:t> </m:t>
                          </m:r>
                          <m:r>
                            <m:rPr>
                              <m:nor/>
                            </m:rPr>
                            <a:rPr lang="en-US" dirty="0"/>
                            <m:t>miring</m:t>
                          </m:r>
                          <m:r>
                            <m:rPr>
                              <m:nor/>
                            </m:rPr>
                            <a:rPr lang="en-US" dirty="0"/>
                            <m:t>)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𝑎𝑙𝑎𝑠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𝑠𝑒𝑔𝑖𝑡𝑖𝑔𝑎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𝑡𝑖𝑛𝑔𝑔𝑖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𝑠𝑒𝑔𝑖𝑡𝑖𝑔𝑎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b="0" dirty="0"/>
              </a:p>
              <a:p>
                <a:r>
                  <a:rPr lang="en-US" dirty="0"/>
                  <a:t>      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(5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+4)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(4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+8)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(3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−5)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 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25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+40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+16=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16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+64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+64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−30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+25</m:t>
                          </m:r>
                        </m:e>
                      </m:d>
                    </m:oMath>
                  </m:oMathPara>
                </a14:m>
                <a:endParaRPr lang="en-US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25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+40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+16=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16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9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64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−30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64+25</m:t>
                      </m:r>
                    </m:oMath>
                  </m:oMathPara>
                </a14:m>
                <a:endParaRPr lang="en-US" b="0" dirty="0"/>
              </a:p>
              <a:p>
                <a:r>
                  <a:rPr lang="en-US" b="0" dirty="0"/>
                  <a:t>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25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+40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+16=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25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+34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89</m:t>
                    </m:r>
                  </m:oMath>
                </a14:m>
                <a:endParaRPr lang="en-US" b="0" dirty="0"/>
              </a:p>
              <a:p>
                <a:r>
                  <a:rPr lang="en-US" dirty="0"/>
                  <a:t>           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   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6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−73=0</m:t>
                    </m:r>
                  </m:oMath>
                </a14:m>
                <a:endParaRPr lang="en-US" b="0" dirty="0"/>
              </a:p>
              <a:p>
                <a:r>
                  <a:rPr lang="en-US" b="0" dirty="0"/>
                  <a:t>			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     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73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endParaRPr lang="en-US" b="0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46EFD0F0-BF43-4BEF-A54A-1B01DA2D09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4563" y="1704109"/>
                <a:ext cx="10370127" cy="4110292"/>
              </a:xfrm>
              <a:prstGeom prst="rect">
                <a:avLst/>
              </a:prstGeom>
              <a:blipFill>
                <a:blip r:embed="rId2"/>
                <a:stretch>
                  <a:fillRect l="-470" t="-890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>
            <a:extLst>
              <a:ext uri="{FF2B5EF4-FFF2-40B4-BE49-F238E27FC236}">
                <a16:creationId xmlns:a16="http://schemas.microsoft.com/office/drawing/2014/main" id="{61D7D9D8-DF49-4D9D-A8AA-708EC9E33C45}"/>
              </a:ext>
            </a:extLst>
          </p:cNvPr>
          <p:cNvSpPr/>
          <p:nvPr/>
        </p:nvSpPr>
        <p:spPr>
          <a:xfrm>
            <a:off x="7509163" y="3041073"/>
            <a:ext cx="2549237" cy="38792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Teorema</a:t>
            </a:r>
            <a:r>
              <a:rPr lang="en-US" dirty="0"/>
              <a:t> Pythagoras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097800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16E5363-91DD-47C8-A986-28CBB1A45750}"/>
                  </a:ext>
                </a:extLst>
              </p:cNvPr>
              <p:cNvSpPr txBox="1"/>
              <p:nvPr/>
            </p:nvSpPr>
            <p:spPr>
              <a:xfrm>
                <a:off x="1291937" y="540837"/>
                <a:ext cx="7408717" cy="577632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dirty="0"/>
                  <a:t>Diperoleh</a:t>
                </a:r>
                <a:r>
                  <a:rPr lang="en-US" dirty="0" err="1"/>
                  <a:t>-lah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73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endParaRPr lang="en-US" dirty="0"/>
              </a:p>
              <a:p>
                <a:endParaRPr lang="en-US" dirty="0"/>
              </a:p>
              <a:p>
                <a:r>
                  <a:rPr lang="en-ID" dirty="0" err="1"/>
                  <a:t>Maka</a:t>
                </a:r>
                <a:r>
                  <a:rPr lang="en-ID" dirty="0"/>
                  <a:t> </a:t>
                </a:r>
                <a:r>
                  <a:rPr lang="en-ID" dirty="0" err="1"/>
                  <a:t>nilai</a:t>
                </a:r>
                <a:r>
                  <a:rPr lang="en-ID" dirty="0"/>
                  <a:t> </a:t>
                </a:r>
                <a:r>
                  <a:rPr lang="en-ID" dirty="0" err="1"/>
                  <a:t>dari</a:t>
                </a:r>
                <a:r>
                  <a:rPr lang="en-ID" dirty="0"/>
                  <a:t>:</a:t>
                </a:r>
              </a:p>
              <a:p>
                <a:pPr marL="457200" indent="-457200">
                  <a:buFont typeface="Wingdings" panose="05000000000000000000" pitchFamily="2" charset="2"/>
                  <a:buChar char="v"/>
                </a:pPr>
                <a:r>
                  <a:rPr lang="en-ID" dirty="0"/>
                  <a:t>Sisi miring 	= (5x+4) </a:t>
                </a:r>
              </a:p>
              <a:p>
                <a:r>
                  <a:rPr lang="en-ID" dirty="0"/>
                  <a:t>				=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5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73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6</m:t>
                            </m:r>
                          </m:den>
                        </m:f>
                      </m:e>
                    </m:d>
                    <m:r>
                      <a:rPr lang="en-US" b="0" i="0" smtClean="0">
                        <a:latin typeface="Cambria Math" panose="02040503050406030204" pitchFamily="18" charset="0"/>
                      </a:rPr>
                      <m:t>+4</m:t>
                    </m:r>
                  </m:oMath>
                </a14:m>
                <a:endParaRPr lang="en-US" b="0" dirty="0"/>
              </a:p>
              <a:p>
                <a:r>
                  <a:rPr lang="en-ID" dirty="0"/>
                  <a:t>				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365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24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endParaRPr lang="en-US" b="0" dirty="0"/>
              </a:p>
              <a:p>
                <a:r>
                  <a:rPr lang="en-ID" dirty="0"/>
                  <a:t>				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ID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D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389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ID" dirty="0"/>
                  <a:t> cm</a:t>
                </a:r>
              </a:p>
              <a:p>
                <a:pPr marL="457200" indent="-457200">
                  <a:buFont typeface="Wingdings" panose="05000000000000000000" pitchFamily="2" charset="2"/>
                  <a:buChar char="v"/>
                </a:pPr>
                <a:r>
                  <a:rPr lang="en-ID" dirty="0"/>
                  <a:t>Alas </a:t>
                </a:r>
                <a:r>
                  <a:rPr lang="en-ID" dirty="0" err="1"/>
                  <a:t>segitiga</a:t>
                </a:r>
                <a:r>
                  <a:rPr lang="en-ID" dirty="0"/>
                  <a:t> 	= (4x + 8)</a:t>
                </a:r>
              </a:p>
              <a:p>
                <a:r>
                  <a:rPr lang="en-ID" dirty="0"/>
                  <a:t>			    	=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4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73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</m:den>
                        </m:f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+8</m:t>
                    </m:r>
                  </m:oMath>
                </a14:m>
                <a:endParaRPr lang="en-ID" dirty="0"/>
              </a:p>
              <a:p>
                <a:r>
                  <a:rPr lang="en-ID" dirty="0"/>
                  <a:t>			    	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D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146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24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ID" dirty="0"/>
              </a:p>
              <a:p>
                <a:r>
                  <a:rPr lang="en-ID" dirty="0"/>
                  <a:t>			    	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D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170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ID" dirty="0"/>
                  <a:t>cm</a:t>
                </a:r>
              </a:p>
              <a:p>
                <a:pPr marL="457200" indent="-457200">
                  <a:buFont typeface="Wingdings" panose="05000000000000000000" pitchFamily="2" charset="2"/>
                  <a:buChar char="v"/>
                </a:pPr>
                <a:r>
                  <a:rPr lang="en-ID" dirty="0"/>
                  <a:t>Tinggi </a:t>
                </a:r>
                <a:r>
                  <a:rPr lang="en-ID" dirty="0" err="1"/>
                  <a:t>segitiga</a:t>
                </a:r>
                <a:r>
                  <a:rPr lang="en-ID" dirty="0"/>
                  <a:t> 	= (3x – 5)</a:t>
                </a:r>
              </a:p>
              <a:p>
                <a:r>
                  <a:rPr lang="en-ID" dirty="0"/>
                  <a:t>			       =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3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73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6</m:t>
                            </m:r>
                          </m:den>
                        </m:f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−5</m:t>
                    </m:r>
                  </m:oMath>
                </a14:m>
                <a:endParaRPr lang="en-ID" dirty="0"/>
              </a:p>
              <a:p>
                <a:r>
                  <a:rPr lang="en-ID" dirty="0"/>
                  <a:t>				=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ID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73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b="0" dirty="0"/>
              </a:p>
              <a:p>
                <a:r>
                  <a:rPr lang="en-ID" dirty="0"/>
                  <a:t>				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D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63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ID" dirty="0"/>
                  <a:t> cm</a:t>
                </a:r>
              </a:p>
              <a:p>
                <a:pPr marL="457200" indent="-457200">
                  <a:buFont typeface="Wingdings" panose="05000000000000000000" pitchFamily="2" charset="2"/>
                  <a:buChar char="v"/>
                </a:pPr>
                <a:endParaRPr lang="en-ID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16E5363-91DD-47C8-A986-28CBB1A457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1937" y="540837"/>
                <a:ext cx="7408717" cy="5776325"/>
              </a:xfrm>
              <a:prstGeom prst="rect">
                <a:avLst/>
              </a:prstGeom>
              <a:blipFill>
                <a:blip r:embed="rId2"/>
                <a:stretch>
                  <a:fillRect l="-741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E26E51C9-0B5B-4A56-9A10-ECD908C699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7351695" y="840315"/>
            <a:ext cx="3279808" cy="3279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0420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185</TotalTime>
  <Words>540</Words>
  <Application>Microsoft Office PowerPoint</Application>
  <PresentationFormat>Widescreen</PresentationFormat>
  <Paragraphs>72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Cambria Math</vt:lpstr>
      <vt:lpstr>Gill Sans MT</vt:lpstr>
      <vt:lpstr>Wingdings</vt:lpstr>
      <vt:lpstr>Gallery</vt:lpstr>
      <vt:lpstr>POLINOMIAL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POLINOMIAL</dc:title>
  <dc:creator>ACER</dc:creator>
  <cp:lastModifiedBy>ACER</cp:lastModifiedBy>
  <cp:revision>17</cp:revision>
  <dcterms:created xsi:type="dcterms:W3CDTF">2020-10-04T16:51:06Z</dcterms:created>
  <dcterms:modified xsi:type="dcterms:W3CDTF">2020-10-06T01:48:34Z</dcterms:modified>
</cp:coreProperties>
</file>