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sldIdLst>
    <p:sldId id="280" r:id="rId5"/>
    <p:sldId id="281" r:id="rId6"/>
    <p:sldId id="282" r:id="rId7"/>
    <p:sldId id="283" r:id="rId8"/>
    <p:sldId id="284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19" autoAdjust="0"/>
  </p:normalViewPr>
  <p:slideViewPr>
    <p:cSldViewPr snapToGrid="0">
      <p:cViewPr varScale="1">
        <p:scale>
          <a:sx n="40" d="100"/>
          <a:sy n="40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8D38747-4367-4BD2-8D51-C97E202738E2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740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73ED0CC-082F-4160-86E5-0D6041F12778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865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6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E507A8-A5CF-4D38-AB86-7EDDA87A85D4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7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9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1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34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E0277FD-7DE6-41D4-930D-AC99F5AFE54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19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73ED0CC-082F-4160-86E5-0D6041F12778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085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4147" y="2374738"/>
            <a:ext cx="4040034" cy="24205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POLINOMIAL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4147" y="4795242"/>
            <a:ext cx="3485072" cy="10265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400" b="1" dirty="0">
                <a:solidFill>
                  <a:srgbClr val="5792BA"/>
                </a:solidFill>
              </a:rPr>
              <a:t>By :</a:t>
            </a:r>
          </a:p>
          <a:p>
            <a:pPr algn="l"/>
            <a:r>
              <a:rPr lang="en-US" sz="2400" b="1" dirty="0">
                <a:solidFill>
                  <a:srgbClr val="5792BA"/>
                </a:solidFill>
              </a:rPr>
              <a:t>SITI SYARAH MAULYDIA, </a:t>
            </a:r>
            <a:r>
              <a:rPr lang="en-US" sz="2400" b="1" dirty="0" err="1">
                <a:solidFill>
                  <a:srgbClr val="5792BA"/>
                </a:solidFill>
              </a:rPr>
              <a:t>M.Pd</a:t>
            </a:r>
            <a:endParaRPr lang="en-US" sz="2400" b="1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EB46C5D-8456-46C7-A6DF-6D68E7076DA0}"/>
              </a:ext>
            </a:extLst>
          </p:cNvPr>
          <p:cNvSpPr/>
          <p:nvPr/>
        </p:nvSpPr>
        <p:spPr>
          <a:xfrm>
            <a:off x="3588325" y="471055"/>
            <a:ext cx="5140036" cy="12330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Polinomial</a:t>
            </a:r>
            <a:endParaRPr lang="en-ID" sz="5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045BA-0D35-4A9A-BD79-D871BFF44A19}"/>
              </a:ext>
            </a:extLst>
          </p:cNvPr>
          <p:cNvSpPr/>
          <p:nvPr/>
        </p:nvSpPr>
        <p:spPr>
          <a:xfrm>
            <a:off x="1039091" y="2008910"/>
            <a:ext cx="10224654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Polinomial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berpangkat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cacah</a:t>
            </a:r>
            <a:r>
              <a:rPr lang="en-US" sz="2400" dirty="0"/>
              <a:t> yang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dan </a:t>
            </a:r>
            <a:r>
              <a:rPr lang="en-US" sz="2400" dirty="0" err="1"/>
              <a:t>digabungkan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pengurangan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E77F29-C080-47D0-9956-D4D2DFC910AD}"/>
              </a:ext>
            </a:extLst>
          </p:cNvPr>
          <p:cNvSpPr/>
          <p:nvPr/>
        </p:nvSpPr>
        <p:spPr>
          <a:xfrm>
            <a:off x="1385450" y="5195461"/>
            <a:ext cx="1191491" cy="59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Koefisien</a:t>
            </a:r>
            <a:r>
              <a:rPr lang="en-US" b="1" dirty="0"/>
              <a:t> </a:t>
            </a:r>
            <a:r>
              <a:rPr lang="en-US" b="1" dirty="0" err="1"/>
              <a:t>Suku</a:t>
            </a:r>
            <a:endParaRPr lang="en-ID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8AC1F53-0D8D-4086-BBC6-1B082D114096}"/>
              </a:ext>
            </a:extLst>
          </p:cNvPr>
          <p:cNvSpPr/>
          <p:nvPr/>
        </p:nvSpPr>
        <p:spPr>
          <a:xfrm>
            <a:off x="2923304" y="5278585"/>
            <a:ext cx="193964" cy="42949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F0955A-4EF2-4255-AAA2-C528C928BB17}"/>
              </a:ext>
            </a:extLst>
          </p:cNvPr>
          <p:cNvSpPr/>
          <p:nvPr/>
        </p:nvSpPr>
        <p:spPr>
          <a:xfrm>
            <a:off x="3477486" y="5126186"/>
            <a:ext cx="7135091" cy="692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suku</a:t>
            </a:r>
            <a:endParaRPr lang="en-ID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F5DBCC-2A1F-4C17-ADC0-903D1998B922}"/>
              </a:ext>
            </a:extLst>
          </p:cNvPr>
          <p:cNvSpPr/>
          <p:nvPr/>
        </p:nvSpPr>
        <p:spPr>
          <a:xfrm>
            <a:off x="1371600" y="4433460"/>
            <a:ext cx="1191491" cy="59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Suku</a:t>
            </a:r>
            <a:endParaRPr lang="en-ID" b="1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E7B6B4-13FA-4AF8-8A73-D929F20DD900}"/>
              </a:ext>
            </a:extLst>
          </p:cNvPr>
          <p:cNvSpPr/>
          <p:nvPr/>
        </p:nvSpPr>
        <p:spPr>
          <a:xfrm>
            <a:off x="2923309" y="4516584"/>
            <a:ext cx="193964" cy="42949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E2F5C0-58B7-4567-BBA1-D764CAEAD2B4}"/>
              </a:ext>
            </a:extLst>
          </p:cNvPr>
          <p:cNvSpPr/>
          <p:nvPr/>
        </p:nvSpPr>
        <p:spPr>
          <a:xfrm>
            <a:off x="3477491" y="4364185"/>
            <a:ext cx="7135091" cy="692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Bagian </a:t>
            </a:r>
            <a:r>
              <a:rPr lang="en-US" dirty="0" err="1"/>
              <a:t>dari</a:t>
            </a:r>
            <a:r>
              <a:rPr lang="en-US" dirty="0"/>
              <a:t> polynomial yang </a:t>
            </a:r>
            <a:r>
              <a:rPr lang="en-US" dirty="0" err="1"/>
              <a:t>dipisahkan</a:t>
            </a:r>
            <a:r>
              <a:rPr lang="en-US" dirty="0"/>
              <a:t> oleh </a:t>
            </a:r>
            <a:r>
              <a:rPr lang="en-US" dirty="0" err="1"/>
              <a:t>tanda</a:t>
            </a:r>
            <a:r>
              <a:rPr lang="en-US" dirty="0"/>
              <a:t> (+) </a:t>
            </a:r>
            <a:r>
              <a:rPr lang="en-US" dirty="0" err="1"/>
              <a:t>atau</a:t>
            </a:r>
            <a:r>
              <a:rPr lang="en-US" dirty="0"/>
              <a:t> (-)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F3A47FA-271D-45C3-8286-5C791EA7D788}"/>
              </a:ext>
            </a:extLst>
          </p:cNvPr>
          <p:cNvSpPr/>
          <p:nvPr/>
        </p:nvSpPr>
        <p:spPr>
          <a:xfrm>
            <a:off x="1371602" y="5943606"/>
            <a:ext cx="1233054" cy="59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Derajat</a:t>
            </a:r>
            <a:r>
              <a:rPr lang="en-US" b="1" dirty="0"/>
              <a:t> </a:t>
            </a:r>
            <a:r>
              <a:rPr lang="en-US" sz="1600" b="1" dirty="0" err="1"/>
              <a:t>Polinomial</a:t>
            </a:r>
            <a:endParaRPr lang="en-ID" b="1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745FDD5-170A-45C6-8E37-CBDFE9BD91A7}"/>
              </a:ext>
            </a:extLst>
          </p:cNvPr>
          <p:cNvSpPr/>
          <p:nvPr/>
        </p:nvSpPr>
        <p:spPr>
          <a:xfrm>
            <a:off x="2923308" y="6068295"/>
            <a:ext cx="193964" cy="42949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455683C-4F90-44B7-8B12-0AB68FF1D48D}"/>
              </a:ext>
            </a:extLst>
          </p:cNvPr>
          <p:cNvSpPr/>
          <p:nvPr/>
        </p:nvSpPr>
        <p:spPr>
          <a:xfrm>
            <a:off x="3477490" y="5915896"/>
            <a:ext cx="7135091" cy="692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variable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suku</a:t>
            </a:r>
            <a:endParaRPr lang="en-ID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AF2A6B-C107-4474-9341-CD99923AACE1}"/>
              </a:ext>
            </a:extLst>
          </p:cNvPr>
          <p:cNvSpPr txBox="1"/>
          <p:nvPr/>
        </p:nvSpPr>
        <p:spPr>
          <a:xfrm>
            <a:off x="907474" y="3642306"/>
            <a:ext cx="339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Brush Script MT" panose="03060802040406070304" pitchFamily="66" charset="0"/>
              </a:rPr>
              <a:t>Keterangan</a:t>
            </a:r>
            <a:r>
              <a:rPr lang="en-US" sz="3200" b="1" dirty="0">
                <a:latin typeface="Brush Script MT" panose="03060802040406070304" pitchFamily="66" charset="0"/>
              </a:rPr>
              <a:t> :</a:t>
            </a:r>
            <a:endParaRPr lang="en-ID" sz="32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1386A-94CD-4F48-B662-7EB57DE633A1}"/>
              </a:ext>
            </a:extLst>
          </p:cNvPr>
          <p:cNvSpPr txBox="1"/>
          <p:nvPr/>
        </p:nvSpPr>
        <p:spPr>
          <a:xfrm>
            <a:off x="789709" y="1020649"/>
            <a:ext cx="211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Brush Script MT" panose="03060802040406070304" pitchFamily="66" charset="0"/>
              </a:rPr>
              <a:t>Definisi</a:t>
            </a:r>
            <a:r>
              <a:rPr lang="en-US" sz="3600" dirty="0">
                <a:latin typeface="Brush Script MT" panose="03060802040406070304" pitchFamily="66" charset="0"/>
              </a:rPr>
              <a:t> :</a:t>
            </a:r>
            <a:endParaRPr lang="en-ID" sz="3600" dirty="0">
              <a:latin typeface="Brush Script MT" panose="030608020404060703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885562-24EE-44B7-9892-5A05D3B43376}"/>
                  </a:ext>
                </a:extLst>
              </p:cNvPr>
              <p:cNvSpPr txBox="1"/>
              <p:nvPr/>
            </p:nvSpPr>
            <p:spPr>
              <a:xfrm>
                <a:off x="789709" y="2064328"/>
                <a:ext cx="10751127" cy="10113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Bentuk </a:t>
                </a:r>
                <a:r>
                  <a:rPr lang="en-US" dirty="0" err="1"/>
                  <a:t>umum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banyak</a:t>
                </a:r>
                <a:r>
                  <a:rPr lang="en-US" dirty="0"/>
                  <a:t> (polynomial)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variabel</a:t>
                </a:r>
                <a:r>
                  <a:rPr lang="en-US" dirty="0"/>
                  <a:t> x yang </a:t>
                </a:r>
                <a:r>
                  <a:rPr lang="en-US" dirty="0" err="1"/>
                  <a:t>berderajat</a:t>
                </a:r>
                <a:r>
                  <a:rPr lang="en-US" dirty="0"/>
                  <a:t> n </a:t>
                </a:r>
                <a:r>
                  <a:rPr lang="en-US" dirty="0" err="1"/>
                  <a:t>adalah</a:t>
                </a:r>
                <a:r>
                  <a:rPr lang="en-US" dirty="0"/>
                  <a:t> 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ID" sz="2400" b="1" dirty="0"/>
                  <a:t>+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D" sz="2400" b="1" dirty="0"/>
                  <a:t>+ ….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D" sz="2400" b="1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ID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885562-24EE-44B7-9892-5A05D3B43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9" y="2064328"/>
                <a:ext cx="10751127" cy="1011302"/>
              </a:xfrm>
              <a:prstGeom prst="rect">
                <a:avLst/>
              </a:prstGeom>
              <a:blipFill>
                <a:blip r:embed="rId2"/>
                <a:stretch>
                  <a:fillRect l="-453" b="-125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412E90-0E57-4814-A095-4470DDDAE287}"/>
                  </a:ext>
                </a:extLst>
              </p:cNvPr>
              <p:cNvSpPr txBox="1"/>
              <p:nvPr/>
            </p:nvSpPr>
            <p:spPr>
              <a:xfrm>
                <a:off x="1066810" y="3796143"/>
                <a:ext cx="10183090" cy="21698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ID" dirty="0"/>
                  <a:t>Polinomial </a:t>
                </a:r>
                <a:r>
                  <a:rPr lang="en-ID" dirty="0" err="1"/>
                  <a:t>tersebut</a:t>
                </a:r>
                <a:r>
                  <a:rPr lang="en-ID" dirty="0"/>
                  <a:t> </a:t>
                </a:r>
                <a:r>
                  <a:rPr lang="en-ID" dirty="0" err="1"/>
                  <a:t>disusun</a:t>
                </a:r>
                <a:r>
                  <a:rPr lang="en-ID" dirty="0"/>
                  <a:t> </a:t>
                </a:r>
                <a:r>
                  <a:rPr lang="en-ID" dirty="0" err="1"/>
                  <a:t>berdasarkan</a:t>
                </a:r>
                <a:r>
                  <a:rPr lang="en-ID" dirty="0"/>
                  <a:t> </a:t>
                </a:r>
                <a:r>
                  <a:rPr lang="en-ID" dirty="0" err="1"/>
                  <a:t>urutan</a:t>
                </a:r>
                <a:r>
                  <a:rPr lang="en-ID" dirty="0"/>
                  <a:t> </a:t>
                </a:r>
                <a:r>
                  <a:rPr lang="en-ID" dirty="0" err="1"/>
                  <a:t>pangkat</a:t>
                </a:r>
                <a:r>
                  <a:rPr lang="en-ID" dirty="0"/>
                  <a:t> x </a:t>
                </a:r>
                <a:r>
                  <a:rPr lang="en-ID" dirty="0" err="1"/>
                  <a:t>menurun</a:t>
                </a:r>
                <a:r>
                  <a:rPr lang="en-ID" dirty="0"/>
                  <a:t> </a:t>
                </a:r>
                <a:r>
                  <a:rPr lang="en-ID" dirty="0" err="1"/>
                  <a:t>dengan</a:t>
                </a:r>
                <a:r>
                  <a:rPr lang="en-ID" dirty="0"/>
                  <a:t> 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ID" dirty="0"/>
                  <a:t>….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D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= </a:t>
                </a:r>
                <a:r>
                  <a:rPr lang="en-US" dirty="0" err="1">
                    <a:latin typeface="Cambria Math" panose="02040503050406030204" pitchFamily="18" charset="0"/>
                  </a:rPr>
                  <a:t>suku-suku</a:t>
                </a:r>
                <a:r>
                  <a:rPr lang="en-US" dirty="0">
                    <a:latin typeface="Cambria Math" panose="02040503050406030204" pitchFamily="18" charset="0"/>
                  </a:rPr>
                  <a:t> pada </a:t>
                </a:r>
                <a:r>
                  <a:rPr lang="en-US" dirty="0" err="1">
                    <a:latin typeface="Cambria Math" panose="02040503050406030204" pitchFamily="18" charset="0"/>
                  </a:rPr>
                  <a:t>polinomial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D" dirty="0"/>
                  <a:t>, ….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dirty="0"/>
                  <a:t>= </a:t>
                </a:r>
                <a:r>
                  <a:rPr lang="en-ID" dirty="0" err="1"/>
                  <a:t>koefisien-koefisien</a:t>
                </a:r>
                <a:r>
                  <a:rPr lang="en-ID" dirty="0"/>
                  <a:t> polynomial yang </a:t>
                </a:r>
                <a:r>
                  <a:rPr lang="en-ID" dirty="0" err="1"/>
                  <a:t>merupakan</a:t>
                </a:r>
                <a:r>
                  <a:rPr lang="en-ID" dirty="0"/>
                  <a:t> </a:t>
                </a:r>
                <a:r>
                  <a:rPr lang="en-ID" dirty="0" err="1"/>
                  <a:t>konstanta</a:t>
                </a:r>
                <a:r>
                  <a:rPr lang="en-ID" dirty="0"/>
                  <a:t> real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ID" dirty="0"/>
              </a:p>
              <a:p>
                <a:r>
                  <a:rPr lang="en-ID" dirty="0"/>
                  <a:t>		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D" dirty="0"/>
                  <a:t> = </a:t>
                </a:r>
                <a:r>
                  <a:rPr lang="en-ID" dirty="0" err="1"/>
                  <a:t>suku</a:t>
                </a:r>
                <a:r>
                  <a:rPr lang="en-ID" dirty="0"/>
                  <a:t> </a:t>
                </a:r>
                <a:r>
                  <a:rPr lang="en-ID" dirty="0" err="1"/>
                  <a:t>tetap</a:t>
                </a:r>
                <a:r>
                  <a:rPr lang="en-ID" dirty="0"/>
                  <a:t> </a:t>
                </a:r>
                <a:r>
                  <a:rPr lang="en-ID" dirty="0" err="1"/>
                  <a:t>atau</a:t>
                </a:r>
                <a:r>
                  <a:rPr lang="en-ID" dirty="0"/>
                  <a:t> </a:t>
                </a:r>
                <a:r>
                  <a:rPr lang="en-ID" dirty="0" err="1"/>
                  <a:t>konstanta</a:t>
                </a:r>
                <a:r>
                  <a:rPr lang="en-ID" dirty="0"/>
                  <a:t> yang </a:t>
                </a:r>
                <a:r>
                  <a:rPr lang="en-ID" dirty="0" err="1"/>
                  <a:t>merupakan</a:t>
                </a:r>
                <a:r>
                  <a:rPr lang="en-ID" dirty="0"/>
                  <a:t> </a:t>
                </a:r>
                <a:r>
                  <a:rPr lang="en-ID" dirty="0" err="1"/>
                  <a:t>konstanta</a:t>
                </a:r>
                <a:r>
                  <a:rPr lang="en-ID" dirty="0"/>
                  <a:t> real</a:t>
                </a:r>
              </a:p>
              <a:p>
                <a:r>
                  <a:rPr lang="en-ID" dirty="0"/>
                  <a:t>			                         n = </a:t>
                </a:r>
                <a:r>
                  <a:rPr lang="en-ID" dirty="0" err="1"/>
                  <a:t>derajat</a:t>
                </a:r>
                <a:r>
                  <a:rPr lang="en-ID" dirty="0"/>
                  <a:t> polynomial, </a:t>
                </a:r>
                <a:r>
                  <a:rPr lang="en-ID" dirty="0" err="1"/>
                  <a:t>berupa</a:t>
                </a:r>
                <a:r>
                  <a:rPr lang="en-ID" dirty="0"/>
                  <a:t> </a:t>
                </a:r>
                <a:r>
                  <a:rPr lang="en-ID" dirty="0" err="1"/>
                  <a:t>bilangan</a:t>
                </a:r>
                <a:r>
                  <a:rPr lang="en-ID" dirty="0"/>
                  <a:t> </a:t>
                </a:r>
                <a:r>
                  <a:rPr lang="en-ID" dirty="0" err="1"/>
                  <a:t>cacah</a:t>
                </a:r>
                <a:r>
                  <a:rPr lang="en-ID" dirty="0"/>
                  <a:t>. </a:t>
                </a:r>
              </a:p>
              <a:p>
                <a:endParaRPr lang="en-ID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412E90-0E57-4814-A095-4470DDDAE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10" y="3796143"/>
                <a:ext cx="10183090" cy="2169825"/>
              </a:xfrm>
              <a:prstGeom prst="rect">
                <a:avLst/>
              </a:prstGeom>
              <a:blipFill>
                <a:blip r:embed="rId3"/>
                <a:stretch>
                  <a:fillRect l="-41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3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D4477-8D8C-4A01-A4CB-A17A5A0CDB96}"/>
              </a:ext>
            </a:extLst>
          </p:cNvPr>
          <p:cNvSpPr txBox="1"/>
          <p:nvPr/>
        </p:nvSpPr>
        <p:spPr>
          <a:xfrm>
            <a:off x="1973178" y="737937"/>
            <a:ext cx="503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rush Script MT" panose="03060802040406070304" pitchFamily="66" charset="0"/>
              </a:rPr>
              <a:t>Aktivitas</a:t>
            </a:r>
            <a:r>
              <a:rPr lang="en-US" sz="3600" b="1" dirty="0">
                <a:latin typeface="Brush Script MT" panose="03060802040406070304" pitchFamily="66" charset="0"/>
              </a:rPr>
              <a:t> 3.1 </a:t>
            </a:r>
            <a:endParaRPr lang="en-ID" sz="3600" b="1" dirty="0">
              <a:latin typeface="Brush Script MT" panose="030608020404060703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18516735-6CFE-497F-B3C3-736D3D75D2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986259"/>
                  </p:ext>
                </p:extLst>
              </p:nvPr>
            </p:nvGraphicFramePr>
            <p:xfrm>
              <a:off x="493170" y="1737192"/>
              <a:ext cx="11269335" cy="32091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6866">
                      <a:extLst>
                        <a:ext uri="{9D8B030D-6E8A-4147-A177-3AD203B41FA5}">
                          <a16:colId xmlns:a16="http://schemas.microsoft.com/office/drawing/2014/main" val="2045373399"/>
                        </a:ext>
                      </a:extLst>
                    </a:gridCol>
                    <a:gridCol w="3975309">
                      <a:extLst>
                        <a:ext uri="{9D8B030D-6E8A-4147-A177-3AD203B41FA5}">
                          <a16:colId xmlns:a16="http://schemas.microsoft.com/office/drawing/2014/main" val="879019839"/>
                        </a:ext>
                      </a:extLst>
                    </a:gridCol>
                    <a:gridCol w="1427019">
                      <a:extLst>
                        <a:ext uri="{9D8B030D-6E8A-4147-A177-3AD203B41FA5}">
                          <a16:colId xmlns:a16="http://schemas.microsoft.com/office/drawing/2014/main" val="2474379664"/>
                        </a:ext>
                      </a:extLst>
                    </a:gridCol>
                    <a:gridCol w="1953491">
                      <a:extLst>
                        <a:ext uri="{9D8B030D-6E8A-4147-A177-3AD203B41FA5}">
                          <a16:colId xmlns:a16="http://schemas.microsoft.com/office/drawing/2014/main" val="2210639910"/>
                        </a:ext>
                      </a:extLst>
                    </a:gridCol>
                    <a:gridCol w="1745672">
                      <a:extLst>
                        <a:ext uri="{9D8B030D-6E8A-4147-A177-3AD203B41FA5}">
                          <a16:colId xmlns:a16="http://schemas.microsoft.com/office/drawing/2014/main" val="703768251"/>
                        </a:ext>
                      </a:extLst>
                    </a:gridCol>
                    <a:gridCol w="1620978">
                      <a:extLst>
                        <a:ext uri="{9D8B030D-6E8A-4147-A177-3AD203B41FA5}">
                          <a16:colId xmlns:a16="http://schemas.microsoft.com/office/drawing/2014/main" val="131498804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No.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 err="1"/>
                            <a:t>Bentuk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Aljabar</a:t>
                          </a:r>
                          <a:r>
                            <a:rPr lang="en-US" sz="1800" dirty="0"/>
                            <a:t> (</a:t>
                          </a:r>
                          <a:r>
                            <a:rPr lang="en-US" sz="1800" dirty="0" err="1"/>
                            <a:t>Polinomial</a:t>
                          </a:r>
                          <a:r>
                            <a:rPr lang="en-US" sz="1800" dirty="0"/>
                            <a:t>)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Banyak </a:t>
                          </a:r>
                          <a:r>
                            <a:rPr lang="en-US" sz="1800" dirty="0" err="1"/>
                            <a:t>Suku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 err="1"/>
                            <a:t>Pangkat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Variabel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Tertinggi</a:t>
                          </a:r>
                          <a:r>
                            <a:rPr lang="en-US" sz="1800" dirty="0"/>
                            <a:t> (</a:t>
                          </a:r>
                          <a:r>
                            <a:rPr lang="en-US" sz="1800" dirty="0" err="1"/>
                            <a:t>Derajat</a:t>
                          </a:r>
                          <a:r>
                            <a:rPr lang="en-US" sz="1800" dirty="0"/>
                            <a:t>)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 err="1"/>
                            <a:t>Koefisien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 err="1"/>
                            <a:t>Konstanta</a:t>
                          </a:r>
                          <a:endParaRPr lang="en-ID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482978"/>
                      </a:ext>
                    </a:extLst>
                  </a:tr>
                  <a:tr h="5752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2000" dirty="0"/>
                            <a:t>1</a:t>
                          </a:r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 4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3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1, 4 dan -7 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10</a:t>
                          </a:r>
                          <a:endParaRPr lang="en-ID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390491"/>
                      </a:ext>
                    </a:extLst>
                  </a:tr>
                  <a:tr h="5752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2000" dirty="0"/>
                            <a:t>2</a:t>
                          </a:r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5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4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2, -1, 2 dan -4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8</a:t>
                          </a:r>
                          <a:endParaRPr lang="en-ID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6568467"/>
                      </a:ext>
                    </a:extLst>
                  </a:tr>
                  <a:tr h="5752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2000" dirty="0"/>
                            <a:t>3</a:t>
                          </a:r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6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5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3, 6, -3, 2 dan 10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-3</a:t>
                          </a:r>
                          <a:endParaRPr lang="en-ID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75589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18516735-6CFE-497F-B3C3-736D3D75D2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986259"/>
                  </p:ext>
                </p:extLst>
              </p:nvPr>
            </p:nvGraphicFramePr>
            <p:xfrm>
              <a:off x="493170" y="1737192"/>
              <a:ext cx="11269335" cy="32091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6866">
                      <a:extLst>
                        <a:ext uri="{9D8B030D-6E8A-4147-A177-3AD203B41FA5}">
                          <a16:colId xmlns:a16="http://schemas.microsoft.com/office/drawing/2014/main" val="2045373399"/>
                        </a:ext>
                      </a:extLst>
                    </a:gridCol>
                    <a:gridCol w="3975309">
                      <a:extLst>
                        <a:ext uri="{9D8B030D-6E8A-4147-A177-3AD203B41FA5}">
                          <a16:colId xmlns:a16="http://schemas.microsoft.com/office/drawing/2014/main" val="879019839"/>
                        </a:ext>
                      </a:extLst>
                    </a:gridCol>
                    <a:gridCol w="1427019">
                      <a:extLst>
                        <a:ext uri="{9D8B030D-6E8A-4147-A177-3AD203B41FA5}">
                          <a16:colId xmlns:a16="http://schemas.microsoft.com/office/drawing/2014/main" val="2474379664"/>
                        </a:ext>
                      </a:extLst>
                    </a:gridCol>
                    <a:gridCol w="1953491">
                      <a:extLst>
                        <a:ext uri="{9D8B030D-6E8A-4147-A177-3AD203B41FA5}">
                          <a16:colId xmlns:a16="http://schemas.microsoft.com/office/drawing/2014/main" val="2210639910"/>
                        </a:ext>
                      </a:extLst>
                    </a:gridCol>
                    <a:gridCol w="1745672">
                      <a:extLst>
                        <a:ext uri="{9D8B030D-6E8A-4147-A177-3AD203B41FA5}">
                          <a16:colId xmlns:a16="http://schemas.microsoft.com/office/drawing/2014/main" val="703768251"/>
                        </a:ext>
                      </a:extLst>
                    </a:gridCol>
                    <a:gridCol w="1620978">
                      <a:extLst>
                        <a:ext uri="{9D8B030D-6E8A-4147-A177-3AD203B41FA5}">
                          <a16:colId xmlns:a16="http://schemas.microsoft.com/office/drawing/2014/main" val="131498804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No.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 err="1"/>
                            <a:t>Bentuk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Aljabar</a:t>
                          </a:r>
                          <a:r>
                            <a:rPr lang="en-US" sz="1800" dirty="0"/>
                            <a:t> (</a:t>
                          </a:r>
                          <a:r>
                            <a:rPr lang="en-US" sz="1800" dirty="0" err="1"/>
                            <a:t>Polinomial</a:t>
                          </a:r>
                          <a:r>
                            <a:rPr lang="en-US" sz="1800" dirty="0"/>
                            <a:t>)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Banyak </a:t>
                          </a:r>
                          <a:r>
                            <a:rPr lang="en-US" sz="1800" dirty="0" err="1"/>
                            <a:t>Suku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 err="1"/>
                            <a:t>Pangkat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Variabel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Tertinggi</a:t>
                          </a:r>
                          <a:r>
                            <a:rPr lang="en-US" sz="1800" dirty="0"/>
                            <a:t> (</a:t>
                          </a:r>
                          <a:r>
                            <a:rPr lang="en-US" sz="1800" dirty="0" err="1"/>
                            <a:t>Derajat</a:t>
                          </a:r>
                          <a:r>
                            <a:rPr lang="en-US" sz="1800" dirty="0"/>
                            <a:t>)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 err="1"/>
                            <a:t>Koefisien</a:t>
                          </a:r>
                          <a:endParaRPr lang="en-ID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 err="1"/>
                            <a:t>Konstanta</a:t>
                          </a:r>
                          <a:endParaRPr lang="en-ID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482978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2000" dirty="0"/>
                            <a:t>1</a:t>
                          </a:r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957" t="-78014" r="-170552" b="-2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 4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3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1, 4 dan -7 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10</a:t>
                          </a:r>
                          <a:endParaRPr lang="en-ID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390491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2000" dirty="0"/>
                            <a:t>2</a:t>
                          </a:r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957" t="-179286" r="-170552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5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4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2, -1, 2 dan -4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8</a:t>
                          </a:r>
                          <a:endParaRPr lang="en-ID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6568467"/>
                      </a:ext>
                    </a:extLst>
                  </a:tr>
                  <a:tr h="8622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2000" dirty="0"/>
                            <a:t>3</a:t>
                          </a:r>
                          <a:endParaRPr lang="en-ID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957" t="-275352" r="-170552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6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5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3, 6, -3, 2 dan 10</a:t>
                          </a:r>
                          <a:endParaRPr lang="en-ID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/>
                            <a:t>-3</a:t>
                          </a:r>
                          <a:endParaRPr lang="en-ID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75589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079C6E-A6CA-43D5-94D3-EEFA6DCE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58" y="2442296"/>
            <a:ext cx="3693969" cy="689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DE51C-603C-47E4-82BC-C0E5109F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059" y="3324397"/>
            <a:ext cx="3693968" cy="712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FC564-CCC5-4EE2-8022-670D42B01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118" y="4155933"/>
            <a:ext cx="3804776" cy="6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BA9EF-A691-4988-BF2B-AE485A62EFC9}"/>
              </a:ext>
            </a:extLst>
          </p:cNvPr>
          <p:cNvSpPr txBox="1"/>
          <p:nvPr/>
        </p:nvSpPr>
        <p:spPr>
          <a:xfrm>
            <a:off x="1764632" y="737937"/>
            <a:ext cx="510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ush Script MT" panose="03060802040406070304" pitchFamily="66" charset="0"/>
              </a:rPr>
              <a:t>Uji </a:t>
            </a:r>
            <a:r>
              <a:rPr lang="en-US" sz="3200" b="1" dirty="0" err="1">
                <a:latin typeface="Brush Script MT" panose="03060802040406070304" pitchFamily="66" charset="0"/>
              </a:rPr>
              <a:t>Kompetensi</a:t>
            </a:r>
            <a:r>
              <a:rPr lang="en-US" sz="3200" b="1" dirty="0">
                <a:latin typeface="Brush Script MT" panose="03060802040406070304" pitchFamily="66" charset="0"/>
              </a:rPr>
              <a:t> 3.1</a:t>
            </a:r>
            <a:endParaRPr lang="en-ID" sz="3200" b="1" dirty="0">
              <a:latin typeface="Brush Script MT" panose="030608020404060703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7DAF0D-6D37-478B-9AF0-CA930D318B73}"/>
                  </a:ext>
                </a:extLst>
              </p:cNvPr>
              <p:cNvSpPr txBox="1"/>
              <p:nvPr/>
            </p:nvSpPr>
            <p:spPr>
              <a:xfrm>
                <a:off x="898358" y="1556084"/>
                <a:ext cx="10443410" cy="38358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2000" dirty="0">
                    <a:latin typeface="+mj-lt"/>
                  </a:rPr>
                  <a:t>Manakah di </a:t>
                </a:r>
                <a:r>
                  <a:rPr lang="en-US" sz="2000" dirty="0" err="1">
                    <a:latin typeface="+mj-lt"/>
                  </a:rPr>
                  <a:t>antara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bentuk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aljabar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berikut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ini</a:t>
                </a:r>
                <a:r>
                  <a:rPr lang="en-US" sz="2000" dirty="0">
                    <a:latin typeface="+mj-lt"/>
                  </a:rPr>
                  <a:t> yang </a:t>
                </a:r>
                <a:r>
                  <a:rPr lang="en-US" sz="2000" dirty="0" err="1">
                    <a:latin typeface="+mj-lt"/>
                  </a:rPr>
                  <a:t>merupakan</a:t>
                </a:r>
                <a:r>
                  <a:rPr lang="en-US" sz="2000" dirty="0">
                    <a:latin typeface="+mj-lt"/>
                  </a:rPr>
                  <a:t> polynomial?</a:t>
                </a:r>
              </a:p>
              <a:p>
                <a:pPr marL="722313" indent="-342900">
                  <a:lnSpc>
                    <a:spcPct val="150000"/>
                  </a:lnSpc>
                  <a:buFont typeface="+mj-lt"/>
                  <a:buAutoNum type="alphaLcPeriod"/>
                  <a:tabLst>
                    <a:tab pos="2951163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000" b="0" dirty="0">
                    <a:latin typeface="+mj-lt"/>
                  </a:rPr>
                  <a:t>			</a:t>
                </a:r>
                <a:r>
                  <a:rPr lang="en-US" sz="2000" b="0" dirty="0" err="1">
                    <a:latin typeface="+mj-lt"/>
                  </a:rPr>
                  <a:t>Bukan</a:t>
                </a:r>
                <a:r>
                  <a:rPr lang="en-US" sz="2000" b="0" dirty="0">
                    <a:latin typeface="+mj-lt"/>
                  </a:rPr>
                  <a:t> </a:t>
                </a:r>
                <a:r>
                  <a:rPr lang="en-US" sz="2000" b="0" dirty="0" err="1">
                    <a:latin typeface="+mj-lt"/>
                  </a:rPr>
                  <a:t>Polinomial</a:t>
                </a:r>
                <a:endParaRPr lang="en-US" sz="2000" b="0" dirty="0">
                  <a:latin typeface="+mj-lt"/>
                </a:endParaRPr>
              </a:p>
              <a:p>
                <a:pPr marL="722313" indent="-342900">
                  <a:lnSpc>
                    <a:spcPct val="15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b="0" dirty="0">
                    <a:latin typeface="+mj-lt"/>
                  </a:rPr>
                  <a:t>					</a:t>
                </a:r>
                <a:r>
                  <a:rPr lang="en-US" sz="2000" dirty="0" err="1">
                    <a:latin typeface="+mj-lt"/>
                  </a:rPr>
                  <a:t>Bukan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Polinomial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b="0" dirty="0">
                    <a:latin typeface="+mj-lt"/>
                  </a:rPr>
                  <a:t>	</a:t>
                </a:r>
              </a:p>
              <a:p>
                <a:pPr marL="722313" indent="-342900">
                  <a:lnSpc>
                    <a:spcPct val="150000"/>
                  </a:lnSpc>
                  <a:buFont typeface="+mj-lt"/>
                  <a:buAutoNum type="alphaLcPeriod"/>
                  <a:tabLst>
                    <a:tab pos="2871788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b="0" dirty="0">
                    <a:latin typeface="+mj-lt"/>
                  </a:rPr>
                  <a:t>		</a:t>
                </a:r>
                <a:r>
                  <a:rPr lang="en-US" sz="2000" dirty="0">
                    <a:latin typeface="+mj-lt"/>
                  </a:rPr>
                  <a:t>	</a:t>
                </a:r>
                <a:r>
                  <a:rPr lang="en-US" sz="2000" dirty="0" err="1">
                    <a:latin typeface="+mj-lt"/>
                  </a:rPr>
                  <a:t>Polinomial</a:t>
                </a:r>
                <a:endParaRPr lang="en-US" sz="2000" b="0" dirty="0">
                  <a:latin typeface="+mj-lt"/>
                </a:endParaRPr>
              </a:p>
              <a:p>
                <a:pPr marL="722313" indent="-342900">
                  <a:lnSpc>
                    <a:spcPct val="15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b="0" dirty="0">
                    <a:latin typeface="+mj-lt"/>
                  </a:rPr>
                  <a:t>						</a:t>
                </a:r>
                <a:r>
                  <a:rPr lang="en-US" sz="2000" dirty="0" err="1">
                    <a:latin typeface="+mj-lt"/>
                  </a:rPr>
                  <a:t>Bukan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Polinomial</a:t>
                </a:r>
                <a:endParaRPr lang="en-US" sz="2000" b="0" dirty="0">
                  <a:latin typeface="+mj-lt"/>
                </a:endParaRPr>
              </a:p>
              <a:p>
                <a:pPr marL="722313" indent="-342900">
                  <a:lnSpc>
                    <a:spcPct val="15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b="0" dirty="0">
                    <a:latin typeface="+mj-lt"/>
                  </a:rPr>
                  <a:t>				</a:t>
                </a:r>
                <a:r>
                  <a:rPr lang="en-US" sz="2000" dirty="0">
                    <a:latin typeface="+mj-lt"/>
                  </a:rPr>
                  <a:t>	</a:t>
                </a:r>
                <a:r>
                  <a:rPr lang="en-US" sz="2000" dirty="0" err="1">
                    <a:latin typeface="+mj-lt"/>
                  </a:rPr>
                  <a:t>Polinomial</a:t>
                </a:r>
                <a:endParaRPr lang="en-US" sz="2000" b="0" dirty="0">
                  <a:latin typeface="+mj-lt"/>
                </a:endParaRPr>
              </a:p>
              <a:p>
                <a:pPr marL="722313" indent="-342900">
                  <a:lnSpc>
                    <a:spcPct val="15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ID" sz="2000" dirty="0">
                    <a:latin typeface="+mj-lt"/>
                  </a:rPr>
                  <a:t>				</a:t>
                </a:r>
                <a:r>
                  <a:rPr lang="en-US" sz="2000" dirty="0" err="1">
                    <a:latin typeface="+mj-lt"/>
                  </a:rPr>
                  <a:t>Bukan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Polinomial</a:t>
                </a:r>
                <a:endParaRPr lang="en-ID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7DAF0D-6D37-478B-9AF0-CA930D318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8" y="1556084"/>
                <a:ext cx="10443410" cy="3835858"/>
              </a:xfrm>
              <a:prstGeom prst="rect">
                <a:avLst/>
              </a:prstGeom>
              <a:blipFill>
                <a:blip r:embed="rId2"/>
                <a:stretch>
                  <a:fillRect l="-524" b="-158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735D3CB2-E496-4DDA-BAFC-662724F9B550}"/>
              </a:ext>
            </a:extLst>
          </p:cNvPr>
          <p:cNvSpPr/>
          <p:nvPr/>
        </p:nvSpPr>
        <p:spPr>
          <a:xfrm>
            <a:off x="3930322" y="2221069"/>
            <a:ext cx="256673" cy="233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5F111C1-24F6-40F6-AC50-FB84A4C996F2}"/>
              </a:ext>
            </a:extLst>
          </p:cNvPr>
          <p:cNvSpPr/>
          <p:nvPr/>
        </p:nvSpPr>
        <p:spPr>
          <a:xfrm>
            <a:off x="3922302" y="2726393"/>
            <a:ext cx="256673" cy="233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6ED3C42-40CF-4A09-BFE5-0BF72E227155}"/>
              </a:ext>
            </a:extLst>
          </p:cNvPr>
          <p:cNvSpPr/>
          <p:nvPr/>
        </p:nvSpPr>
        <p:spPr>
          <a:xfrm>
            <a:off x="3946366" y="3199633"/>
            <a:ext cx="256673" cy="233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243BA42-F9C6-49FB-B4B0-A794A8D53960}"/>
              </a:ext>
            </a:extLst>
          </p:cNvPr>
          <p:cNvSpPr/>
          <p:nvPr/>
        </p:nvSpPr>
        <p:spPr>
          <a:xfrm>
            <a:off x="3922304" y="3785167"/>
            <a:ext cx="256673" cy="233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2C2DB68-5737-48F6-8635-8BD8D446A045}"/>
              </a:ext>
            </a:extLst>
          </p:cNvPr>
          <p:cNvSpPr/>
          <p:nvPr/>
        </p:nvSpPr>
        <p:spPr>
          <a:xfrm>
            <a:off x="3930326" y="4482998"/>
            <a:ext cx="256673" cy="233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A8BAF7B-B26B-4AEE-BC62-7EA7198F0B7D}"/>
              </a:ext>
            </a:extLst>
          </p:cNvPr>
          <p:cNvSpPr/>
          <p:nvPr/>
        </p:nvSpPr>
        <p:spPr>
          <a:xfrm>
            <a:off x="3938348" y="5052490"/>
            <a:ext cx="256673" cy="233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96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BA9EF-A691-4988-BF2B-AE485A62EFC9}"/>
              </a:ext>
            </a:extLst>
          </p:cNvPr>
          <p:cNvSpPr txBox="1"/>
          <p:nvPr/>
        </p:nvSpPr>
        <p:spPr>
          <a:xfrm>
            <a:off x="1764631" y="737937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atin typeface="Brush Script MT" panose="03060802040406070304" pitchFamily="66" charset="0"/>
              </a:rPr>
              <a:t>Contoh Soal</a:t>
            </a:r>
            <a:endParaRPr lang="en-ID" sz="3200" b="1" dirty="0">
              <a:latin typeface="Brush Script MT" panose="030608020404060703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7DAF0D-6D37-478B-9AF0-CA930D318B73}"/>
                  </a:ext>
                </a:extLst>
              </p:cNvPr>
              <p:cNvSpPr txBox="1"/>
              <p:nvPr/>
            </p:nvSpPr>
            <p:spPr>
              <a:xfrm>
                <a:off x="898358" y="1556084"/>
                <a:ext cx="6208295" cy="28021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+mj-lt"/>
                  </a:rPr>
                  <a:t>	</a:t>
                </a:r>
                <a:r>
                  <a:rPr lang="en-US" sz="2000" dirty="0" err="1">
                    <a:latin typeface="+mj-lt"/>
                  </a:rPr>
                  <a:t>Diketahui</a:t>
                </a:r>
                <a:r>
                  <a:rPr lang="en-US" sz="2000" dirty="0">
                    <a:latin typeface="+mj-lt"/>
                  </a:rPr>
                  <a:t>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+7.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sz="2000" dirty="0">
                    <a:latin typeface="+mj-lt"/>
                  </a:rPr>
                  <a:t>	</a:t>
                </a:r>
                <a:r>
                  <a:rPr lang="en-ID" sz="2000" dirty="0" err="1">
                    <a:latin typeface="+mj-lt"/>
                  </a:rPr>
                  <a:t>Tentukan</a:t>
                </a:r>
                <a:r>
                  <a:rPr lang="en-ID" sz="2000" dirty="0">
                    <a:latin typeface="+mj-lt"/>
                  </a:rPr>
                  <a:t> :</a:t>
                </a:r>
              </a:p>
              <a:p>
                <a:pPr marL="1074738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000" dirty="0" err="1">
                    <a:latin typeface="+mj-lt"/>
                  </a:rPr>
                  <a:t>Derajat</a:t>
                </a:r>
                <a:r>
                  <a:rPr lang="en-ID" sz="2000" dirty="0">
                    <a:latin typeface="+mj-lt"/>
                  </a:rPr>
                  <a:t> polynomial</a:t>
                </a:r>
              </a:p>
              <a:p>
                <a:pPr marL="1074738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000" dirty="0" err="1">
                    <a:latin typeface="+mj-lt"/>
                  </a:rPr>
                  <a:t>Koefisien</a:t>
                </a:r>
                <a:r>
                  <a:rPr lang="en-ID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000" dirty="0">
                  <a:latin typeface="+mj-lt"/>
                </a:endParaRPr>
              </a:p>
              <a:p>
                <a:pPr marL="1074738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000" dirty="0" err="1">
                    <a:latin typeface="+mj-lt"/>
                  </a:rPr>
                  <a:t>Koefisien</a:t>
                </a:r>
                <a:r>
                  <a:rPr lang="en-ID" sz="2000" dirty="0">
                    <a:latin typeface="+mj-lt"/>
                  </a:rPr>
                  <a:t> x</a:t>
                </a:r>
              </a:p>
              <a:p>
                <a:pPr marL="1074738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000" dirty="0" err="1">
                    <a:latin typeface="+mj-lt"/>
                  </a:rPr>
                  <a:t>Suku</a:t>
                </a:r>
                <a:r>
                  <a:rPr lang="en-ID" sz="2000" dirty="0">
                    <a:latin typeface="+mj-lt"/>
                  </a:rPr>
                  <a:t> </a:t>
                </a:r>
                <a:r>
                  <a:rPr lang="en-ID" sz="2000" dirty="0" err="1">
                    <a:latin typeface="+mj-lt"/>
                  </a:rPr>
                  <a:t>Tetap</a:t>
                </a:r>
                <a:endParaRPr lang="en-ID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7DAF0D-6D37-478B-9AF0-CA930D318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8" y="1556084"/>
                <a:ext cx="6208295" cy="2802177"/>
              </a:xfrm>
              <a:prstGeom prst="rect">
                <a:avLst/>
              </a:prstGeom>
              <a:blipFill>
                <a:blip r:embed="rId2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6E9085-1C57-4039-A820-78A14E308C8E}"/>
                  </a:ext>
                </a:extLst>
              </p:cNvPr>
              <p:cNvSpPr txBox="1"/>
              <p:nvPr/>
            </p:nvSpPr>
            <p:spPr>
              <a:xfrm>
                <a:off x="7411453" y="4600074"/>
                <a:ext cx="4090737" cy="18387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Jawab :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dirty="0" err="1">
                    <a:latin typeface="+mj-lt"/>
                  </a:rPr>
                  <a:t>Derajat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err="1">
                    <a:latin typeface="+mj-lt"/>
                  </a:rPr>
                  <a:t>Polinomial-nya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err="1">
                    <a:latin typeface="+mj-lt"/>
                  </a:rPr>
                  <a:t>adalah</a:t>
                </a:r>
                <a:r>
                  <a:rPr lang="en-US" dirty="0">
                    <a:latin typeface="+mj-lt"/>
                  </a:rPr>
                  <a:t> 4</a:t>
                </a:r>
              </a:p>
              <a:p>
                <a:pPr marL="360363" indent="-360363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1800" dirty="0">
                    <a:latin typeface="+mj-lt"/>
                  </a:rPr>
                  <a:t>Koefisien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adalah</a:t>
                </a:r>
                <a:r>
                  <a:rPr lang="en-US" sz="1800" dirty="0">
                    <a:latin typeface="+mj-lt"/>
                  </a:rPr>
                  <a:t> 1</a:t>
                </a:r>
              </a:p>
              <a:p>
                <a:pPr marL="360363" indent="-360363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1800" dirty="0" err="1">
                    <a:latin typeface="+mj-lt"/>
                  </a:rPr>
                  <a:t>Koefisien</a:t>
                </a:r>
                <a:r>
                  <a:rPr lang="en-ID" sz="1800" dirty="0">
                    <a:latin typeface="+mj-lt"/>
                  </a:rPr>
                  <a:t> x </a:t>
                </a:r>
                <a:r>
                  <a:rPr lang="en-ID" sz="1800" dirty="0" err="1">
                    <a:latin typeface="+mj-lt"/>
                  </a:rPr>
                  <a:t>adalah</a:t>
                </a:r>
                <a:r>
                  <a:rPr lang="en-ID" sz="1800" dirty="0">
                    <a:latin typeface="+mj-lt"/>
                  </a:rPr>
                  <a:t> 5</a:t>
                </a:r>
              </a:p>
              <a:p>
                <a:pPr marL="360363" indent="-360363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1800" dirty="0" err="1">
                    <a:latin typeface="+mj-lt"/>
                  </a:rPr>
                  <a:t>Suku</a:t>
                </a:r>
                <a:r>
                  <a:rPr lang="en-ID" sz="1800" dirty="0">
                    <a:latin typeface="+mj-lt"/>
                  </a:rPr>
                  <a:t> </a:t>
                </a:r>
                <a:r>
                  <a:rPr lang="en-ID" dirty="0" err="1">
                    <a:latin typeface="+mj-lt"/>
                  </a:rPr>
                  <a:t>t</a:t>
                </a:r>
                <a:r>
                  <a:rPr lang="en-ID" sz="1800" dirty="0" err="1">
                    <a:latin typeface="+mj-lt"/>
                  </a:rPr>
                  <a:t>etapnya</a:t>
                </a:r>
                <a:r>
                  <a:rPr lang="en-ID" sz="1800" dirty="0">
                    <a:latin typeface="+mj-lt"/>
                  </a:rPr>
                  <a:t> </a:t>
                </a:r>
                <a:r>
                  <a:rPr lang="en-ID" sz="1800" dirty="0" err="1">
                    <a:latin typeface="+mj-lt"/>
                  </a:rPr>
                  <a:t>adalah</a:t>
                </a:r>
                <a:r>
                  <a:rPr lang="en-ID" sz="1800" dirty="0">
                    <a:latin typeface="+mj-lt"/>
                  </a:rPr>
                  <a:t> 7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6E9085-1C57-4039-A820-78A14E308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453" y="4600074"/>
                <a:ext cx="4090737" cy="1838708"/>
              </a:xfrm>
              <a:prstGeom prst="rect">
                <a:avLst/>
              </a:prstGeom>
              <a:blipFill>
                <a:blip r:embed="rId3"/>
                <a:stretch>
                  <a:fillRect l="-1189" t="-1650" b="-42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A5687AF9-CF88-4C00-8EFF-58EB571863F6}"/>
              </a:ext>
            </a:extLst>
          </p:cNvPr>
          <p:cNvSpPr/>
          <p:nvPr/>
        </p:nvSpPr>
        <p:spPr>
          <a:xfrm rot="18593004">
            <a:off x="5671946" y="4734583"/>
            <a:ext cx="1010653" cy="160421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2A48A-CB5C-4270-9E40-632F81F41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38147" y="1556084"/>
            <a:ext cx="2471487" cy="24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130</TotalTime>
  <Words>388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Brush Script MT</vt:lpstr>
      <vt:lpstr>Calibri</vt:lpstr>
      <vt:lpstr>Cambria Math</vt:lpstr>
      <vt:lpstr>Century Schoolbook</vt:lpstr>
      <vt:lpstr>Corbel</vt:lpstr>
      <vt:lpstr>Feathered</vt:lpstr>
      <vt:lpstr>POLINOMIAL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POLINOMIAL</dc:title>
  <dc:creator>ACER</dc:creator>
  <cp:lastModifiedBy>Lucky</cp:lastModifiedBy>
  <cp:revision>19</cp:revision>
  <dcterms:created xsi:type="dcterms:W3CDTF">2020-09-29T02:31:01Z</dcterms:created>
  <dcterms:modified xsi:type="dcterms:W3CDTF">2022-08-17T06:24:56Z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