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55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03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3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80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85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98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43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20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04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94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69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E1BE2-60D7-4D7D-95C1-6A2F84AF1CFC}" type="datetimeFigureOut">
              <a:rPr lang="en-ID" smtClean="0"/>
              <a:t>12/10/2020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47F4EDD-D0C4-443E-89AA-32B7A8B0B5C0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87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8058A-CABB-456C-8BE9-4E276A50EF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err="1"/>
              <a:t>polinomial</a:t>
            </a: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8E1385-01EB-438E-AD6F-1EAF3361B9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/>
              <a:t>Nilai </a:t>
            </a:r>
            <a:r>
              <a:rPr lang="en-US" b="1" dirty="0" err="1"/>
              <a:t>polinomial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615776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BA71D443-65B8-44C9-8807-2546D279DFD9}"/>
              </a:ext>
            </a:extLst>
          </p:cNvPr>
          <p:cNvSpPr/>
          <p:nvPr/>
        </p:nvSpPr>
        <p:spPr>
          <a:xfrm>
            <a:off x="3061855" y="720616"/>
            <a:ext cx="5929745" cy="886691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NILAI POLINOMIAL</a:t>
            </a:r>
            <a:endParaRPr lang="en-ID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18B4D0-0664-4698-A5A0-DD6F67700ACC}"/>
                  </a:ext>
                </a:extLst>
              </p:cNvPr>
              <p:cNvSpPr txBox="1"/>
              <p:nvPr/>
            </p:nvSpPr>
            <p:spPr>
              <a:xfrm>
                <a:off x="1246910" y="2189199"/>
                <a:ext cx="95596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/>
                  <a:t>Suatu</a:t>
                </a:r>
                <a:r>
                  <a:rPr lang="en-US" sz="2800" dirty="0"/>
                  <a:t> polynomial </a:t>
                </a:r>
                <a:r>
                  <a:rPr lang="en-US" sz="2800" dirty="0" err="1"/>
                  <a:t>dapat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dinyatakan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dalam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bentuk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ID" sz="2800" dirty="0"/>
                  <a:t> yaitu 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18B4D0-0664-4698-A5A0-DD6F67700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910" y="2189199"/>
                <a:ext cx="9559637" cy="523220"/>
              </a:xfrm>
              <a:prstGeom prst="rect">
                <a:avLst/>
              </a:prstGeom>
              <a:blipFill>
                <a:blip r:embed="rId2"/>
                <a:stretch>
                  <a:fillRect l="-1339" t="-11628" b="-3139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83FFBF31-8886-40AC-8AB9-3250E41042A4}"/>
                  </a:ext>
                </a:extLst>
              </p:cNvPr>
              <p:cNvSpPr/>
              <p:nvPr/>
            </p:nvSpPr>
            <p:spPr>
              <a:xfrm>
                <a:off x="2867895" y="3075709"/>
                <a:ext cx="6317669" cy="706582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ID" sz="2400" dirty="0"/>
              </a:p>
            </p:txBody>
          </p:sp>
        </mc:Choice>
        <mc:Fallback xmlns=""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83FFBF31-8886-40AC-8AB9-3250E41042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895" y="3075709"/>
                <a:ext cx="6317669" cy="70658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443F47E-C500-40C7-B63F-8B077F4A132F}"/>
              </a:ext>
            </a:extLst>
          </p:cNvPr>
          <p:cNvSpPr txBox="1"/>
          <p:nvPr/>
        </p:nvSpPr>
        <p:spPr>
          <a:xfrm>
            <a:off x="1316181" y="4364183"/>
            <a:ext cx="91717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	Jika </a:t>
            </a:r>
            <a:r>
              <a:rPr lang="en-US" sz="2800" dirty="0" err="1"/>
              <a:t>suatu</a:t>
            </a:r>
            <a:r>
              <a:rPr lang="en-US" sz="2800" dirty="0"/>
              <a:t> polynomial </a:t>
            </a:r>
            <a:r>
              <a:rPr lang="en-US" sz="2800" dirty="0" err="1"/>
              <a:t>dinyatakan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polynomial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ditentukan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substitusi</a:t>
            </a:r>
            <a:r>
              <a:rPr lang="en-US" sz="2800" b="1" dirty="0"/>
              <a:t> </a:t>
            </a:r>
            <a:r>
              <a:rPr lang="en-US" sz="2800" dirty="0"/>
              <a:t>dan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pembagian</a:t>
            </a:r>
            <a:r>
              <a:rPr lang="en-US" sz="2800" b="1" dirty="0"/>
              <a:t> </a:t>
            </a:r>
            <a:r>
              <a:rPr lang="en-US" sz="2800" b="1" dirty="0" err="1"/>
              <a:t>sintetik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738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4ABF0B-4E34-403D-94D0-641021E1FE24}"/>
                  </a:ext>
                </a:extLst>
              </p:cNvPr>
              <p:cNvSpPr txBox="1"/>
              <p:nvPr/>
            </p:nvSpPr>
            <p:spPr>
              <a:xfrm>
                <a:off x="1444337" y="508245"/>
                <a:ext cx="8891154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b="1" dirty="0"/>
                  <a:t>1. </a:t>
                </a:r>
                <a:r>
                  <a:rPr lang="en-US" b="1" dirty="0" err="1"/>
                  <a:t>Menentukan</a:t>
                </a:r>
                <a:r>
                  <a:rPr lang="en-US" b="1" dirty="0"/>
                  <a:t> Nilai </a:t>
                </a:r>
                <a:r>
                  <a:rPr lang="en-US" b="1" dirty="0" err="1"/>
                  <a:t>Polinomial</a:t>
                </a:r>
                <a:r>
                  <a:rPr lang="en-US" b="1" dirty="0"/>
                  <a:t> </a:t>
                </a:r>
                <a:r>
                  <a:rPr lang="en-US" b="1" dirty="0" err="1"/>
                  <a:t>dengan</a:t>
                </a:r>
                <a:r>
                  <a:rPr lang="en-US" b="1" dirty="0"/>
                  <a:t> </a:t>
                </a:r>
                <a:r>
                  <a:rPr lang="en-US" b="1" dirty="0" err="1"/>
                  <a:t>Substitusi</a:t>
                </a:r>
                <a:endParaRPr lang="en-ID" b="1" dirty="0"/>
              </a:p>
              <a:p>
                <a:pPr algn="just"/>
                <a:endParaRPr lang="en-US" dirty="0"/>
              </a:p>
              <a:p>
                <a:pPr algn="just"/>
                <a:r>
                  <a:rPr lang="en-US" dirty="0"/>
                  <a:t>	Jika polynomial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dinyatakan</a:t>
                </a:r>
                <a:r>
                  <a:rPr lang="en-ID" dirty="0"/>
                  <a:t>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nilai</a:t>
                </a:r>
                <a:r>
                  <a:rPr lang="en-ID" dirty="0"/>
                  <a:t> polynomial </a:t>
                </a:r>
                <a:r>
                  <a:rPr lang="en-ID" dirty="0" err="1"/>
                  <a:t>itu</a:t>
                </a:r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dirty="0"/>
                  <a:t> pada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yaitu</a:t>
                </a:r>
                <a:r>
                  <a:rPr lang="en-ID" dirty="0"/>
                  <a:t> 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4ABF0B-4E34-403D-94D0-641021E1F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337" y="508245"/>
                <a:ext cx="8891154" cy="1200329"/>
              </a:xfrm>
              <a:prstGeom prst="rect">
                <a:avLst/>
              </a:prstGeom>
              <a:blipFill>
                <a:blip r:embed="rId2"/>
                <a:stretch>
                  <a:fillRect l="-617" t="-2538" r="-549" b="-710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25507282-13AB-4B3A-9EE5-42494D73B068}"/>
                  </a:ext>
                </a:extLst>
              </p:cNvPr>
              <p:cNvSpPr/>
              <p:nvPr/>
            </p:nvSpPr>
            <p:spPr>
              <a:xfrm>
                <a:off x="2937165" y="2075895"/>
                <a:ext cx="6317669" cy="706582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25507282-13AB-4B3A-9EE5-42494D73B0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7165" y="2075895"/>
                <a:ext cx="6317669" cy="70658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5143C61-EB46-4A28-8C82-9927FA8E9994}"/>
                  </a:ext>
                </a:extLst>
              </p:cNvPr>
              <p:cNvSpPr txBox="1"/>
              <p:nvPr/>
            </p:nvSpPr>
            <p:spPr>
              <a:xfrm>
                <a:off x="1444337" y="3071571"/>
                <a:ext cx="8891154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Misalkan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ID" dirty="0"/>
                  <a:t> dan </a:t>
                </a:r>
                <a:r>
                  <a:rPr lang="en-ID" dirty="0" err="1"/>
                  <a:t>akan</a:t>
                </a:r>
                <a:r>
                  <a:rPr lang="en-ID" dirty="0"/>
                  <a:t> </a:t>
                </a:r>
                <a:r>
                  <a:rPr lang="en-ID" dirty="0" err="1"/>
                  <a:t>dihitung</a:t>
                </a:r>
                <a:r>
                  <a:rPr lang="en-ID" dirty="0"/>
                  <a:t> </a:t>
                </a:r>
                <a:r>
                  <a:rPr lang="en-ID" dirty="0" err="1"/>
                  <a:t>nilai</a:t>
                </a:r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ID" dirty="0"/>
                  <a:t> Jika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disubstitusikan</a:t>
                </a:r>
                <a:r>
                  <a:rPr lang="en-ID" dirty="0"/>
                  <a:t> </a:t>
                </a:r>
                <a:r>
                  <a:rPr lang="en-ID" dirty="0" err="1"/>
                  <a:t>ke</a:t>
                </a:r>
                <a:r>
                  <a:rPr lang="en-ID" dirty="0"/>
                  <a:t> polynomial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diperoleh</a:t>
                </a:r>
                <a:r>
                  <a:rPr lang="en-ID" dirty="0"/>
                  <a:t> </a:t>
                </a:r>
                <a:r>
                  <a:rPr lang="en-ID" dirty="0" err="1"/>
                  <a:t>nilai</a:t>
                </a:r>
                <a:r>
                  <a:rPr lang="en-ID" dirty="0"/>
                  <a:t> </a:t>
                </a:r>
                <a:r>
                  <a:rPr lang="en-ID" dirty="0" err="1"/>
                  <a:t>poinomial</a:t>
                </a:r>
                <a:r>
                  <a:rPr lang="en-ID" dirty="0"/>
                  <a:t>, </a:t>
                </a:r>
                <a:r>
                  <a:rPr lang="en-ID" dirty="0" err="1"/>
                  <a:t>yaitu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ID" dirty="0"/>
                  <a:t>.</a:t>
                </a:r>
              </a:p>
              <a:p>
                <a:endParaRPr lang="en-ID" dirty="0"/>
              </a:p>
              <a:p>
                <a:r>
                  <a:rPr lang="en-ID" dirty="0"/>
                  <a:t> 	</a:t>
                </a:r>
                <a:r>
                  <a:rPr lang="en-ID" dirty="0" err="1"/>
                  <a:t>Polinomial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dapat</a:t>
                </a:r>
                <a:r>
                  <a:rPr lang="en-ID" dirty="0"/>
                  <a:t> </a:t>
                </a:r>
                <a:r>
                  <a:rPr lang="en-ID" dirty="0" err="1"/>
                  <a:t>dinyatakan</a:t>
                </a:r>
                <a:r>
                  <a:rPr lang="en-ID" dirty="0"/>
                  <a:t> </a:t>
                </a:r>
                <a:r>
                  <a:rPr lang="en-ID" dirty="0" err="1"/>
                  <a:t>dalam</a:t>
                </a:r>
                <a:r>
                  <a:rPr lang="en-ID" dirty="0"/>
                  <a:t> </a:t>
                </a:r>
                <a:r>
                  <a:rPr lang="en-ID" dirty="0" err="1"/>
                  <a:t>bentuk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.</a:t>
                </a:r>
              </a:p>
              <a:p>
                <a:pPr algn="ctr"/>
                <a:r>
                  <a:rPr lang="en-US" dirty="0"/>
                  <a:t>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ID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ID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[(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]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5143C61-EB46-4A28-8C82-9927FA8E9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337" y="3071571"/>
                <a:ext cx="8891154" cy="2308324"/>
              </a:xfrm>
              <a:prstGeom prst="rect">
                <a:avLst/>
              </a:prstGeom>
              <a:blipFill>
                <a:blip r:embed="rId4"/>
                <a:stretch>
                  <a:fillRect l="-617" t="-1583" b="-184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37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CCECBEBF-9C75-4809-A967-22AF474038C1}"/>
              </a:ext>
            </a:extLst>
          </p:cNvPr>
          <p:cNvSpPr/>
          <p:nvPr/>
        </p:nvSpPr>
        <p:spPr>
          <a:xfrm>
            <a:off x="4897582" y="207815"/>
            <a:ext cx="2396836" cy="55418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CONTOH NO. 1</a:t>
            </a:r>
            <a:endParaRPr lang="en-ID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36AD16-DE36-47F4-AE20-FEAF2EEF7C54}"/>
                  </a:ext>
                </a:extLst>
              </p:cNvPr>
              <p:cNvSpPr txBox="1"/>
              <p:nvPr/>
            </p:nvSpPr>
            <p:spPr>
              <a:xfrm>
                <a:off x="928255" y="900550"/>
                <a:ext cx="10474036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polynomial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:r>
                  <a:rPr lang="en-ID" dirty="0" err="1"/>
                  <a:t>nilai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ID" b="1" dirty="0"/>
              </a:p>
              <a:p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 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(0)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(0)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(0)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=0 −0 −0 −4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			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ID" dirty="0"/>
              </a:p>
              <a:p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36AD16-DE36-47F4-AE20-FEAF2EEF7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55" y="900550"/>
                <a:ext cx="10474036" cy="2585323"/>
              </a:xfrm>
              <a:prstGeom prst="rect">
                <a:avLst/>
              </a:prstGeom>
              <a:blipFill>
                <a:blip r:embed="rId2"/>
                <a:stretch>
                  <a:fillRect l="-466" t="-141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4D20CF2-9335-4CBA-A6B2-9F8789DB5EB1}"/>
              </a:ext>
            </a:extLst>
          </p:cNvPr>
          <p:cNvSpPr/>
          <p:nvPr/>
        </p:nvSpPr>
        <p:spPr>
          <a:xfrm>
            <a:off x="4904509" y="3208776"/>
            <a:ext cx="2396836" cy="55418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CONTOH NO. 2</a:t>
            </a:r>
            <a:endParaRPr lang="en-ID" sz="1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BA96C4-5AE8-438A-9FAD-60F4D8D205A6}"/>
                  </a:ext>
                </a:extLst>
              </p:cNvPr>
              <p:cNvSpPr txBox="1"/>
              <p:nvPr/>
            </p:nvSpPr>
            <p:spPr>
              <a:xfrm>
                <a:off x="858982" y="3846094"/>
                <a:ext cx="10474036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polinomial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dirty="0"/>
              </a:p>
              <a:p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ID" dirty="0"/>
              </a:p>
              <a:p>
                <a:r>
                  <a:rPr lang="en-ID" dirty="0"/>
                  <a:t>				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=4−2−2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			   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ID" dirty="0"/>
              </a:p>
              <a:p>
                <a:endParaRPr lang="en-ID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BA96C4-5AE8-438A-9FAD-60F4D8D205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982" y="3846094"/>
                <a:ext cx="10474036" cy="2585323"/>
              </a:xfrm>
              <a:prstGeom prst="rect">
                <a:avLst/>
              </a:prstGeom>
              <a:blipFill>
                <a:blip r:embed="rId3"/>
                <a:stretch>
                  <a:fillRect l="-524" t="-141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735D6F-6C48-4136-A99E-69902A6FF847}"/>
                  </a:ext>
                </a:extLst>
              </p:cNvPr>
              <p:cNvSpPr txBox="1"/>
              <p:nvPr/>
            </p:nvSpPr>
            <p:spPr>
              <a:xfrm>
                <a:off x="3273134" y="5194175"/>
                <a:ext cx="211628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+(−2)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735D6F-6C48-4136-A99E-69902A6FF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3134" y="5194175"/>
                <a:ext cx="2116281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85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DAE4C5-DD6A-4244-BB2A-3BF206AFB78F}"/>
              </a:ext>
            </a:extLst>
          </p:cNvPr>
          <p:cNvSpPr txBox="1"/>
          <p:nvPr/>
        </p:nvSpPr>
        <p:spPr>
          <a:xfrm>
            <a:off x="914400" y="568036"/>
            <a:ext cx="10169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 </a:t>
            </a:r>
            <a:r>
              <a:rPr lang="en-US" b="1" dirty="0" err="1"/>
              <a:t>Menentukan</a:t>
            </a:r>
            <a:r>
              <a:rPr lang="en-US" b="1" dirty="0"/>
              <a:t> Nilai </a:t>
            </a:r>
            <a:r>
              <a:rPr lang="en-US" b="1" dirty="0" err="1"/>
              <a:t>Polinomial</a:t>
            </a:r>
            <a:r>
              <a:rPr lang="en-US" b="1" dirty="0"/>
              <a:t> </a:t>
            </a:r>
            <a:r>
              <a:rPr lang="en-US" b="1" dirty="0" err="1"/>
              <a:t>Menggunakan</a:t>
            </a:r>
            <a:r>
              <a:rPr lang="en-US" b="1" dirty="0"/>
              <a:t> Skema (Bagan)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6B87319-8001-419E-8960-3308B475D8C7}"/>
              </a:ext>
            </a:extLst>
          </p:cNvPr>
          <p:cNvSpPr/>
          <p:nvPr/>
        </p:nvSpPr>
        <p:spPr>
          <a:xfrm>
            <a:off x="2313709" y="1288473"/>
            <a:ext cx="2590800" cy="5264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Skema (Bagan)</a:t>
            </a:r>
            <a:endParaRPr lang="en-ID" dirty="0"/>
          </a:p>
        </p:txBody>
      </p:sp>
      <p:sp>
        <p:nvSpPr>
          <p:cNvPr id="4" name="Equals 3">
            <a:extLst>
              <a:ext uri="{FF2B5EF4-FFF2-40B4-BE49-F238E27FC236}">
                <a16:creationId xmlns:a16="http://schemas.microsoft.com/office/drawing/2014/main" id="{777E21C0-BB74-4F6D-8511-BD962D888979}"/>
              </a:ext>
            </a:extLst>
          </p:cNvPr>
          <p:cNvSpPr/>
          <p:nvPr/>
        </p:nvSpPr>
        <p:spPr>
          <a:xfrm>
            <a:off x="5417127" y="1390193"/>
            <a:ext cx="997528" cy="369332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8293E16-793A-4A3C-AD92-B63FC774068F}"/>
              </a:ext>
            </a:extLst>
          </p:cNvPr>
          <p:cNvSpPr/>
          <p:nvPr/>
        </p:nvSpPr>
        <p:spPr>
          <a:xfrm>
            <a:off x="6927273" y="1265502"/>
            <a:ext cx="2840182" cy="5264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Sintetik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Horner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D51158-7701-406A-8285-823339F4D2BA}"/>
              </a:ext>
            </a:extLst>
          </p:cNvPr>
          <p:cNvSpPr txBox="1"/>
          <p:nvPr/>
        </p:nvSpPr>
        <p:spPr>
          <a:xfrm>
            <a:off x="1177636" y="2050472"/>
            <a:ext cx="9791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  <a:endParaRPr lang="en-ID" dirty="0"/>
          </a:p>
          <a:p>
            <a:pPr algn="ctr"/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465D8E5-3F2D-4345-BCBB-874EE730442B}"/>
                  </a:ext>
                </a:extLst>
              </p:cNvPr>
              <p:cNvSpPr txBox="1"/>
              <p:nvPr/>
            </p:nvSpPr>
            <p:spPr>
              <a:xfrm>
                <a:off x="1094510" y="2267310"/>
                <a:ext cx="9407235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Skema </a:t>
                </a:r>
                <a:r>
                  <a:rPr lang="en-US" dirty="0" err="1"/>
                  <a:t>berikut</a:t>
                </a:r>
                <a:r>
                  <a:rPr lang="en-US" dirty="0"/>
                  <a:t> </a:t>
                </a:r>
                <a:r>
                  <a:rPr lang="en-US" dirty="0" err="1"/>
                  <a:t>menggambarkan</a:t>
                </a:r>
                <a:r>
                  <a:rPr lang="en-US" dirty="0"/>
                  <a:t> Langkah-Langkah </a:t>
                </a:r>
                <a:r>
                  <a:rPr lang="en-US" dirty="0" err="1"/>
                  <a:t>pembagian</a:t>
                </a:r>
                <a:r>
                  <a:rPr lang="en-US" dirty="0"/>
                  <a:t> </a:t>
                </a:r>
                <a:r>
                  <a:rPr lang="en-US" dirty="0" err="1"/>
                  <a:t>sintetik</a:t>
                </a:r>
                <a:r>
                  <a:rPr lang="en-US" dirty="0"/>
                  <a:t> </a:t>
                </a:r>
                <a:r>
                  <a:rPr lang="en-US" dirty="0" err="1"/>
                  <a:t>algoritma</a:t>
                </a:r>
                <a:r>
                  <a:rPr lang="en-US" dirty="0"/>
                  <a:t> Horner.</a:t>
                </a:r>
              </a:p>
              <a:p>
                <a:endParaRPr lang="en-US" sz="3200" dirty="0"/>
              </a:p>
              <a:p>
                <a:r>
                  <a:rPr lang="en-US" dirty="0"/>
                  <a:t>Misalkan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ID" dirty="0"/>
                  <a:t> dan </a:t>
                </a:r>
                <a:r>
                  <a:rPr lang="en-ID" dirty="0" err="1"/>
                  <a:t>akan</a:t>
                </a:r>
                <a:r>
                  <a:rPr lang="en-ID" dirty="0"/>
                  <a:t> </a:t>
                </a:r>
                <a:r>
                  <a:rPr lang="en-ID" dirty="0" err="1"/>
                  <a:t>dihitung</a:t>
                </a:r>
                <a:r>
                  <a:rPr lang="en-ID" dirty="0"/>
                  <a:t> </a:t>
                </a:r>
                <a:r>
                  <a:rPr lang="en-ID" dirty="0" err="1"/>
                  <a:t>nilai</a:t>
                </a:r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ID" dirty="0"/>
                  <a:t>		a		b			c				d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								</a:t>
                </a:r>
              </a:p>
              <a:p>
                <a:r>
                  <a:rPr lang="en-US" dirty="0"/>
                  <a:t>			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465D8E5-3F2D-4345-BCBB-874EE7304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510" y="2267310"/>
                <a:ext cx="9407235" cy="2246769"/>
              </a:xfrm>
              <a:prstGeom prst="rect">
                <a:avLst/>
              </a:prstGeom>
              <a:blipFill>
                <a:blip r:embed="rId2"/>
                <a:stretch>
                  <a:fillRect l="-583" t="-163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EC4D985-04ED-447D-BDA9-1CA895E5EB48}"/>
              </a:ext>
            </a:extLst>
          </p:cNvPr>
          <p:cNvSpPr txBox="1"/>
          <p:nvPr/>
        </p:nvSpPr>
        <p:spPr>
          <a:xfrm>
            <a:off x="2888673" y="3963261"/>
            <a:ext cx="4918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ah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68689F-BD92-4214-B21B-7A0549162E06}"/>
                  </a:ext>
                </a:extLst>
              </p:cNvPr>
              <p:cNvSpPr txBox="1"/>
              <p:nvPr/>
            </p:nvSpPr>
            <p:spPr>
              <a:xfrm>
                <a:off x="3842903" y="3963260"/>
                <a:ext cx="11603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𝑏h</m:t>
                    </m:r>
                  </m:oMath>
                </a14:m>
                <a:r>
                  <a:rPr lang="en-US" dirty="0"/>
                  <a:t>	</a:t>
                </a:r>
                <a:endParaRPr lang="en-ID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768689F-BD92-4214-B21B-7A0549162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903" y="3963260"/>
                <a:ext cx="116031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7673026-1893-49C4-8969-5BEE927249CD}"/>
                  </a:ext>
                </a:extLst>
              </p:cNvPr>
              <p:cNvSpPr txBox="1"/>
              <p:nvPr/>
            </p:nvSpPr>
            <p:spPr>
              <a:xfrm>
                <a:off x="5349592" y="3940505"/>
                <a:ext cx="210242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𝑎h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𝑏h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7673026-1893-49C4-8969-5BEE92724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592" y="3940505"/>
                <a:ext cx="210242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13DBDA8-EB43-4CE7-9BB2-14FB4DF68EDB}"/>
                  </a:ext>
                </a:extLst>
              </p:cNvPr>
              <p:cNvSpPr txBox="1"/>
              <p:nvPr/>
            </p:nvSpPr>
            <p:spPr>
              <a:xfrm>
                <a:off x="2593664" y="4358519"/>
                <a:ext cx="8555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13DBDA8-EB43-4CE7-9BB2-14FB4DF68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664" y="4358519"/>
                <a:ext cx="85551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1422BA85-643A-4EB1-9A95-F6B1924219AC}"/>
              </a:ext>
            </a:extLst>
          </p:cNvPr>
          <p:cNvSpPr txBox="1"/>
          <p:nvPr/>
        </p:nvSpPr>
        <p:spPr>
          <a:xfrm>
            <a:off x="2008564" y="4361715"/>
            <a:ext cx="329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	</a:t>
            </a:r>
            <a:endParaRPr lang="en-ID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D2563DC-F70B-4170-B7AE-ED5B63798D1B}"/>
              </a:ext>
            </a:extLst>
          </p:cNvPr>
          <p:cNvGrpSpPr/>
          <p:nvPr/>
        </p:nvGrpSpPr>
        <p:grpSpPr>
          <a:xfrm>
            <a:off x="1925782" y="3767927"/>
            <a:ext cx="5555673" cy="592375"/>
            <a:chOff x="1925782" y="3767927"/>
            <a:chExt cx="5555673" cy="592375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ADDA610-EFC4-4DCE-90FA-0B9B391AE1B5}"/>
                </a:ext>
              </a:extLst>
            </p:cNvPr>
            <p:cNvCxnSpPr/>
            <p:nvPr/>
          </p:nvCxnSpPr>
          <p:spPr>
            <a:xfrm>
              <a:off x="1939636" y="3767927"/>
              <a:ext cx="0" cy="5923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7CA07AB-B642-4F7F-8A5F-5BAE5C351D1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782" y="4336470"/>
              <a:ext cx="555567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AEB5B9C-16ED-4C92-BA36-5FF695D0D344}"/>
                  </a:ext>
                </a:extLst>
              </p:cNvPr>
              <p:cNvSpPr txBox="1"/>
              <p:nvPr/>
            </p:nvSpPr>
            <p:spPr>
              <a:xfrm>
                <a:off x="3669721" y="4348494"/>
                <a:ext cx="150668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AEB5B9C-16ED-4C92-BA36-5FF695D0D3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721" y="4348494"/>
                <a:ext cx="150668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6D41C92-6815-4DE2-ADE0-AB410A96C6C0}"/>
                  </a:ext>
                </a:extLst>
              </p:cNvPr>
              <p:cNvSpPr txBox="1"/>
              <p:nvPr/>
            </p:nvSpPr>
            <p:spPr>
              <a:xfrm>
                <a:off x="5162562" y="4334384"/>
                <a:ext cx="215784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𝑐h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6D41C92-6815-4DE2-ADE0-AB410A96C6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562" y="4334384"/>
                <a:ext cx="215784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E4C93C7-42D9-4E26-9D63-E54AE7298396}"/>
              </a:ext>
            </a:extLst>
          </p:cNvPr>
          <p:cNvCxnSpPr>
            <a:cxnSpLocks/>
          </p:cNvCxnSpPr>
          <p:nvPr/>
        </p:nvCxnSpPr>
        <p:spPr>
          <a:xfrm flipV="1">
            <a:off x="2254479" y="4223546"/>
            <a:ext cx="634194" cy="3030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BED3F13-69A2-4AC5-AEF0-38773DD4F0DF}"/>
              </a:ext>
            </a:extLst>
          </p:cNvPr>
          <p:cNvCxnSpPr>
            <a:cxnSpLocks/>
          </p:cNvCxnSpPr>
          <p:nvPr/>
        </p:nvCxnSpPr>
        <p:spPr>
          <a:xfrm flipV="1">
            <a:off x="3462072" y="4223546"/>
            <a:ext cx="446649" cy="316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815871E-3258-4256-B867-5FB6AA8031CB}"/>
              </a:ext>
            </a:extLst>
          </p:cNvPr>
          <p:cNvCxnSpPr>
            <a:cxnSpLocks/>
          </p:cNvCxnSpPr>
          <p:nvPr/>
        </p:nvCxnSpPr>
        <p:spPr>
          <a:xfrm flipV="1">
            <a:off x="5083046" y="4253392"/>
            <a:ext cx="327750" cy="2424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C69737E-622F-4A86-BCF0-40A245A13BD3}"/>
                  </a:ext>
                </a:extLst>
              </p:cNvPr>
              <p:cNvSpPr txBox="1"/>
              <p:nvPr/>
            </p:nvSpPr>
            <p:spPr>
              <a:xfrm>
                <a:off x="7509165" y="4147926"/>
                <a:ext cx="3290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C69737E-622F-4A86-BCF0-40A245A13B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9165" y="4147926"/>
                <a:ext cx="329045" cy="369332"/>
              </a:xfrm>
              <a:prstGeom prst="rect">
                <a:avLst/>
              </a:prstGeom>
              <a:blipFill>
                <a:blip r:embed="rId8"/>
                <a:stretch>
                  <a:fillRect r="-185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802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9" grpId="0"/>
      <p:bldP spid="11" grpId="0"/>
      <p:bldP spid="13" grpId="0"/>
      <p:bldP spid="15" grpId="0"/>
      <p:bldP spid="17" grpId="0"/>
      <p:bldP spid="29" grpId="0"/>
      <p:bldP spid="32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4407AF5-D658-48AC-8D6A-C688E27101EA}"/>
              </a:ext>
            </a:extLst>
          </p:cNvPr>
          <p:cNvSpPr/>
          <p:nvPr/>
        </p:nvSpPr>
        <p:spPr>
          <a:xfrm>
            <a:off x="4655127" y="332509"/>
            <a:ext cx="25353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 NO.1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4AE0B1-10C5-4B8F-B6FA-F2F37F04DCF6}"/>
                  </a:ext>
                </a:extLst>
              </p:cNvPr>
              <p:cNvSpPr txBox="1"/>
              <p:nvPr/>
            </p:nvSpPr>
            <p:spPr>
              <a:xfrm>
                <a:off x="1080655" y="1149927"/>
                <a:ext cx="9892145" cy="26832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polynomial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r>
                  <a:rPr lang="en-ID" b="1" dirty="0"/>
                  <a:t>		</a:t>
                </a:r>
              </a:p>
              <a:p>
                <a:r>
                  <a:rPr lang="en-US" b="0" dirty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ID" b="1" dirty="0"/>
              </a:p>
              <a:p>
                <a:endParaRPr lang="en-ID" b="1" dirty="0"/>
              </a:p>
              <a:p>
                <a:r>
                  <a:rPr lang="en-ID" b="1" dirty="0"/>
                  <a:t>				</a:t>
                </a:r>
                <a:r>
                  <a:rPr lang="en-ID" dirty="0"/>
                  <a:t>2	-1	6	-1</a:t>
                </a:r>
              </a:p>
              <a:p>
                <a:pPr>
                  <a:lnSpc>
                    <a:spcPct val="150000"/>
                  </a:lnSpc>
                </a:pPr>
                <a:r>
                  <a:rPr lang="en-ID" b="1" dirty="0"/>
                  <a:t>		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ID" b="1" dirty="0"/>
                  <a:t>		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4AE0B1-10C5-4B8F-B6FA-F2F37F04D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5" y="1149927"/>
                <a:ext cx="9892145" cy="2683299"/>
              </a:xfrm>
              <a:prstGeom prst="rect">
                <a:avLst/>
              </a:prstGeom>
              <a:blipFill>
                <a:blip r:embed="rId2"/>
                <a:stretch>
                  <a:fillRect l="-49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1A17188-7E6B-42AC-81B8-B0C554A96C1C}"/>
                  </a:ext>
                </a:extLst>
              </p:cNvPr>
              <p:cNvSpPr txBox="1"/>
              <p:nvPr/>
            </p:nvSpPr>
            <p:spPr>
              <a:xfrm>
                <a:off x="2909455" y="4127130"/>
                <a:ext cx="3325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1A17188-7E6B-42AC-81B8-B0C554A96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455" y="4127130"/>
                <a:ext cx="33250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3E3046-1C67-462D-B3E5-283606A062B0}"/>
                  </a:ext>
                </a:extLst>
              </p:cNvPr>
              <p:cNvSpPr txBox="1"/>
              <p:nvPr/>
            </p:nvSpPr>
            <p:spPr>
              <a:xfrm>
                <a:off x="3373582" y="3503260"/>
                <a:ext cx="3325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3E3046-1C67-462D-B3E5-283606A06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582" y="3503260"/>
                <a:ext cx="33250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92636EF-117B-41B3-A7E2-EC1D5DF78B73}"/>
              </a:ext>
            </a:extLst>
          </p:cNvPr>
          <p:cNvSpPr txBox="1"/>
          <p:nvPr/>
        </p:nvSpPr>
        <p:spPr>
          <a:xfrm>
            <a:off x="3373582" y="4111089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endParaRPr lang="en-ID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58F490-AE2C-4BAC-864A-42B02C135F7F}"/>
              </a:ext>
            </a:extLst>
          </p:cNvPr>
          <p:cNvSpPr txBox="1"/>
          <p:nvPr/>
        </p:nvSpPr>
        <p:spPr>
          <a:xfrm>
            <a:off x="3830781" y="4113275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  <a:endParaRPr lang="en-ID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DA5E2-EA68-40A8-BCAC-D8D628AD9FBC}"/>
              </a:ext>
            </a:extLst>
          </p:cNvPr>
          <p:cNvSpPr txBox="1"/>
          <p:nvPr/>
        </p:nvSpPr>
        <p:spPr>
          <a:xfrm>
            <a:off x="4287982" y="3553775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6E16457-0C2F-400C-8FCE-045E5944CBCA}"/>
              </a:ext>
            </a:extLst>
          </p:cNvPr>
          <p:cNvSpPr txBox="1"/>
          <p:nvPr/>
        </p:nvSpPr>
        <p:spPr>
          <a:xfrm>
            <a:off x="4294908" y="4127130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ID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9A27220-F78E-467A-B902-85E26C179D1A}"/>
              </a:ext>
            </a:extLst>
          </p:cNvPr>
          <p:cNvGrpSpPr/>
          <p:nvPr/>
        </p:nvGrpSpPr>
        <p:grpSpPr>
          <a:xfrm>
            <a:off x="2784768" y="3020292"/>
            <a:ext cx="1870359" cy="965936"/>
            <a:chOff x="1925782" y="3767927"/>
            <a:chExt cx="5555673" cy="59237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AE0F932-B92B-416C-832D-260DCAB037F3}"/>
                </a:ext>
              </a:extLst>
            </p:cNvPr>
            <p:cNvCxnSpPr/>
            <p:nvPr/>
          </p:nvCxnSpPr>
          <p:spPr>
            <a:xfrm>
              <a:off x="1939636" y="3767927"/>
              <a:ext cx="0" cy="5923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91E3066-F810-4798-A20E-5B182E864AB1}"/>
                </a:ext>
              </a:extLst>
            </p:cNvPr>
            <p:cNvCxnSpPr>
              <a:cxnSpLocks/>
            </p:cNvCxnSpPr>
            <p:nvPr/>
          </p:nvCxnSpPr>
          <p:spPr>
            <a:xfrm>
              <a:off x="1925782" y="4336470"/>
              <a:ext cx="555567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612384B-D177-4B30-A1B5-E22182CA6CE6}"/>
              </a:ext>
            </a:extLst>
          </p:cNvPr>
          <p:cNvSpPr txBox="1"/>
          <p:nvPr/>
        </p:nvSpPr>
        <p:spPr>
          <a:xfrm>
            <a:off x="3830782" y="3534945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CDBF5BE-74D0-4BEE-B71C-3048A1C73269}"/>
                  </a:ext>
                </a:extLst>
              </p:cNvPr>
              <p:cNvSpPr txBox="1"/>
              <p:nvPr/>
            </p:nvSpPr>
            <p:spPr>
              <a:xfrm>
                <a:off x="4682234" y="3750771"/>
                <a:ext cx="3290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CDBF5BE-74D0-4BEE-B71C-3048A1C73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234" y="3750771"/>
                <a:ext cx="329045" cy="369332"/>
              </a:xfrm>
              <a:prstGeom prst="rect">
                <a:avLst/>
              </a:prstGeom>
              <a:blipFill>
                <a:blip r:embed="rId5"/>
                <a:stretch>
                  <a:fillRect r="-370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B68DF7C-0090-4B59-A50B-1EBA7B7A8D70}"/>
                  </a:ext>
                </a:extLst>
              </p:cNvPr>
              <p:cNvSpPr txBox="1"/>
              <p:nvPr/>
            </p:nvSpPr>
            <p:spPr>
              <a:xfrm>
                <a:off x="1219200" y="4765964"/>
                <a:ext cx="5112312" cy="516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Jadi,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B68DF7C-0090-4B59-A50B-1EBA7B7A8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65964"/>
                <a:ext cx="5112312" cy="516873"/>
              </a:xfrm>
              <a:prstGeom prst="rect">
                <a:avLst/>
              </a:prstGeom>
              <a:blipFill>
                <a:blip r:embed="rId6"/>
                <a:stretch>
                  <a:fillRect l="-954" b="-235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386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9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4407AF5-D658-48AC-8D6A-C688E27101EA}"/>
              </a:ext>
            </a:extLst>
          </p:cNvPr>
          <p:cNvSpPr/>
          <p:nvPr/>
        </p:nvSpPr>
        <p:spPr>
          <a:xfrm>
            <a:off x="4655127" y="332509"/>
            <a:ext cx="25353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 NO. 2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4AE0B1-10C5-4B8F-B6FA-F2F37F04DCF6}"/>
                  </a:ext>
                </a:extLst>
              </p:cNvPr>
              <p:cNvSpPr txBox="1"/>
              <p:nvPr/>
            </p:nvSpPr>
            <p:spPr>
              <a:xfrm>
                <a:off x="1080655" y="1149927"/>
                <a:ext cx="9892145" cy="2684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Tentukan </a:t>
                </a:r>
                <a:r>
                  <a:rPr lang="en-US" dirty="0" err="1"/>
                  <a:t>nilai</a:t>
                </a:r>
                <a:r>
                  <a:rPr lang="en-US" dirty="0"/>
                  <a:t> polynomial </a:t>
                </a:r>
                <a:r>
                  <a:rPr lang="en-US" dirty="0" err="1"/>
                  <a:t>dari</a:t>
                </a:r>
                <a:r>
                  <a:rPr lang="en-US" dirty="0"/>
                  <a:t> h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untuk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=−2.</m:t>
                    </m:r>
                  </m:oMath>
                </a14:m>
                <a:endParaRPr lang="en-US" b="0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r>
                  <a:rPr lang="en-ID" b="1" dirty="0"/>
                  <a:t>		</a:t>
                </a:r>
              </a:p>
              <a:p>
                <a:r>
                  <a:rPr lang="en-US" b="0" dirty="0"/>
                  <a:t>	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h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ID" b="1" dirty="0"/>
              </a:p>
              <a:p>
                <a:r>
                  <a:rPr lang="en-US" dirty="0"/>
                  <a:t>		h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ID" b="1" dirty="0"/>
              </a:p>
              <a:p>
                <a:r>
                  <a:rPr lang="en-ID" b="1" dirty="0"/>
                  <a:t>		</a:t>
                </a:r>
              </a:p>
              <a:p>
                <a:r>
                  <a:rPr lang="en-ID" b="1" dirty="0"/>
                  <a:t>		</a:t>
                </a:r>
                <a:endParaRPr lang="en-ID" dirty="0"/>
              </a:p>
              <a:p>
                <a:pPr>
                  <a:lnSpc>
                    <a:spcPct val="150000"/>
                  </a:lnSpc>
                </a:pPr>
                <a:r>
                  <a:rPr lang="en-ID" b="1" dirty="0"/>
                  <a:t>	</a:t>
                </a:r>
                <a:r>
                  <a:rPr lang="en-US" b="0" dirty="0"/>
                  <a:t> </a:t>
                </a:r>
                <a:r>
                  <a:rPr lang="en-ID" b="1" dirty="0"/>
                  <a:t>		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4AE0B1-10C5-4B8F-B6FA-F2F37F04D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5" y="1149927"/>
                <a:ext cx="9892145" cy="2684261"/>
              </a:xfrm>
              <a:prstGeom prst="rect">
                <a:avLst/>
              </a:prstGeom>
              <a:blipFill>
                <a:blip r:embed="rId2"/>
                <a:stretch>
                  <a:fillRect l="-493" t="-113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1A17188-7E6B-42AC-81B8-B0C554A96C1C}"/>
                  </a:ext>
                </a:extLst>
              </p:cNvPr>
              <p:cNvSpPr txBox="1"/>
              <p:nvPr/>
            </p:nvSpPr>
            <p:spPr>
              <a:xfrm>
                <a:off x="2909455" y="4224115"/>
                <a:ext cx="3325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1A17188-7E6B-42AC-81B8-B0C554A96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455" y="4224115"/>
                <a:ext cx="33250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3E3046-1C67-462D-B3E5-283606A062B0}"/>
                  </a:ext>
                </a:extLst>
              </p:cNvPr>
              <p:cNvSpPr txBox="1"/>
              <p:nvPr/>
            </p:nvSpPr>
            <p:spPr>
              <a:xfrm>
                <a:off x="3259582" y="3641867"/>
                <a:ext cx="3325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3E3046-1C67-462D-B3E5-283606A06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582" y="3641867"/>
                <a:ext cx="332509" cy="369332"/>
              </a:xfrm>
              <a:prstGeom prst="rect">
                <a:avLst/>
              </a:prstGeom>
              <a:blipFill>
                <a:blip r:embed="rId4"/>
                <a:stretch>
                  <a:fillRect r="-4259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92636EF-117B-41B3-A7E2-EC1D5DF78B73}"/>
              </a:ext>
            </a:extLst>
          </p:cNvPr>
          <p:cNvSpPr txBox="1"/>
          <p:nvPr/>
        </p:nvSpPr>
        <p:spPr>
          <a:xfrm>
            <a:off x="3373582" y="4208074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ID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58F490-AE2C-4BAC-864A-42B02C135F7F}"/>
              </a:ext>
            </a:extLst>
          </p:cNvPr>
          <p:cNvSpPr txBox="1"/>
          <p:nvPr/>
        </p:nvSpPr>
        <p:spPr>
          <a:xfrm>
            <a:off x="3830781" y="4210260"/>
            <a:ext cx="464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-6</a:t>
            </a:r>
            <a:endParaRPr lang="en-ID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DA5E2-EA68-40A8-BCAC-D8D628AD9FBC}"/>
              </a:ext>
            </a:extLst>
          </p:cNvPr>
          <p:cNvSpPr txBox="1"/>
          <p:nvPr/>
        </p:nvSpPr>
        <p:spPr>
          <a:xfrm>
            <a:off x="4218707" y="3650760"/>
            <a:ext cx="53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12</a:t>
            </a:r>
            <a:endParaRPr lang="en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6E16457-0C2F-400C-8FCE-045E5944CBCA}"/>
              </a:ext>
            </a:extLst>
          </p:cNvPr>
          <p:cNvSpPr txBox="1"/>
          <p:nvPr/>
        </p:nvSpPr>
        <p:spPr>
          <a:xfrm>
            <a:off x="4239488" y="4224115"/>
            <a:ext cx="53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12</a:t>
            </a:r>
            <a:endParaRPr lang="en-ID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9A27220-F78E-467A-B902-85E26C179D1A}"/>
              </a:ext>
            </a:extLst>
          </p:cNvPr>
          <p:cNvGrpSpPr/>
          <p:nvPr/>
        </p:nvGrpSpPr>
        <p:grpSpPr>
          <a:xfrm>
            <a:off x="2784768" y="3228115"/>
            <a:ext cx="3222332" cy="965936"/>
            <a:chOff x="1925782" y="3767927"/>
            <a:chExt cx="5555673" cy="592375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AE0F932-B92B-416C-832D-260DCAB037F3}"/>
                </a:ext>
              </a:extLst>
            </p:cNvPr>
            <p:cNvCxnSpPr/>
            <p:nvPr/>
          </p:nvCxnSpPr>
          <p:spPr>
            <a:xfrm>
              <a:off x="1939636" y="3767927"/>
              <a:ext cx="0" cy="5923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91E3066-F810-4798-A20E-5B182E864AB1}"/>
                </a:ext>
              </a:extLst>
            </p:cNvPr>
            <p:cNvCxnSpPr>
              <a:cxnSpLocks/>
            </p:cNvCxnSpPr>
            <p:nvPr/>
          </p:nvCxnSpPr>
          <p:spPr>
            <a:xfrm>
              <a:off x="1925782" y="4336470"/>
              <a:ext cx="555567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612384B-D177-4B30-A1B5-E22182CA6CE6}"/>
              </a:ext>
            </a:extLst>
          </p:cNvPr>
          <p:cNvSpPr txBox="1"/>
          <p:nvPr/>
        </p:nvSpPr>
        <p:spPr>
          <a:xfrm>
            <a:off x="3830783" y="3631930"/>
            <a:ext cx="450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-6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CDBF5BE-74D0-4BEE-B71C-3048A1C73269}"/>
                  </a:ext>
                </a:extLst>
              </p:cNvPr>
              <p:cNvSpPr txBox="1"/>
              <p:nvPr/>
            </p:nvSpPr>
            <p:spPr>
              <a:xfrm>
                <a:off x="6007100" y="3930744"/>
                <a:ext cx="3290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CDBF5BE-74D0-4BEE-B71C-3048A1C73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100" y="3930744"/>
                <a:ext cx="329045" cy="369332"/>
              </a:xfrm>
              <a:prstGeom prst="rect">
                <a:avLst/>
              </a:prstGeom>
              <a:blipFill>
                <a:blip r:embed="rId5"/>
                <a:stretch>
                  <a:fillRect r="-370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B68DF7C-0090-4B59-A50B-1EBA7B7A8D70}"/>
                  </a:ext>
                </a:extLst>
              </p:cNvPr>
              <p:cNvSpPr txBox="1"/>
              <p:nvPr/>
            </p:nvSpPr>
            <p:spPr>
              <a:xfrm>
                <a:off x="1219200" y="4765964"/>
                <a:ext cx="51123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Jadi,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𝟕𝟎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B68DF7C-0090-4B59-A50B-1EBA7B7A8D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765964"/>
                <a:ext cx="5112312" cy="369332"/>
              </a:xfrm>
              <a:prstGeom prst="rect">
                <a:avLst/>
              </a:prstGeom>
              <a:blipFill>
                <a:blip r:embed="rId6"/>
                <a:stretch>
                  <a:fillRect l="-954" t="-10000" b="-2666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A3F393-BCAF-4D82-8975-FACE4D6F88AE}"/>
                  </a:ext>
                </a:extLst>
              </p:cNvPr>
              <p:cNvSpPr txBox="1"/>
              <p:nvPr/>
            </p:nvSpPr>
            <p:spPr>
              <a:xfrm>
                <a:off x="2916382" y="3127950"/>
                <a:ext cx="3325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A3F393-BCAF-4D82-8975-FACE4D6F88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6382" y="3127950"/>
                <a:ext cx="33250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F00FECB1-F01E-4CBB-97C6-38EC632034BA}"/>
              </a:ext>
            </a:extLst>
          </p:cNvPr>
          <p:cNvSpPr txBox="1"/>
          <p:nvPr/>
        </p:nvSpPr>
        <p:spPr>
          <a:xfrm>
            <a:off x="3389770" y="3123767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B0F950A-5B56-4DA6-B350-90049EAB8B2F}"/>
                  </a:ext>
                </a:extLst>
              </p:cNvPr>
              <p:cNvSpPr txBox="1"/>
              <p:nvPr/>
            </p:nvSpPr>
            <p:spPr>
              <a:xfrm>
                <a:off x="4682234" y="3126069"/>
                <a:ext cx="4849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B0F950A-5B56-4DA6-B350-90049EAB8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234" y="3126069"/>
                <a:ext cx="484909" cy="369332"/>
              </a:xfrm>
              <a:prstGeom prst="rect">
                <a:avLst/>
              </a:prstGeom>
              <a:blipFill>
                <a:blip r:embed="rId8"/>
                <a:stretch>
                  <a:fillRect r="-2375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86D47AC4-8799-493B-B56F-C48366DA68B6}"/>
              </a:ext>
            </a:extLst>
          </p:cNvPr>
          <p:cNvSpPr txBox="1"/>
          <p:nvPr/>
        </p:nvSpPr>
        <p:spPr>
          <a:xfrm>
            <a:off x="3849228" y="3122523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8330BC-3BE5-4335-B171-F143820089C8}"/>
                  </a:ext>
                </a:extLst>
              </p:cNvPr>
              <p:cNvSpPr txBox="1"/>
              <p:nvPr/>
            </p:nvSpPr>
            <p:spPr>
              <a:xfrm>
                <a:off x="5452350" y="3111140"/>
                <a:ext cx="3325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8330BC-3BE5-4335-B171-F14382008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2350" y="3111140"/>
                <a:ext cx="33250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DD23C081-E84C-408A-A6AE-4ECF342F9871}"/>
              </a:ext>
            </a:extLst>
          </p:cNvPr>
          <p:cNvSpPr txBox="1"/>
          <p:nvPr/>
        </p:nvSpPr>
        <p:spPr>
          <a:xfrm>
            <a:off x="4281054" y="3133928"/>
            <a:ext cx="332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A0E8C8D-B128-4910-83B4-CA7139A7B613}"/>
                  </a:ext>
                </a:extLst>
              </p:cNvPr>
              <p:cNvSpPr txBox="1"/>
              <p:nvPr/>
            </p:nvSpPr>
            <p:spPr>
              <a:xfrm>
                <a:off x="1616390" y="3653414"/>
                <a:ext cx="100791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A0E8C8D-B128-4910-83B4-CA7139A7B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6390" y="3653414"/>
                <a:ext cx="100791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BE5D8E67-CF80-458D-9BAA-EC7456E23E69}"/>
              </a:ext>
            </a:extLst>
          </p:cNvPr>
          <p:cNvSpPr txBox="1"/>
          <p:nvPr/>
        </p:nvSpPr>
        <p:spPr>
          <a:xfrm>
            <a:off x="4788048" y="3649329"/>
            <a:ext cx="53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-24</a:t>
            </a:r>
            <a:endParaRPr lang="en-ID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7A3F889-9537-476A-B248-4E60D7A4AB1E}"/>
              </a:ext>
            </a:extLst>
          </p:cNvPr>
          <p:cNvSpPr txBox="1"/>
          <p:nvPr/>
        </p:nvSpPr>
        <p:spPr>
          <a:xfrm>
            <a:off x="4792537" y="4214803"/>
            <a:ext cx="53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-34</a:t>
            </a:r>
            <a:endParaRPr lang="en-ID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4B11EBC-E791-4E68-92E9-BA09696BF8F0}"/>
              </a:ext>
            </a:extLst>
          </p:cNvPr>
          <p:cNvSpPr txBox="1"/>
          <p:nvPr/>
        </p:nvSpPr>
        <p:spPr>
          <a:xfrm>
            <a:off x="5406006" y="3646494"/>
            <a:ext cx="53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68</a:t>
            </a:r>
            <a:endParaRPr lang="en-ID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B5AFF83-B299-4233-914E-D0BBF5ACC863}"/>
              </a:ext>
            </a:extLst>
          </p:cNvPr>
          <p:cNvSpPr txBox="1"/>
          <p:nvPr/>
        </p:nvSpPr>
        <p:spPr>
          <a:xfrm>
            <a:off x="5390553" y="4203652"/>
            <a:ext cx="532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70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5591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2" grpId="0"/>
      <p:bldP spid="14" grpId="0"/>
      <p:bldP spid="19" grpId="0"/>
      <p:bldP spid="21" grpId="0"/>
      <p:bldP spid="22" grpId="0"/>
      <p:bldP spid="5" grpId="0"/>
      <p:bldP spid="7" grpId="0"/>
      <p:bldP spid="9" grpId="0"/>
      <p:bldP spid="11" grpId="0"/>
      <p:bldP spid="13" grpId="0"/>
      <p:bldP spid="26" grpId="0"/>
      <p:bldP spid="28" grpId="0"/>
      <p:bldP spid="34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109</TotalTime>
  <Words>636</Words>
  <Application>Microsoft Office PowerPoint</Application>
  <PresentationFormat>Widescreen</PresentationFormat>
  <Paragraphs>102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Gill Sans MT</vt:lpstr>
      <vt:lpstr>Gallery</vt:lpstr>
      <vt:lpstr>polinomial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polinomial</dc:title>
  <dc:creator>ACER</dc:creator>
  <cp:lastModifiedBy>ACER</cp:lastModifiedBy>
  <cp:revision>15</cp:revision>
  <dcterms:created xsi:type="dcterms:W3CDTF">2020-10-08T05:02:33Z</dcterms:created>
  <dcterms:modified xsi:type="dcterms:W3CDTF">2020-10-12T01:52:51Z</dcterms:modified>
</cp:coreProperties>
</file>