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3" Type="http://schemas.openxmlformats.org/officeDocument/2006/relationships/image" Target="../media/image10.png"/><Relationship Id="rId21" Type="http://schemas.openxmlformats.org/officeDocument/2006/relationships/image" Target="../media/image28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20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19" Type="http://schemas.openxmlformats.org/officeDocument/2006/relationships/image" Target="../media/image26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10" Type="http://schemas.openxmlformats.org/officeDocument/2006/relationships/image" Target="../media/image42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68579-977B-4FBF-A2FC-B2926925E3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1579413"/>
            <a:ext cx="8637073" cy="125169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800" b="1" dirty="0"/>
              <a:t>POLINOMIAL</a:t>
            </a:r>
            <a:endParaRPr lang="en-ID" sz="8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1898BE-67E2-4077-B591-75B061393074}"/>
              </a:ext>
            </a:extLst>
          </p:cNvPr>
          <p:cNvSpPr txBox="1"/>
          <p:nvPr/>
        </p:nvSpPr>
        <p:spPr>
          <a:xfrm>
            <a:off x="3422073" y="2881745"/>
            <a:ext cx="6733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AKAR – AKAR PERSAMAAN POLINOMIAL</a:t>
            </a:r>
            <a:endParaRPr lang="en-ID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3FB380-ACB7-473C-8CDE-B9603A44761C}"/>
              </a:ext>
            </a:extLst>
          </p:cNvPr>
          <p:cNvSpPr txBox="1"/>
          <p:nvPr/>
        </p:nvSpPr>
        <p:spPr>
          <a:xfrm>
            <a:off x="2881745" y="3726873"/>
            <a:ext cx="7176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BY. SITI SYARAH MAULYDIA, M. Pd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34717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croll: Horizontal 1">
            <a:extLst>
              <a:ext uri="{FF2B5EF4-FFF2-40B4-BE49-F238E27FC236}">
                <a16:creationId xmlns:a16="http://schemas.microsoft.com/office/drawing/2014/main" id="{0950CCE0-0C63-44D5-8EDB-EF73432FEB32}"/>
              </a:ext>
            </a:extLst>
          </p:cNvPr>
          <p:cNvSpPr/>
          <p:nvPr/>
        </p:nvSpPr>
        <p:spPr>
          <a:xfrm>
            <a:off x="2133599" y="207815"/>
            <a:ext cx="8257307" cy="1025237"/>
          </a:xfrm>
          <a:prstGeom prst="horizontalScroll">
            <a:avLst>
              <a:gd name="adj" fmla="val 16554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JUMLAH DAN HASIL KALI AKAR – AKAR PERSAMAAN POLINOMIAL</a:t>
            </a:r>
            <a:endParaRPr lang="en-ID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B1E4188-CA2E-4379-B728-113611BA10CD}"/>
                  </a:ext>
                </a:extLst>
              </p:cNvPr>
              <p:cNvSpPr txBox="1"/>
              <p:nvPr/>
            </p:nvSpPr>
            <p:spPr>
              <a:xfrm>
                <a:off x="1011382" y="1440860"/>
                <a:ext cx="10238509" cy="669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Dalam </a:t>
                </a:r>
                <a:r>
                  <a:rPr lang="en-US" dirty="0" err="1"/>
                  <a:t>bahasan</a:t>
                </a:r>
                <a:r>
                  <a:rPr lang="en-US" dirty="0"/>
                  <a:t> </a:t>
                </a:r>
                <a:r>
                  <a:rPr lang="en-US" dirty="0" err="1"/>
                  <a:t>persamaan</a:t>
                </a:r>
                <a:r>
                  <a:rPr lang="en-US" dirty="0"/>
                  <a:t> </a:t>
                </a:r>
                <a:r>
                  <a:rPr lang="en-US" dirty="0" err="1"/>
                  <a:t>kuadrat</a:t>
                </a:r>
                <a:r>
                  <a:rPr lang="en-US" dirty="0"/>
                  <a:t>, </a:t>
                </a:r>
                <a:r>
                  <a:rPr lang="en-US" dirty="0" err="1"/>
                  <a:t>telah</a:t>
                </a:r>
                <a:r>
                  <a:rPr lang="en-US" dirty="0"/>
                  <a:t> Anda </a:t>
                </a:r>
                <a:r>
                  <a:rPr lang="en-US" dirty="0" err="1"/>
                  <a:t>ketahui</a:t>
                </a:r>
                <a:r>
                  <a:rPr lang="en-US" dirty="0"/>
                  <a:t> </a:t>
                </a:r>
                <a:r>
                  <a:rPr lang="en-US" dirty="0" err="1"/>
                  <a:t>bahwa</a:t>
                </a:r>
                <a:r>
                  <a:rPr lang="en-US" dirty="0"/>
                  <a:t> </a:t>
                </a:r>
                <a:r>
                  <a:rPr lang="en-US" dirty="0" err="1"/>
                  <a:t>apabila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ID" dirty="0"/>
                  <a:t> dan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ID" dirty="0"/>
                  <a:t> </a:t>
                </a:r>
                <a:r>
                  <a:rPr lang="en-ID" dirty="0" err="1"/>
                  <a:t>adalah</a:t>
                </a:r>
                <a:r>
                  <a:rPr lang="en-ID" dirty="0"/>
                  <a:t> </a:t>
                </a:r>
                <a:r>
                  <a:rPr lang="en-ID" dirty="0" err="1"/>
                  <a:t>akar</a:t>
                </a:r>
                <a:r>
                  <a:rPr lang="en-ID" dirty="0"/>
                  <a:t> – </a:t>
                </a:r>
                <a:r>
                  <a:rPr lang="en-ID" dirty="0" err="1"/>
                  <a:t>akar</a:t>
                </a:r>
                <a:r>
                  <a:rPr lang="en-ID" dirty="0"/>
                  <a:t> </a:t>
                </a:r>
                <a:r>
                  <a:rPr lang="en-ID" dirty="0" err="1"/>
                  <a:t>persamaan</a:t>
                </a:r>
                <a:r>
                  <a:rPr lang="en-ID" dirty="0"/>
                  <a:t> </a:t>
                </a:r>
                <a:r>
                  <a:rPr lang="en-ID" dirty="0" err="1"/>
                  <a:t>kuadrat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D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𝒂𝒙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𝒃𝒙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ID" b="1" dirty="0"/>
                  <a:t> </a:t>
                </a:r>
                <a:r>
                  <a:rPr lang="en-ID" dirty="0" err="1"/>
                  <a:t>maka</a:t>
                </a:r>
                <a:r>
                  <a:rPr lang="en-ID" dirty="0"/>
                  <a:t> </a:t>
                </a:r>
                <a:r>
                  <a:rPr lang="en-ID" dirty="0" err="1"/>
                  <a:t>jumlah</a:t>
                </a:r>
                <a:r>
                  <a:rPr lang="en-ID" dirty="0"/>
                  <a:t> dan </a:t>
                </a:r>
                <a:r>
                  <a:rPr lang="en-ID" dirty="0" err="1"/>
                  <a:t>hasil</a:t>
                </a:r>
                <a:r>
                  <a:rPr lang="en-ID" dirty="0"/>
                  <a:t> kali </a:t>
                </a:r>
                <a:r>
                  <a:rPr lang="en-ID" dirty="0" err="1"/>
                  <a:t>akar</a:t>
                </a:r>
                <a:r>
                  <a:rPr lang="en-ID" dirty="0"/>
                  <a:t> – </a:t>
                </a:r>
                <a:r>
                  <a:rPr lang="en-ID" dirty="0" err="1"/>
                  <a:t>akarnya</a:t>
                </a:r>
                <a:r>
                  <a:rPr lang="en-ID" dirty="0"/>
                  <a:t> </a:t>
                </a:r>
                <a:r>
                  <a:rPr lang="en-ID" dirty="0" err="1"/>
                  <a:t>dirumuskan</a:t>
                </a:r>
                <a:r>
                  <a:rPr lang="en-ID" dirty="0"/>
                  <a:t> :</a:t>
                </a:r>
                <a:endParaRPr lang="en-ID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B1E4188-CA2E-4379-B728-113611BA10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382" y="1440860"/>
                <a:ext cx="10238509" cy="669992"/>
              </a:xfrm>
              <a:prstGeom prst="rect">
                <a:avLst/>
              </a:prstGeom>
              <a:blipFill>
                <a:blip r:embed="rId2"/>
                <a:stretch>
                  <a:fillRect l="-536" t="-4545" r="-476" b="-10909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: Rounded Corners 3">
                <a:extLst>
                  <a:ext uri="{FF2B5EF4-FFF2-40B4-BE49-F238E27FC236}">
                    <a16:creationId xmlns:a16="http://schemas.microsoft.com/office/drawing/2014/main" id="{27AB250F-9EEF-4774-A0C0-465E328ECDBE}"/>
                  </a:ext>
                </a:extLst>
              </p:cNvPr>
              <p:cNvSpPr/>
              <p:nvPr/>
            </p:nvSpPr>
            <p:spPr>
              <a:xfrm>
                <a:off x="3352803" y="2156320"/>
                <a:ext cx="5195454" cy="669992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D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𝒅𝒂𝒏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     </m:t>
                      </m:r>
                      <m:sSub>
                        <m:sSubPr>
                          <m:ctrlPr>
                            <a:rPr lang="en-ID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num>
                        <m:den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en-ID" b="1" dirty="0"/>
              </a:p>
            </p:txBody>
          </p:sp>
        </mc:Choice>
        <mc:Fallback xmlns="">
          <p:sp>
            <p:nvSpPr>
              <p:cNvPr id="4" name="Rectangle: Rounded Corners 3">
                <a:extLst>
                  <a:ext uri="{FF2B5EF4-FFF2-40B4-BE49-F238E27FC236}">
                    <a16:creationId xmlns:a16="http://schemas.microsoft.com/office/drawing/2014/main" id="{27AB250F-9EEF-4774-A0C0-465E328ECD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3" y="2156320"/>
                <a:ext cx="5195454" cy="669992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lowchart: Multidocument 4">
            <a:extLst>
              <a:ext uri="{FF2B5EF4-FFF2-40B4-BE49-F238E27FC236}">
                <a16:creationId xmlns:a16="http://schemas.microsoft.com/office/drawing/2014/main" id="{ACB2030F-0951-453C-9AB7-49BA3F66F13A}"/>
              </a:ext>
            </a:extLst>
          </p:cNvPr>
          <p:cNvSpPr/>
          <p:nvPr/>
        </p:nvSpPr>
        <p:spPr>
          <a:xfrm>
            <a:off x="7578435" y="2978715"/>
            <a:ext cx="2466110" cy="568037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CONTOH</a:t>
            </a:r>
            <a:endParaRPr lang="en-ID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D190174-4C4F-4F2A-A893-DAFAECCBC3F9}"/>
                  </a:ext>
                </a:extLst>
              </p:cNvPr>
              <p:cNvSpPr txBox="1"/>
              <p:nvPr/>
            </p:nvSpPr>
            <p:spPr>
              <a:xfrm>
                <a:off x="1149927" y="3629885"/>
                <a:ext cx="10099964" cy="22991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Tentukan </a:t>
                </a:r>
                <a:r>
                  <a:rPr lang="en-US" dirty="0" err="1"/>
                  <a:t>jumlah</a:t>
                </a:r>
                <a:r>
                  <a:rPr lang="en-US" dirty="0"/>
                  <a:t> dan </a:t>
                </a:r>
                <a:r>
                  <a:rPr lang="en-US" dirty="0" err="1"/>
                  <a:t>hasil</a:t>
                </a:r>
                <a:r>
                  <a:rPr lang="en-US" dirty="0"/>
                  <a:t> kali </a:t>
                </a:r>
                <a:r>
                  <a:rPr lang="en-US" dirty="0" err="1"/>
                  <a:t>akar</a:t>
                </a:r>
                <a:r>
                  <a:rPr lang="en-US" dirty="0"/>
                  <a:t> – </a:t>
                </a:r>
                <a:r>
                  <a:rPr lang="en-US" dirty="0" err="1"/>
                  <a:t>akarnya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persamaan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+9=0</m:t>
                    </m:r>
                  </m:oMath>
                </a14:m>
                <a:r>
                  <a:rPr lang="en-ID" dirty="0"/>
                  <a:t>.</a:t>
                </a:r>
              </a:p>
              <a:p>
                <a:endParaRPr lang="en-ID" dirty="0"/>
              </a:p>
              <a:p>
                <a:r>
                  <a:rPr lang="en-ID" dirty="0" err="1"/>
                  <a:t>Diketahui</a:t>
                </a:r>
                <a:r>
                  <a:rPr lang="en-ID" dirty="0"/>
                  <a:t> : a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ID" dirty="0"/>
                  <a:t>, b = -6 dan c = 9</a:t>
                </a:r>
              </a:p>
              <a:p>
                <a:pPr>
                  <a:lnSpc>
                    <a:spcPct val="150000"/>
                  </a:lnSpc>
                </a:pPr>
                <a:r>
                  <a:rPr lang="en-ID" dirty="0" err="1"/>
                  <a:t>Ditanya</a:t>
                </a:r>
                <a:r>
                  <a:rPr lang="en-ID" dirty="0"/>
                  <a:t>	 : </a:t>
                </a:r>
                <a:r>
                  <a:rPr lang="en-ID" dirty="0" err="1"/>
                  <a:t>Jumlah</a:t>
                </a:r>
                <a:r>
                  <a:rPr lang="en-ID" dirty="0"/>
                  <a:t> dan </a:t>
                </a:r>
                <a:r>
                  <a:rPr lang="en-ID" dirty="0" err="1"/>
                  <a:t>hasil</a:t>
                </a:r>
                <a:r>
                  <a:rPr lang="en-ID" dirty="0"/>
                  <a:t> kali </a:t>
                </a:r>
                <a:r>
                  <a:rPr lang="en-ID" dirty="0" err="1"/>
                  <a:t>persamaan</a:t>
                </a:r>
                <a:r>
                  <a:rPr lang="en-ID" dirty="0"/>
                  <a:t> polynomial</a:t>
                </a:r>
              </a:p>
              <a:p>
                <a:r>
                  <a:rPr lang="en-ID" dirty="0"/>
                  <a:t>Jawab	 : </a:t>
                </a:r>
                <a:r>
                  <a:rPr lang="en-ID" b="1" dirty="0"/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D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endParaRPr lang="en-ID" dirty="0"/>
              </a:p>
              <a:p>
                <a:pPr>
                  <a:lnSpc>
                    <a:spcPct val="150000"/>
                  </a:lnSpc>
                </a:pPr>
                <a:r>
                  <a:rPr lang="en-ID" b="1" dirty="0"/>
                  <a:t> 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D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b="1" i="1" smtClean="0">
                        <a:latin typeface="Cambria Math" panose="02040503050406030204" pitchFamily="18" charset="0"/>
                      </a:rPr>
                      <m:t>  </m:t>
                    </m:r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D190174-4C4F-4F2A-A893-DAFAECCBC3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927" y="3629885"/>
                <a:ext cx="10099964" cy="2299156"/>
              </a:xfrm>
              <a:prstGeom prst="rect">
                <a:avLst/>
              </a:prstGeom>
              <a:blipFill>
                <a:blip r:embed="rId4"/>
                <a:stretch>
                  <a:fillRect l="-543" t="-1323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9D0689D-B39E-44C7-84D9-C72C202AEA88}"/>
                  </a:ext>
                </a:extLst>
              </p:cNvPr>
              <p:cNvSpPr txBox="1"/>
              <p:nvPr/>
            </p:nvSpPr>
            <p:spPr>
              <a:xfrm>
                <a:off x="4045530" y="4861119"/>
                <a:ext cx="443345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ID" sz="1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9D0689D-B39E-44C7-84D9-C72C202AEA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5530" y="4861119"/>
                <a:ext cx="443345" cy="553357"/>
              </a:xfrm>
              <a:prstGeom prst="rect">
                <a:avLst/>
              </a:prstGeom>
              <a:blipFill>
                <a:blip r:embed="rId5"/>
                <a:stretch>
                  <a:fillRect r="-70833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A997069-229F-42CF-A8A7-3BEF337AA64C}"/>
                  </a:ext>
                </a:extLst>
              </p:cNvPr>
              <p:cNvSpPr txBox="1"/>
              <p:nvPr/>
            </p:nvSpPr>
            <p:spPr>
              <a:xfrm>
                <a:off x="4849094" y="4958104"/>
                <a:ext cx="44334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ID" sz="16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A997069-229F-42CF-A8A7-3BEF337AA6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9094" y="4958104"/>
                <a:ext cx="443345" cy="338554"/>
              </a:xfrm>
              <a:prstGeom prst="rect">
                <a:avLst/>
              </a:prstGeom>
              <a:blipFill>
                <a:blip r:embed="rId6"/>
                <a:stretch>
                  <a:fillRect r="-8219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414D94A-8C7B-4355-946A-82B70B73853C}"/>
                  </a:ext>
                </a:extLst>
              </p:cNvPr>
              <p:cNvSpPr txBox="1"/>
              <p:nvPr/>
            </p:nvSpPr>
            <p:spPr>
              <a:xfrm>
                <a:off x="3560612" y="5332179"/>
                <a:ext cx="665021" cy="574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ID" sz="16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414D94A-8C7B-4355-946A-82B70B7385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0612" y="5332179"/>
                <a:ext cx="665021" cy="57458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51FB006-C38D-47A3-9E3F-FFAD91B1513C}"/>
                  </a:ext>
                </a:extLst>
              </p:cNvPr>
              <p:cNvSpPr txBox="1"/>
              <p:nvPr/>
            </p:nvSpPr>
            <p:spPr>
              <a:xfrm>
                <a:off x="4100936" y="5456874"/>
                <a:ext cx="66502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ID" sz="1600" dirty="0"/>
                  <a:t>9</a:t>
                </a: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51FB006-C38D-47A3-9E3F-FFAD91B151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0936" y="5456874"/>
                <a:ext cx="665021" cy="338554"/>
              </a:xfrm>
              <a:prstGeom prst="rect">
                <a:avLst/>
              </a:prstGeom>
              <a:blipFill>
                <a:blip r:embed="rId8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4457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7" grpId="0"/>
      <p:bldP spid="9" grpId="0"/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B1E4188-CA2E-4379-B728-113611BA10CD}"/>
                  </a:ext>
                </a:extLst>
              </p:cNvPr>
              <p:cNvSpPr txBox="1"/>
              <p:nvPr/>
            </p:nvSpPr>
            <p:spPr>
              <a:xfrm>
                <a:off x="1759524" y="595751"/>
                <a:ext cx="8395855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Jika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ID" dirty="0"/>
                  <a:t> dan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ID" dirty="0"/>
                  <a:t> </a:t>
                </a:r>
                <a:r>
                  <a:rPr lang="en-ID" dirty="0" err="1"/>
                  <a:t>marupakan</a:t>
                </a:r>
                <a:r>
                  <a:rPr lang="en-ID" dirty="0"/>
                  <a:t> </a:t>
                </a:r>
                <a:r>
                  <a:rPr lang="en-ID" dirty="0" err="1"/>
                  <a:t>akar</a:t>
                </a:r>
                <a:r>
                  <a:rPr lang="en-ID" dirty="0"/>
                  <a:t> – </a:t>
                </a:r>
                <a:r>
                  <a:rPr lang="en-ID" dirty="0" err="1"/>
                  <a:t>akar</a:t>
                </a:r>
                <a:r>
                  <a:rPr lang="en-ID" dirty="0"/>
                  <a:t> </a:t>
                </a:r>
                <a:r>
                  <a:rPr lang="en-ID" dirty="0" err="1"/>
                  <a:t>persamaan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D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𝒂𝒙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ID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𝒃𝒙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𝒄𝒙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𝒅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ID" b="1" dirty="0"/>
                  <a:t> </a:t>
                </a:r>
                <a:r>
                  <a:rPr lang="en-ID" dirty="0"/>
                  <a:t>maka :</a:t>
                </a:r>
                <a:endParaRPr lang="en-ID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B1E4188-CA2E-4379-B728-113611BA10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9524" y="595751"/>
                <a:ext cx="8395855" cy="375552"/>
              </a:xfrm>
              <a:prstGeom prst="rect">
                <a:avLst/>
              </a:prstGeom>
              <a:blipFill>
                <a:blip r:embed="rId2"/>
                <a:stretch>
                  <a:fillRect t="-8197" b="-2623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: Rounded Corners 3">
                <a:extLst>
                  <a:ext uri="{FF2B5EF4-FFF2-40B4-BE49-F238E27FC236}">
                    <a16:creationId xmlns:a16="http://schemas.microsoft.com/office/drawing/2014/main" id="{27AB250F-9EEF-4774-A0C0-465E328ECDBE}"/>
                  </a:ext>
                </a:extLst>
              </p:cNvPr>
              <p:cNvSpPr/>
              <p:nvPr/>
            </p:nvSpPr>
            <p:spPr>
              <a:xfrm>
                <a:off x="1648698" y="1172663"/>
                <a:ext cx="2369124" cy="669992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D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ID" b="1" dirty="0"/>
              </a:p>
            </p:txBody>
          </p:sp>
        </mc:Choice>
        <mc:Fallback xmlns="">
          <p:sp>
            <p:nvSpPr>
              <p:cNvPr id="4" name="Rectangle: Rounded Corners 3">
                <a:extLst>
                  <a:ext uri="{FF2B5EF4-FFF2-40B4-BE49-F238E27FC236}">
                    <a16:creationId xmlns:a16="http://schemas.microsoft.com/office/drawing/2014/main" id="{27AB250F-9EEF-4774-A0C0-465E328ECD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8698" y="1172663"/>
                <a:ext cx="2369124" cy="669992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lowchart: Multidocument 4">
            <a:extLst>
              <a:ext uri="{FF2B5EF4-FFF2-40B4-BE49-F238E27FC236}">
                <a16:creationId xmlns:a16="http://schemas.microsoft.com/office/drawing/2014/main" id="{ACB2030F-0951-453C-9AB7-49BA3F66F13A}"/>
              </a:ext>
            </a:extLst>
          </p:cNvPr>
          <p:cNvSpPr/>
          <p:nvPr/>
        </p:nvSpPr>
        <p:spPr>
          <a:xfrm>
            <a:off x="7578435" y="2258295"/>
            <a:ext cx="2466110" cy="568037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CONTOH</a:t>
            </a:r>
            <a:endParaRPr lang="en-ID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D190174-4C4F-4F2A-A893-DAFAECCBC3F9}"/>
                  </a:ext>
                </a:extLst>
              </p:cNvPr>
              <p:cNvSpPr txBox="1"/>
              <p:nvPr/>
            </p:nvSpPr>
            <p:spPr>
              <a:xfrm>
                <a:off x="1149927" y="2909465"/>
                <a:ext cx="10099964" cy="2778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Akar – </a:t>
                </a:r>
                <a:r>
                  <a:rPr lang="en-US" dirty="0" err="1"/>
                  <a:t>akar</a:t>
                </a:r>
                <a:r>
                  <a:rPr lang="en-US" dirty="0"/>
                  <a:t> </a:t>
                </a:r>
                <a:r>
                  <a:rPr lang="en-US" dirty="0" err="1"/>
                  <a:t>persamaan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ID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+10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+2=0</m:t>
                    </m:r>
                  </m:oMath>
                </a14:m>
                <a:r>
                  <a:rPr lang="en-ID" dirty="0"/>
                  <a:t> adalah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ID" dirty="0"/>
                  <a:t> dan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ID" dirty="0"/>
                  <a:t>. </a:t>
                </a:r>
                <a:r>
                  <a:rPr lang="en-ID" dirty="0" err="1"/>
                  <a:t>Tentukan</a:t>
                </a:r>
                <a:r>
                  <a:rPr lang="en-ID" dirty="0"/>
                  <a:t> :</a:t>
                </a:r>
              </a:p>
              <a:p>
                <a:pPr marL="342900" indent="-342900">
                  <a:lnSpc>
                    <a:spcPct val="200000"/>
                  </a:lnSpc>
                  <a:buFont typeface="+mj-lt"/>
                  <a:buAutoNum type="alphaL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ID" dirty="0"/>
              </a:p>
              <a:p>
                <a:pPr marL="342900" indent="-342900">
                  <a:lnSpc>
                    <a:spcPct val="200000"/>
                  </a:lnSpc>
                  <a:buFont typeface="+mj-lt"/>
                  <a:buAutoNum type="alphaL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lang="en-US" b="0" i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ID" dirty="0"/>
              </a:p>
              <a:p>
                <a:pPr marL="342900" indent="-342900">
                  <a:lnSpc>
                    <a:spcPct val="200000"/>
                  </a:lnSpc>
                  <a:buFont typeface="+mj-lt"/>
                  <a:buAutoNum type="alphaL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b="0" dirty="0"/>
              </a:p>
              <a:p>
                <a:pPr marL="342900" indent="-342900">
                  <a:lnSpc>
                    <a:spcPct val="200000"/>
                  </a:lnSpc>
                  <a:buFont typeface="+mj-lt"/>
                  <a:buAutoNum type="alphaL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ID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x</m:t>
                            </m:r>
                          </m:e>
                          <m:sub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ID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x</m:t>
                            </m:r>
                          </m:e>
                          <m:sub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ID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x</m:t>
                            </m:r>
                          </m:e>
                          <m:sub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den>
                    </m:f>
                  </m:oMath>
                </a14:m>
                <a:r>
                  <a:rPr lang="en-ID" dirty="0"/>
                  <a:t> =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D190174-4C4F-4F2A-A893-DAFAECCBC3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927" y="2909465"/>
                <a:ext cx="10099964" cy="2778133"/>
              </a:xfrm>
              <a:prstGeom prst="rect">
                <a:avLst/>
              </a:prstGeom>
              <a:blipFill>
                <a:blip r:embed="rId4"/>
                <a:stretch>
                  <a:fillRect l="-543" t="-1096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9D0689D-B39E-44C7-84D9-C72C202AEA88}"/>
                  </a:ext>
                </a:extLst>
              </p:cNvPr>
              <p:cNvSpPr txBox="1"/>
              <p:nvPr/>
            </p:nvSpPr>
            <p:spPr>
              <a:xfrm>
                <a:off x="3851566" y="3822042"/>
                <a:ext cx="443345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ID" sz="16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9D0689D-B39E-44C7-84D9-C72C202AEA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566" y="3822042"/>
                <a:ext cx="443345" cy="553357"/>
              </a:xfrm>
              <a:prstGeom prst="rect">
                <a:avLst/>
              </a:prstGeom>
              <a:blipFill>
                <a:blip r:embed="rId5"/>
                <a:stretch>
                  <a:fillRect r="-2602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A997069-229F-42CF-A8A7-3BEF337AA64C}"/>
                  </a:ext>
                </a:extLst>
              </p:cNvPr>
              <p:cNvSpPr txBox="1"/>
              <p:nvPr/>
            </p:nvSpPr>
            <p:spPr>
              <a:xfrm>
                <a:off x="4502725" y="3946737"/>
                <a:ext cx="56457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0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ID" sz="16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A997069-229F-42CF-A8A7-3BEF337AA6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2725" y="3946737"/>
                <a:ext cx="564572" cy="338554"/>
              </a:xfrm>
              <a:prstGeom prst="rect">
                <a:avLst/>
              </a:prstGeom>
              <a:blipFill>
                <a:blip r:embed="rId6"/>
                <a:stretch>
                  <a:fillRect r="-1195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51FB006-C38D-47A3-9E3F-FFAD91B1513C}"/>
                  </a:ext>
                </a:extLst>
              </p:cNvPr>
              <p:cNvSpPr txBox="1"/>
              <p:nvPr/>
            </p:nvSpPr>
            <p:spPr>
              <a:xfrm>
                <a:off x="3778837" y="4473712"/>
                <a:ext cx="44334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ID" sz="16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51FB006-C38D-47A3-9E3F-FFAD91B151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8837" y="4473712"/>
                <a:ext cx="443345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201AF246-8042-4349-9D1B-8BFCEB64E140}"/>
                  </a:ext>
                </a:extLst>
              </p:cNvPr>
              <p:cNvSpPr/>
              <p:nvPr/>
            </p:nvSpPr>
            <p:spPr>
              <a:xfrm>
                <a:off x="4405757" y="1167675"/>
                <a:ext cx="3034136" cy="669992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D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num>
                        <m:den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ID" b="1" dirty="0"/>
              </a:p>
            </p:txBody>
          </p:sp>
        </mc:Choice>
        <mc:Fallback xmlns=""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201AF246-8042-4349-9D1B-8BFCEB64E1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5757" y="1167675"/>
                <a:ext cx="3034136" cy="669992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BE9869C6-CA6F-4DDD-9062-767112867333}"/>
                  </a:ext>
                </a:extLst>
              </p:cNvPr>
              <p:cNvSpPr/>
              <p:nvPr/>
            </p:nvSpPr>
            <p:spPr>
              <a:xfrm>
                <a:off x="7772420" y="1179771"/>
                <a:ext cx="2369124" cy="669992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D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ID" b="1" dirty="0"/>
              </a:p>
            </p:txBody>
          </p:sp>
        </mc:Choice>
        <mc:Fallback xmlns=""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BE9869C6-CA6F-4DDD-9062-7671128673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20" y="1179771"/>
                <a:ext cx="2369124" cy="669992"/>
              </a:xfrm>
              <a:prstGeom prst="round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3DDD054-F41D-4A4A-8E74-5AB076077111}"/>
                  </a:ext>
                </a:extLst>
              </p:cNvPr>
              <p:cNvSpPr txBox="1"/>
              <p:nvPr/>
            </p:nvSpPr>
            <p:spPr>
              <a:xfrm>
                <a:off x="2992582" y="3229947"/>
                <a:ext cx="800098" cy="6183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3DDD054-F41D-4A4A-8E74-5AB0760771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2582" y="3229947"/>
                <a:ext cx="800098" cy="61831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4F58626-312B-47B1-9743-AAFE7BA68D5E}"/>
                  </a:ext>
                </a:extLst>
              </p:cNvPr>
              <p:cNvSpPr txBox="1"/>
              <p:nvPr/>
            </p:nvSpPr>
            <p:spPr>
              <a:xfrm>
                <a:off x="3645481" y="3229947"/>
                <a:ext cx="891883" cy="6109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4F58626-312B-47B1-9743-AAFE7BA68D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5481" y="3229947"/>
                <a:ext cx="891883" cy="61093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3366CC7-78A2-4FCE-B9E0-3A24EC3AF572}"/>
                  </a:ext>
                </a:extLst>
              </p:cNvPr>
              <p:cNvSpPr txBox="1"/>
              <p:nvPr/>
            </p:nvSpPr>
            <p:spPr>
              <a:xfrm>
                <a:off x="4424797" y="3382352"/>
                <a:ext cx="39658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3366CC7-78A2-4FCE-B9E0-3A24EC3AF5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4797" y="3382352"/>
                <a:ext cx="396587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519652D-6425-46BE-8522-8558C1EC0CE5}"/>
                  </a:ext>
                </a:extLst>
              </p:cNvPr>
              <p:cNvSpPr txBox="1"/>
              <p:nvPr/>
            </p:nvSpPr>
            <p:spPr>
              <a:xfrm>
                <a:off x="3392631" y="3827894"/>
                <a:ext cx="564572" cy="5666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den>
                      </m:f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519652D-6425-46BE-8522-8558C1EC0C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2631" y="3827894"/>
                <a:ext cx="564572" cy="56669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327AEBC-F426-43B4-B6DE-D7135B42F613}"/>
                  </a:ext>
                </a:extLst>
              </p:cNvPr>
              <p:cNvSpPr txBox="1"/>
              <p:nvPr/>
            </p:nvSpPr>
            <p:spPr>
              <a:xfrm>
                <a:off x="2391647" y="4315195"/>
                <a:ext cx="891882" cy="6182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327AEBC-F426-43B4-B6DE-D7135B42F6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1647" y="4315195"/>
                <a:ext cx="891882" cy="61824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80820EA-5ACE-439B-982B-AF1056314857}"/>
                  </a:ext>
                </a:extLst>
              </p:cNvPr>
              <p:cNvSpPr txBox="1"/>
              <p:nvPr/>
            </p:nvSpPr>
            <p:spPr>
              <a:xfrm>
                <a:off x="3050605" y="4298980"/>
                <a:ext cx="891882" cy="6109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80820EA-5ACE-439B-982B-AF10563148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0605" y="4298980"/>
                <a:ext cx="891882" cy="61093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65831C3-7571-4F47-BA18-DF9F18C3A0E7}"/>
                  </a:ext>
                </a:extLst>
              </p:cNvPr>
              <p:cNvSpPr txBox="1"/>
              <p:nvPr/>
            </p:nvSpPr>
            <p:spPr>
              <a:xfrm>
                <a:off x="2848843" y="5039245"/>
                <a:ext cx="2388173" cy="6422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65831C3-7571-4F47-BA18-DF9F18C3A0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8843" y="5039245"/>
                <a:ext cx="2388173" cy="64222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2C1EC84-6136-4775-B55D-B3D0AEF69175}"/>
                  </a:ext>
                </a:extLst>
              </p:cNvPr>
              <p:cNvSpPr txBox="1"/>
              <p:nvPr/>
            </p:nvSpPr>
            <p:spPr>
              <a:xfrm>
                <a:off x="5161692" y="4899939"/>
                <a:ext cx="803554" cy="10133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2C1EC84-6136-4775-B55D-B3D0AEF691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1692" y="4899939"/>
                <a:ext cx="803554" cy="10133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2717E19-70E5-45B6-A6C8-5A1AD6CEC1CF}"/>
                  </a:ext>
                </a:extLst>
              </p:cNvPr>
              <p:cNvSpPr txBox="1"/>
              <p:nvPr/>
            </p:nvSpPr>
            <p:spPr>
              <a:xfrm>
                <a:off x="5791203" y="5071988"/>
                <a:ext cx="1186293" cy="5666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2717E19-70E5-45B6-A6C8-5A1AD6CEC1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3" y="5071988"/>
                <a:ext cx="1186293" cy="56669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C28BAE7-98A2-41B4-BA94-B002898EFE18}"/>
                  </a:ext>
                </a:extLst>
              </p:cNvPr>
              <p:cNvSpPr txBox="1"/>
              <p:nvPr/>
            </p:nvSpPr>
            <p:spPr>
              <a:xfrm>
                <a:off x="6780068" y="5071988"/>
                <a:ext cx="798368" cy="5666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C28BAE7-98A2-41B4-BA94-B002898EFE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0068" y="5071988"/>
                <a:ext cx="798368" cy="56669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355FEB2D-757B-4681-9EEF-0726B8868287}"/>
                  </a:ext>
                </a:extLst>
              </p:cNvPr>
              <p:cNvSpPr txBox="1"/>
              <p:nvPr/>
            </p:nvSpPr>
            <p:spPr>
              <a:xfrm>
                <a:off x="7424732" y="5030423"/>
                <a:ext cx="968525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355FEB2D-757B-4681-9EEF-0726B88682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4732" y="5030423"/>
                <a:ext cx="968525" cy="610936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4E5A9172-74A5-4DC4-830B-78068B21D395}"/>
                  </a:ext>
                </a:extLst>
              </p:cNvPr>
              <p:cNvSpPr txBox="1"/>
              <p:nvPr/>
            </p:nvSpPr>
            <p:spPr>
              <a:xfrm>
                <a:off x="8323548" y="5151225"/>
                <a:ext cx="3740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4E5A9172-74A5-4DC4-830B-78068B21D3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3548" y="5151225"/>
                <a:ext cx="374079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339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9" grpId="0"/>
      <p:bldP spid="13" grpId="0"/>
      <p:bldP spid="10" grpId="0" animBg="1"/>
      <p:bldP spid="16" grpId="0" animBg="1"/>
      <p:bldP spid="18" grpId="0"/>
      <p:bldP spid="20" grpId="0"/>
      <p:bldP spid="22" grpId="0"/>
      <p:bldP spid="24" grpId="0"/>
      <p:bldP spid="26" grpId="0"/>
      <p:bldP spid="28" grpId="0"/>
      <p:bldP spid="35" grpId="0"/>
      <p:bldP spid="37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B1E4188-CA2E-4379-B728-113611BA10CD}"/>
                  </a:ext>
                </a:extLst>
              </p:cNvPr>
              <p:cNvSpPr txBox="1"/>
              <p:nvPr/>
            </p:nvSpPr>
            <p:spPr>
              <a:xfrm>
                <a:off x="1759524" y="831275"/>
                <a:ext cx="8659094" cy="669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Jika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ID" dirty="0"/>
                  <a:t>dan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ID" dirty="0"/>
                  <a:t> </a:t>
                </a:r>
                <a:r>
                  <a:rPr lang="en-ID" dirty="0" err="1"/>
                  <a:t>marupakan</a:t>
                </a:r>
                <a:r>
                  <a:rPr lang="en-ID" dirty="0"/>
                  <a:t> </a:t>
                </a:r>
                <a:r>
                  <a:rPr lang="en-ID" dirty="0" err="1"/>
                  <a:t>akar</a:t>
                </a:r>
                <a:r>
                  <a:rPr lang="en-ID" dirty="0"/>
                  <a:t> – </a:t>
                </a:r>
                <a:r>
                  <a:rPr lang="en-ID" dirty="0" err="1"/>
                  <a:t>akar</a:t>
                </a:r>
                <a:r>
                  <a:rPr lang="en-ID" dirty="0"/>
                  <a:t> </a:t>
                </a:r>
                <a:r>
                  <a:rPr lang="en-ID" dirty="0" err="1"/>
                  <a:t>persamaan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D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𝒂𝒙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ID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𝒃𝒙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𝒄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𝒅𝒙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𝒆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ID" b="1" dirty="0"/>
                  <a:t> </a:t>
                </a:r>
                <a:r>
                  <a:rPr lang="en-ID" dirty="0"/>
                  <a:t>maka :</a:t>
                </a:r>
                <a:endParaRPr lang="en-ID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B1E4188-CA2E-4379-B728-113611BA10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9524" y="831275"/>
                <a:ext cx="8659094" cy="669992"/>
              </a:xfrm>
              <a:prstGeom prst="rect">
                <a:avLst/>
              </a:prstGeom>
              <a:blipFill>
                <a:blip r:embed="rId2"/>
                <a:stretch>
                  <a:fillRect l="-634" t="-3636" b="-10909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Arrow: Pentagon 7">
                <a:extLst>
                  <a:ext uri="{FF2B5EF4-FFF2-40B4-BE49-F238E27FC236}">
                    <a16:creationId xmlns:a16="http://schemas.microsoft.com/office/drawing/2014/main" id="{B7ED29A6-16EA-44B7-A0EA-505C9DE994D1}"/>
                  </a:ext>
                </a:extLst>
              </p:cNvPr>
              <p:cNvSpPr/>
              <p:nvPr/>
            </p:nvSpPr>
            <p:spPr>
              <a:xfrm>
                <a:off x="1870364" y="1660484"/>
                <a:ext cx="5292436" cy="881709"/>
              </a:xfrm>
              <a:prstGeom prst="homePlat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D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1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8" name="Arrow: Pentagon 7">
                <a:extLst>
                  <a:ext uri="{FF2B5EF4-FFF2-40B4-BE49-F238E27FC236}">
                    <a16:creationId xmlns:a16="http://schemas.microsoft.com/office/drawing/2014/main" id="{B7ED29A6-16EA-44B7-A0EA-505C9DE994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0364" y="1660484"/>
                <a:ext cx="5292436" cy="881709"/>
              </a:xfrm>
              <a:prstGeom prst="homePlate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Arrow: Pentagon 10">
                <a:extLst>
                  <a:ext uri="{FF2B5EF4-FFF2-40B4-BE49-F238E27FC236}">
                    <a16:creationId xmlns:a16="http://schemas.microsoft.com/office/drawing/2014/main" id="{C4594FBB-7C39-4DA7-895C-96DB827F0533}"/>
                  </a:ext>
                </a:extLst>
              </p:cNvPr>
              <p:cNvSpPr/>
              <p:nvPr/>
            </p:nvSpPr>
            <p:spPr>
              <a:xfrm>
                <a:off x="2327566" y="2719256"/>
                <a:ext cx="5292436" cy="881709"/>
              </a:xfrm>
              <a:prstGeom prst="homePlat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D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1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n-US" b="1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ID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1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n-US" b="1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n-US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𝒄</m:t>
                          </m:r>
                        </m:num>
                        <m:den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1" name="Arrow: Pentagon 10">
                <a:extLst>
                  <a:ext uri="{FF2B5EF4-FFF2-40B4-BE49-F238E27FC236}">
                    <a16:creationId xmlns:a16="http://schemas.microsoft.com/office/drawing/2014/main" id="{C4594FBB-7C39-4DA7-895C-96DB827F05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7566" y="2719256"/>
                <a:ext cx="5292436" cy="881709"/>
              </a:xfrm>
              <a:prstGeom prst="homePlate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Arrow: Pentagon 11">
                <a:extLst>
                  <a:ext uri="{FF2B5EF4-FFF2-40B4-BE49-F238E27FC236}">
                    <a16:creationId xmlns:a16="http://schemas.microsoft.com/office/drawing/2014/main" id="{41D76A42-549D-48DF-949E-8799BCBF231D}"/>
                  </a:ext>
                </a:extLst>
              </p:cNvPr>
              <p:cNvSpPr/>
              <p:nvPr/>
            </p:nvSpPr>
            <p:spPr>
              <a:xfrm>
                <a:off x="2784769" y="3795648"/>
                <a:ext cx="5292436" cy="881709"/>
              </a:xfrm>
              <a:prstGeom prst="homePlat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D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ID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ID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ID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2" name="Arrow: Pentagon 11">
                <a:extLst>
                  <a:ext uri="{FF2B5EF4-FFF2-40B4-BE49-F238E27FC236}">
                    <a16:creationId xmlns:a16="http://schemas.microsoft.com/office/drawing/2014/main" id="{41D76A42-549D-48DF-949E-8799BCBF23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4769" y="3795648"/>
                <a:ext cx="5292436" cy="881709"/>
              </a:xfrm>
              <a:prstGeom prst="homePlate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Arrow: Pentagon 13">
                <a:extLst>
                  <a:ext uri="{FF2B5EF4-FFF2-40B4-BE49-F238E27FC236}">
                    <a16:creationId xmlns:a16="http://schemas.microsoft.com/office/drawing/2014/main" id="{B9C146FF-CAD2-4CF0-9D70-318B35DD5DD9}"/>
                  </a:ext>
                </a:extLst>
              </p:cNvPr>
              <p:cNvSpPr/>
              <p:nvPr/>
            </p:nvSpPr>
            <p:spPr>
              <a:xfrm>
                <a:off x="3352797" y="4809584"/>
                <a:ext cx="5292436" cy="881709"/>
              </a:xfrm>
              <a:prstGeom prst="homePlat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D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n-US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𝒆</m:t>
                          </m:r>
                        </m:num>
                        <m:den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4" name="Arrow: Pentagon 13">
                <a:extLst>
                  <a:ext uri="{FF2B5EF4-FFF2-40B4-BE49-F238E27FC236}">
                    <a16:creationId xmlns:a16="http://schemas.microsoft.com/office/drawing/2014/main" id="{B9C146FF-CAD2-4CF0-9D70-318B35DD5D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797" y="4809584"/>
                <a:ext cx="5292436" cy="881709"/>
              </a:xfrm>
              <a:prstGeom prst="homePlate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0824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lowchart: Multidocument 36">
            <a:extLst>
              <a:ext uri="{FF2B5EF4-FFF2-40B4-BE49-F238E27FC236}">
                <a16:creationId xmlns:a16="http://schemas.microsoft.com/office/drawing/2014/main" id="{0CCC6C48-9B54-4376-9C36-98BAF385D073}"/>
              </a:ext>
            </a:extLst>
          </p:cNvPr>
          <p:cNvSpPr/>
          <p:nvPr/>
        </p:nvSpPr>
        <p:spPr>
          <a:xfrm>
            <a:off x="4849090" y="166252"/>
            <a:ext cx="2466110" cy="568037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CONTOH</a:t>
            </a:r>
            <a:endParaRPr lang="en-ID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24BF1D2-8D9F-4DBE-A74A-54DFD437164C}"/>
                  </a:ext>
                </a:extLst>
              </p:cNvPr>
              <p:cNvSpPr txBox="1"/>
              <p:nvPr/>
            </p:nvSpPr>
            <p:spPr>
              <a:xfrm>
                <a:off x="955964" y="803551"/>
                <a:ext cx="10210800" cy="21204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Tentukan </a:t>
                </a:r>
                <a:r>
                  <a:rPr lang="en-US" dirty="0" err="1"/>
                  <a:t>jumlah</a:t>
                </a:r>
                <a:r>
                  <a:rPr lang="en-US" dirty="0"/>
                  <a:t> </a:t>
                </a:r>
                <a:r>
                  <a:rPr lang="en-US" dirty="0" err="1"/>
                  <a:t>kuadrat</a:t>
                </a:r>
                <a:r>
                  <a:rPr lang="en-US" dirty="0"/>
                  <a:t> </a:t>
                </a:r>
                <a:r>
                  <a:rPr lang="en-US" dirty="0" err="1"/>
                  <a:t>akar</a:t>
                </a:r>
                <a:r>
                  <a:rPr lang="en-US" dirty="0"/>
                  <a:t> – </a:t>
                </a:r>
                <a:r>
                  <a:rPr lang="en-US" dirty="0" err="1"/>
                  <a:t>akar</a:t>
                </a:r>
                <a:r>
                  <a:rPr lang="en-US" dirty="0"/>
                  <a:t> </a:t>
                </a:r>
                <a:r>
                  <a:rPr lang="en-US" dirty="0" err="1"/>
                  <a:t>persamaan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−3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+4=0</m:t>
                    </m:r>
                  </m:oMath>
                </a14:m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r>
                  <a:rPr lang="en-US" dirty="0" err="1"/>
                  <a:t>Diketahui</a:t>
                </a:r>
                <a:r>
                  <a:rPr lang="en-US" dirty="0"/>
                  <a:t> : a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/>
                  <a:t>, b = 2, c = -3, d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 dan e = 4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 err="1"/>
                  <a:t>Ditanya</a:t>
                </a:r>
                <a:r>
                  <a:rPr lang="en-US" dirty="0"/>
                  <a:t>    :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Jawab	 :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ID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24BF1D2-8D9F-4DBE-A74A-54DFD43716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964" y="803551"/>
                <a:ext cx="10210800" cy="2120452"/>
              </a:xfrm>
              <a:prstGeom prst="rect">
                <a:avLst/>
              </a:prstGeom>
              <a:blipFill>
                <a:blip r:embed="rId2"/>
                <a:stretch>
                  <a:fillRect l="-537" t="-172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588990DF-C00F-48C0-8873-C16266F67890}"/>
                  </a:ext>
                </a:extLst>
              </p:cNvPr>
              <p:cNvSpPr txBox="1"/>
              <p:nvPr/>
            </p:nvSpPr>
            <p:spPr>
              <a:xfrm>
                <a:off x="2008910" y="1734179"/>
                <a:ext cx="25353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ID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ID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ID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ID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ID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b>
                          </m:sSub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588990DF-C00F-48C0-8873-C16266F678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8910" y="1734179"/>
                <a:ext cx="2535382" cy="369332"/>
              </a:xfrm>
              <a:prstGeom prst="rect">
                <a:avLst/>
              </a:prstGeom>
              <a:blipFill>
                <a:blip r:embed="rId3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550A30A1-4CB1-473C-A824-1804EAFEAF69}"/>
                  </a:ext>
                </a:extLst>
              </p:cNvPr>
              <p:cNvSpPr txBox="1"/>
              <p:nvPr/>
            </p:nvSpPr>
            <p:spPr>
              <a:xfrm>
                <a:off x="3633355" y="2546851"/>
                <a:ext cx="763039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ID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  <m:sup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  <m:sup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  <m:sup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  <m:sup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</m:t>
                      </m:r>
                      <m:sSub>
                        <m:sSubPr>
                          <m:ctrlPr>
                            <a:rPr lang="en-ID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ID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550A30A1-4CB1-473C-A824-1804EAFEAF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3355" y="2546851"/>
                <a:ext cx="7630391" cy="369332"/>
              </a:xfrm>
              <a:prstGeom prst="rect">
                <a:avLst/>
              </a:prstGeom>
              <a:blipFill>
                <a:blip r:embed="rId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0BE54230-E92C-428B-BE24-53A1751BD202}"/>
                  </a:ext>
                </a:extLst>
              </p:cNvPr>
              <p:cNvSpPr txBox="1"/>
              <p:nvPr/>
            </p:nvSpPr>
            <p:spPr>
              <a:xfrm>
                <a:off x="3449784" y="3017908"/>
                <a:ext cx="723207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ID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  <m:sup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  <m:sup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  <m:sup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  <m:sup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+2(</m:t>
                      </m:r>
                      <m:sSub>
                        <m:sSubPr>
                          <m:ctrlPr>
                            <a:rPr lang="en-ID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ID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0BE54230-E92C-428B-BE24-53A1751BD2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9784" y="3017908"/>
                <a:ext cx="7232072" cy="369332"/>
              </a:xfrm>
              <a:prstGeom prst="rect">
                <a:avLst/>
              </a:prstGeom>
              <a:blipFill>
                <a:blip r:embed="rId5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82B51803-2BEA-4816-A701-72734ACFD4BE}"/>
                  </a:ext>
                </a:extLst>
              </p:cNvPr>
              <p:cNvSpPr txBox="1"/>
              <p:nvPr/>
            </p:nvSpPr>
            <p:spPr>
              <a:xfrm>
                <a:off x="1191492" y="3486253"/>
                <a:ext cx="943494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ID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  <m:sup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  <m:sup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  <m:sup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  <m:sup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ID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−2(</m:t>
                      </m:r>
                      <m:sSub>
                        <m:sSubPr>
                          <m:ctrlPr>
                            <a:rPr lang="en-ID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ID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82B51803-2BEA-4816-A701-72734ACFD4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1492" y="3486253"/>
                <a:ext cx="9434946" cy="369332"/>
              </a:xfrm>
              <a:prstGeom prst="rect">
                <a:avLst/>
              </a:prstGeom>
              <a:blipFill>
                <a:blip r:embed="rId6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439492AB-420D-489B-8BC6-371C60A5BB89}"/>
                  </a:ext>
                </a:extLst>
              </p:cNvPr>
              <p:cNvSpPr txBox="1"/>
              <p:nvPr/>
            </p:nvSpPr>
            <p:spPr>
              <a:xfrm>
                <a:off x="3304311" y="3785524"/>
                <a:ext cx="2258292" cy="7693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lang="en-US" b="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439492AB-420D-489B-8BC6-371C60A5BB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4311" y="3785524"/>
                <a:ext cx="2258292" cy="76937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71AB1E5F-4F36-43D3-9470-437C044D4F80}"/>
                  </a:ext>
                </a:extLst>
              </p:cNvPr>
              <p:cNvSpPr txBox="1"/>
              <p:nvPr/>
            </p:nvSpPr>
            <p:spPr>
              <a:xfrm>
                <a:off x="3401296" y="4390493"/>
                <a:ext cx="2258292" cy="7693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71AB1E5F-4F36-43D3-9470-437C044D4F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1296" y="4390493"/>
                <a:ext cx="2258292" cy="76937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44A7D951-A29F-40EB-8DEE-5023748219AB}"/>
                  </a:ext>
                </a:extLst>
              </p:cNvPr>
              <p:cNvSpPr txBox="1"/>
              <p:nvPr/>
            </p:nvSpPr>
            <p:spPr>
              <a:xfrm>
                <a:off x="3304311" y="5045003"/>
                <a:ext cx="154477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44A7D951-A29F-40EB-8DEE-5023748219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4311" y="5045003"/>
                <a:ext cx="1544779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82D9BC37-D26F-4DC5-9094-A36EC7ECE603}"/>
                  </a:ext>
                </a:extLst>
              </p:cNvPr>
              <p:cNvSpPr txBox="1"/>
              <p:nvPr/>
            </p:nvSpPr>
            <p:spPr>
              <a:xfrm>
                <a:off x="3290454" y="5432935"/>
                <a:ext cx="100445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82D9BC37-D26F-4DC5-9094-A36EC7ECE6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0454" y="5432935"/>
                <a:ext cx="1004456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410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2" grpId="0"/>
      <p:bldP spid="44" grpId="0"/>
      <p:bldP spid="46" grpId="0"/>
      <p:bldP spid="48" grpId="0"/>
      <p:bldP spid="50" grpId="0"/>
      <p:bldP spid="53" grpId="0"/>
      <p:bldP spid="55" grpId="0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115</TotalTime>
  <Words>508</Words>
  <Application>Microsoft Office PowerPoint</Application>
  <PresentationFormat>Widescreen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Gill Sans MT</vt:lpstr>
      <vt:lpstr>Gallery</vt:lpstr>
      <vt:lpstr>POLINOMIAL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POLINOMIAL</dc:title>
  <dc:creator>ACER</dc:creator>
  <cp:lastModifiedBy>ACER</cp:lastModifiedBy>
  <cp:revision>13</cp:revision>
  <dcterms:created xsi:type="dcterms:W3CDTF">2020-11-15T15:34:05Z</dcterms:created>
  <dcterms:modified xsi:type="dcterms:W3CDTF">2020-11-15T18:01:19Z</dcterms:modified>
</cp:coreProperties>
</file>