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8.png"/><Relationship Id="rId3" Type="http://schemas.openxmlformats.org/officeDocument/2006/relationships/image" Target="../media/image25.png"/><Relationship Id="rId7" Type="http://schemas.openxmlformats.org/officeDocument/2006/relationships/image" Target="../media/image43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image" Target="../media/image39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33.png"/><Relationship Id="rId5" Type="http://schemas.openxmlformats.org/officeDocument/2006/relationships/image" Target="../media/image41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60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67.png"/><Relationship Id="rId7" Type="http://schemas.openxmlformats.org/officeDocument/2006/relationships/image" Target="../media/image9.png"/><Relationship Id="rId12" Type="http://schemas.openxmlformats.org/officeDocument/2006/relationships/image" Target="../media/image59.png"/><Relationship Id="rId17" Type="http://schemas.openxmlformats.org/officeDocument/2006/relationships/image" Target="../media/image64.png"/><Relationship Id="rId25" Type="http://schemas.openxmlformats.org/officeDocument/2006/relationships/image" Target="../media/image71.png"/><Relationship Id="rId2" Type="http://schemas.openxmlformats.org/officeDocument/2006/relationships/image" Target="../media/image53.png"/><Relationship Id="rId16" Type="http://schemas.openxmlformats.org/officeDocument/2006/relationships/image" Target="../media/image63.png"/><Relationship Id="rId20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11" Type="http://schemas.openxmlformats.org/officeDocument/2006/relationships/image" Target="../media/image13.png"/><Relationship Id="rId24" Type="http://schemas.openxmlformats.org/officeDocument/2006/relationships/image" Target="../media/image70.png"/><Relationship Id="rId5" Type="http://schemas.openxmlformats.org/officeDocument/2006/relationships/image" Target="../media/image55.png"/><Relationship Id="rId15" Type="http://schemas.openxmlformats.org/officeDocument/2006/relationships/image" Target="../media/image62.png"/><Relationship Id="rId23" Type="http://schemas.openxmlformats.org/officeDocument/2006/relationships/image" Target="../media/image69.png"/><Relationship Id="rId10" Type="http://schemas.openxmlformats.org/officeDocument/2006/relationships/image" Target="../media/image58.png"/><Relationship Id="rId19" Type="http://schemas.openxmlformats.org/officeDocument/2006/relationships/image" Target="../media/image65.png"/><Relationship Id="rId4" Type="http://schemas.openxmlformats.org/officeDocument/2006/relationships/image" Target="../media/image54.png"/><Relationship Id="rId9" Type="http://schemas.openxmlformats.org/officeDocument/2006/relationships/image" Target="../media/image57.png"/><Relationship Id="rId14" Type="http://schemas.openxmlformats.org/officeDocument/2006/relationships/image" Target="../media/image61.png"/><Relationship Id="rId22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FFC4C-D22B-4441-B765-00CD58851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968611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err="1"/>
              <a:t>polinomial</a:t>
            </a:r>
            <a:endParaRPr lang="en-ID" sz="88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A125DC-1443-4443-9D24-F94CFC5CE1EB}"/>
              </a:ext>
            </a:extLst>
          </p:cNvPr>
          <p:cNvSpPr/>
          <p:nvPr/>
        </p:nvSpPr>
        <p:spPr>
          <a:xfrm>
            <a:off x="3048000" y="2784760"/>
            <a:ext cx="7370618" cy="62345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Menemukan</a:t>
            </a:r>
            <a:r>
              <a:rPr lang="en-US" sz="2400" b="1" dirty="0"/>
              <a:t> </a:t>
            </a:r>
            <a:r>
              <a:rPr lang="en-US" sz="2400" b="1" dirty="0" err="1"/>
              <a:t>Akar-Akar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Polinomial</a:t>
            </a:r>
            <a:endParaRPr lang="en-ID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92226-F4FD-4679-9E34-E5D731051AFA}"/>
              </a:ext>
            </a:extLst>
          </p:cNvPr>
          <p:cNvSpPr txBox="1"/>
          <p:nvPr/>
        </p:nvSpPr>
        <p:spPr>
          <a:xfrm>
            <a:off x="3574473" y="3906982"/>
            <a:ext cx="6109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By. SITI SYARAH MAULYDIA,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0658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A2FA18D-BC09-4FCA-8BB8-BCC95BB09F22}"/>
              </a:ext>
            </a:extLst>
          </p:cNvPr>
          <p:cNvSpPr/>
          <p:nvPr/>
        </p:nvSpPr>
        <p:spPr>
          <a:xfrm>
            <a:off x="1482436" y="526471"/>
            <a:ext cx="9227127" cy="113607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MENEMUKAN AKAR-AKAR PERSAMAAN POLINOMIAL</a:t>
            </a:r>
            <a:endParaRPr lang="en-ID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A91684-FA39-4D15-8A88-B665BA4C8B21}"/>
                  </a:ext>
                </a:extLst>
              </p:cNvPr>
              <p:cNvSpPr txBox="1"/>
              <p:nvPr/>
            </p:nvSpPr>
            <p:spPr>
              <a:xfrm>
                <a:off x="678873" y="1939642"/>
                <a:ext cx="1091738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/>
                  <a:t>Persamaan polynomial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D" sz="2800" dirty="0"/>
                  <a:t> </a:t>
                </a:r>
                <a:r>
                  <a:rPr lang="en-ID" sz="2800" dirty="0" err="1"/>
                  <a:t>dapat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diselesaikan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dengan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cara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mencari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nilai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pengganti</a:t>
                </a:r>
                <a:r>
                  <a:rPr lang="en-ID" sz="2800" dirty="0"/>
                  <a:t> x yang </a:t>
                </a:r>
                <a:r>
                  <a:rPr lang="en-ID" sz="2800" dirty="0" err="1"/>
                  <a:t>memenuhi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persamaan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itu</a:t>
                </a:r>
                <a:r>
                  <a:rPr lang="en-ID" sz="2800" dirty="0"/>
                  <a:t>. Nilai </a:t>
                </a:r>
                <a:r>
                  <a:rPr lang="en-ID" sz="2800" dirty="0" err="1"/>
                  <a:t>pengganti</a:t>
                </a:r>
                <a:r>
                  <a:rPr lang="en-ID" sz="2800" dirty="0"/>
                  <a:t> x yang </a:t>
                </a:r>
                <a:r>
                  <a:rPr lang="en-ID" sz="2800" dirty="0" err="1"/>
                  <a:t>demikian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dinamakan</a:t>
                </a:r>
                <a:r>
                  <a:rPr lang="en-ID" sz="2800" dirty="0"/>
                  <a:t> </a:t>
                </a:r>
                <a:r>
                  <a:rPr lang="en-ID" sz="2800" b="1" dirty="0" err="1"/>
                  <a:t>penyelesaian</a:t>
                </a:r>
                <a:r>
                  <a:rPr lang="en-ID" sz="2800" b="1" dirty="0"/>
                  <a:t> </a:t>
                </a:r>
                <a:r>
                  <a:rPr lang="en-ID" sz="2800" b="1" dirty="0" err="1"/>
                  <a:t>atau</a:t>
                </a:r>
                <a:r>
                  <a:rPr lang="en-ID" sz="2800" b="1" dirty="0"/>
                  <a:t> </a:t>
                </a:r>
                <a:r>
                  <a:rPr lang="en-ID" sz="2800" b="1" dirty="0" err="1"/>
                  <a:t>akar</a:t>
                </a:r>
                <a:r>
                  <a:rPr lang="en-ID" sz="2800" b="1" dirty="0"/>
                  <a:t> </a:t>
                </a:r>
                <a:r>
                  <a:rPr lang="en-ID" sz="2800" b="1" dirty="0" err="1"/>
                  <a:t>persamaan</a:t>
                </a:r>
                <a:r>
                  <a:rPr lang="en-ID" sz="2800" b="1" dirty="0"/>
                  <a:t> polynomial </a:t>
                </a:r>
                <a:r>
                  <a:rPr lang="en-ID" sz="2800" dirty="0" err="1"/>
                  <a:t>tersebut</a:t>
                </a:r>
                <a:r>
                  <a:rPr lang="en-ID" sz="2800" dirty="0"/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DA91684-FA39-4D15-8A88-B665BA4C8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3" y="1939642"/>
                <a:ext cx="10917382" cy="1815882"/>
              </a:xfrm>
              <a:prstGeom prst="rect">
                <a:avLst/>
              </a:prstGeom>
              <a:blipFill>
                <a:blip r:embed="rId2"/>
                <a:stretch>
                  <a:fillRect l="-1117" t="-3356" r="-1173" b="-83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29A81E-3D34-47C8-BA16-99A500E51296}"/>
                  </a:ext>
                </a:extLst>
              </p:cNvPr>
              <p:cNvSpPr txBox="1"/>
              <p:nvPr/>
            </p:nvSpPr>
            <p:spPr>
              <a:xfrm>
                <a:off x="1316182" y="4059395"/>
                <a:ext cx="9559636" cy="138499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Jika f(x) </a:t>
                </a:r>
                <a:r>
                  <a:rPr lang="en-US" sz="2800" dirty="0" err="1"/>
                  <a:t>suatu</a:t>
                </a:r>
                <a:r>
                  <a:rPr lang="en-US" sz="2800" dirty="0"/>
                  <a:t> polynomial, </a:t>
                </a:r>
                <a:r>
                  <a:rPr lang="en-US" sz="2800" dirty="0" err="1"/>
                  <a:t>maka</a:t>
                </a:r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sz="2800" dirty="0"/>
                  <a:t>) </a:t>
                </a:r>
                <a:r>
                  <a:rPr lang="en-ID" sz="2800" dirty="0" err="1"/>
                  <a:t>merupakan</a:t>
                </a:r>
                <a:r>
                  <a:rPr lang="en-ID" sz="2800" dirty="0"/>
                  <a:t> factor </a:t>
                </a:r>
                <a:r>
                  <a:rPr lang="en-ID" sz="2800" dirty="0" err="1"/>
                  <a:t>dari</a:t>
                </a:r>
                <a:r>
                  <a:rPr lang="en-ID" sz="2800" dirty="0"/>
                  <a:t> f(x) </a:t>
                </a:r>
                <a:r>
                  <a:rPr lang="en-ID" sz="2800" dirty="0" err="1"/>
                  <a:t>jika</a:t>
                </a:r>
                <a:r>
                  <a:rPr lang="en-ID" sz="2800" dirty="0"/>
                  <a:t> dan </a:t>
                </a:r>
                <a:r>
                  <a:rPr lang="en-ID" sz="2800" dirty="0" err="1"/>
                  <a:t>hanya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jika</a:t>
                </a:r>
                <a:r>
                  <a:rPr lang="en-ID" sz="2800" dirty="0"/>
                  <a:t> h </a:t>
                </a:r>
                <a:r>
                  <a:rPr lang="en-ID" sz="2800" dirty="0" err="1"/>
                  <a:t>adalah</a:t>
                </a:r>
                <a:r>
                  <a:rPr lang="en-ID" sz="2800" dirty="0"/>
                  <a:t> </a:t>
                </a:r>
                <a:r>
                  <a:rPr lang="en-ID" sz="2800" dirty="0" err="1"/>
                  <a:t>akar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dari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persamaan</a:t>
                </a:r>
                <a:r>
                  <a:rPr lang="en-ID" sz="2800" dirty="0"/>
                  <a:t> polynomial f(x) = 0.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329A81E-3D34-47C8-BA16-99A500E5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2" y="4059395"/>
                <a:ext cx="9559636" cy="1384995"/>
              </a:xfrm>
              <a:prstGeom prst="rect">
                <a:avLst/>
              </a:prstGeom>
              <a:blipFill>
                <a:blip r:embed="rId3"/>
                <a:stretch>
                  <a:fillRect t="-4367" r="-828" b="-1091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3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166248"/>
            <a:ext cx="3214254" cy="60047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No.1</a:t>
            </a:r>
            <a:endParaRPr lang="en-ID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651159" y="932150"/>
                <a:ext cx="10668000" cy="298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err="1"/>
                  <a:t>Tentukan</a:t>
                </a:r>
                <a:r>
                  <a:rPr lang="en-US" b="0" dirty="0"/>
                  <a:t> </a:t>
                </a:r>
                <a:r>
                  <a:rPr lang="en-US" b="0" dirty="0" err="1"/>
                  <a:t>akar-akar</a:t>
                </a:r>
                <a:r>
                  <a:rPr lang="en-US" b="0" dirty="0"/>
                  <a:t> </a:t>
                </a:r>
                <a:r>
                  <a:rPr lang="en-US" b="0" dirty="0" err="1"/>
                  <a:t>persamaan</a:t>
                </a:r>
                <a:r>
                  <a:rPr lang="en-US" b="0" dirty="0"/>
                  <a:t> polynomial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ID" dirty="0"/>
                  <a:t>	</a:t>
                </a:r>
              </a:p>
              <a:p>
                <a:r>
                  <a:rPr lang="en-ID" dirty="0" err="1"/>
                  <a:t>Maka</a:t>
                </a:r>
                <a:r>
                  <a:rPr lang="en-ID" dirty="0"/>
                  <a:t>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D" dirty="0"/>
                  <a:t>, b = 3, c = 0 dan d = -4</a:t>
                </a:r>
              </a:p>
              <a:p>
                <a:r>
                  <a:rPr lang="en-ID" dirty="0"/>
                  <a:t>Langkah </a:t>
                </a:r>
                <a:r>
                  <a:rPr lang="en-ID" dirty="0" err="1"/>
                  <a:t>pertama</a:t>
                </a:r>
                <a:r>
                  <a:rPr lang="en-ID" dirty="0"/>
                  <a:t> </a:t>
                </a:r>
                <a:r>
                  <a:rPr lang="en-ID" dirty="0" err="1"/>
                  <a:t>kita</a:t>
                </a:r>
                <a:r>
                  <a:rPr lang="en-ID" dirty="0"/>
                  <a:t> </a:t>
                </a:r>
                <a:r>
                  <a:rPr lang="en-ID" dirty="0" err="1"/>
                  <a:t>cari</a:t>
                </a:r>
                <a:r>
                  <a:rPr lang="en-ID" dirty="0"/>
                  <a:t> factor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=4, </m:t>
                    </m:r>
                  </m:oMath>
                </a14:m>
                <a:r>
                  <a:rPr lang="en-ID" dirty="0" err="1"/>
                  <a:t>yaitu</a:t>
                </a:r>
                <a:r>
                  <a:rPr lang="en-ID" dirty="0"/>
                  <a:t> : {-4, -2 , -1, 0, 1, 2, 4)</a:t>
                </a:r>
              </a:p>
              <a:p>
                <a:endParaRPr lang="en-ID" dirty="0"/>
              </a:p>
              <a:p>
                <a:r>
                  <a:rPr lang="en-ID" dirty="0" err="1"/>
                  <a:t>Lakukan</a:t>
                </a:r>
                <a:r>
                  <a:rPr lang="en-ID" dirty="0"/>
                  <a:t> </a:t>
                </a:r>
                <a:r>
                  <a:rPr lang="en-ID" dirty="0" err="1"/>
                  <a:t>ujicoba</a:t>
                </a:r>
                <a:r>
                  <a:rPr lang="en-ID" dirty="0"/>
                  <a:t> </a:t>
                </a:r>
                <a:r>
                  <a:rPr lang="en-ID" dirty="0" err="1"/>
                  <a:t>sampai</a:t>
                </a:r>
                <a:r>
                  <a:rPr lang="en-ID" dirty="0"/>
                  <a:t> </a:t>
                </a:r>
                <a:r>
                  <a:rPr lang="en-ID" dirty="0" err="1"/>
                  <a:t>menemukan</a:t>
                </a:r>
                <a:r>
                  <a:rPr lang="en-ID" dirty="0"/>
                  <a:t> yang </a:t>
                </a:r>
                <a:r>
                  <a:rPr lang="en-ID" dirty="0" err="1"/>
                  <a:t>mempunyai</a:t>
                </a:r>
                <a:r>
                  <a:rPr lang="en-ID" dirty="0"/>
                  <a:t> </a:t>
                </a:r>
                <a:r>
                  <a:rPr lang="en-ID" dirty="0" err="1"/>
                  <a:t>sisa</a:t>
                </a:r>
                <a:r>
                  <a:rPr lang="en-ID" dirty="0"/>
                  <a:t> 0.</a:t>
                </a:r>
              </a:p>
              <a:p>
                <a:r>
                  <a:rPr lang="en-ID" b="0" dirty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ID" dirty="0"/>
                  <a:t>	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9" y="932150"/>
                <a:ext cx="10668000" cy="2984278"/>
              </a:xfrm>
              <a:prstGeom prst="rect">
                <a:avLst/>
              </a:prstGeom>
              <a:blipFill>
                <a:blip r:embed="rId2"/>
                <a:stretch>
                  <a:fillRect l="-514" t="-1227" b="-10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/>
              <p:nvPr/>
            </p:nvSpPr>
            <p:spPr>
              <a:xfrm>
                <a:off x="22028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69" y="3883989"/>
                <a:ext cx="3879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/>
              <p:nvPr/>
            </p:nvSpPr>
            <p:spPr>
              <a:xfrm>
                <a:off x="28124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469" y="3883989"/>
                <a:ext cx="38792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/>
              <p:nvPr/>
            </p:nvSpPr>
            <p:spPr>
              <a:xfrm>
                <a:off x="34220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9" y="3883989"/>
                <a:ext cx="3879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/>
              <p:nvPr/>
            </p:nvSpPr>
            <p:spPr>
              <a:xfrm>
                <a:off x="4100942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2" y="3883989"/>
                <a:ext cx="387928" cy="369332"/>
              </a:xfrm>
              <a:prstGeom prst="rect">
                <a:avLst/>
              </a:prstGeom>
              <a:blipFill>
                <a:blip r:embed="rId6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519398C-CD47-4D47-8918-537F8A497515}"/>
              </a:ext>
            </a:extLst>
          </p:cNvPr>
          <p:cNvGrpSpPr/>
          <p:nvPr/>
        </p:nvGrpSpPr>
        <p:grpSpPr>
          <a:xfrm>
            <a:off x="1981197" y="3883989"/>
            <a:ext cx="2757054" cy="803568"/>
            <a:chOff x="3879273" y="4419595"/>
            <a:chExt cx="2757054" cy="80356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96A509-67E0-452A-97CC-439CE45F2B3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411D5-E0F6-449F-9463-A373A3149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/>
              <p:nvPr/>
            </p:nvSpPr>
            <p:spPr>
              <a:xfrm>
                <a:off x="1122252" y="4253321"/>
                <a:ext cx="761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52" y="4253321"/>
                <a:ext cx="761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/>
              <p:nvPr/>
            </p:nvSpPr>
            <p:spPr>
              <a:xfrm>
                <a:off x="2812467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467" y="4271924"/>
                <a:ext cx="3879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/>
              <p:nvPr/>
            </p:nvSpPr>
            <p:spPr>
              <a:xfrm>
                <a:off x="3422067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7" y="4271924"/>
                <a:ext cx="3879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/>
              <p:nvPr/>
            </p:nvSpPr>
            <p:spPr>
              <a:xfrm>
                <a:off x="4100940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0" y="4271924"/>
                <a:ext cx="3879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/>
              <p:nvPr/>
            </p:nvSpPr>
            <p:spPr>
              <a:xfrm>
                <a:off x="2189011" y="4673703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11" y="4673703"/>
                <a:ext cx="3879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/>
              <p:nvPr/>
            </p:nvSpPr>
            <p:spPr>
              <a:xfrm>
                <a:off x="2798611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11" y="4673704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/>
              <p:nvPr/>
            </p:nvSpPr>
            <p:spPr>
              <a:xfrm>
                <a:off x="3408211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1" y="4673704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/>
              <p:nvPr/>
            </p:nvSpPr>
            <p:spPr>
              <a:xfrm>
                <a:off x="4087084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4" y="4673704"/>
                <a:ext cx="38792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830A46E-4893-490B-B4F2-DEB14DA31B93}"/>
              </a:ext>
            </a:extLst>
          </p:cNvPr>
          <p:cNvSpPr txBox="1"/>
          <p:nvPr/>
        </p:nvSpPr>
        <p:spPr>
          <a:xfrm>
            <a:off x="4890644" y="4445104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5E8B0E-FE31-4B30-9ECA-49945B11E338}"/>
              </a:ext>
            </a:extLst>
          </p:cNvPr>
          <p:cNvGrpSpPr/>
          <p:nvPr/>
        </p:nvGrpSpPr>
        <p:grpSpPr>
          <a:xfrm>
            <a:off x="2189011" y="4687549"/>
            <a:ext cx="1634832" cy="803568"/>
            <a:chOff x="3879273" y="4419595"/>
            <a:chExt cx="2757054" cy="80356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CA6579-F259-475C-8DFF-1B7A098824F8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7A73688-4036-4A2D-AA09-23585860A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/>
              <p:nvPr/>
            </p:nvSpPr>
            <p:spPr>
              <a:xfrm>
                <a:off x="1281571" y="4992358"/>
                <a:ext cx="920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71" y="4992358"/>
                <a:ext cx="92027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/>
              <p:nvPr/>
            </p:nvSpPr>
            <p:spPr>
              <a:xfrm>
                <a:off x="2798612" y="503392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12" y="5033928"/>
                <a:ext cx="387928" cy="369332"/>
              </a:xfrm>
              <a:prstGeom prst="rect">
                <a:avLst/>
              </a:prstGeom>
              <a:blipFill>
                <a:blip r:embed="rId15"/>
                <a:stretch>
                  <a:fillRect l="-12500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/>
              <p:nvPr/>
            </p:nvSpPr>
            <p:spPr>
              <a:xfrm>
                <a:off x="3408212" y="503392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2" y="5033928"/>
                <a:ext cx="387928" cy="369332"/>
              </a:xfrm>
              <a:prstGeom prst="rect">
                <a:avLst/>
              </a:prstGeom>
              <a:blipFill>
                <a:blip r:embed="rId16"/>
                <a:stretch>
                  <a:fillRect l="-12500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/>
              <p:nvPr/>
            </p:nvSpPr>
            <p:spPr>
              <a:xfrm>
                <a:off x="2189007" y="544956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07" y="5449568"/>
                <a:ext cx="38792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/>
              <p:nvPr/>
            </p:nvSpPr>
            <p:spPr>
              <a:xfrm>
                <a:off x="2798607" y="54495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07" y="5449569"/>
                <a:ext cx="38792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/>
              <p:nvPr/>
            </p:nvSpPr>
            <p:spPr>
              <a:xfrm>
                <a:off x="3408207" y="54495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07" y="5449569"/>
                <a:ext cx="38792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9DBA7069-5C62-419D-9372-08E6CA10A4E6}"/>
              </a:ext>
            </a:extLst>
          </p:cNvPr>
          <p:cNvGrpSpPr/>
          <p:nvPr/>
        </p:nvGrpSpPr>
        <p:grpSpPr>
          <a:xfrm>
            <a:off x="3920833" y="4692290"/>
            <a:ext cx="817418" cy="350745"/>
            <a:chOff x="5818909" y="4909231"/>
            <a:chExt cx="817418" cy="35074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E45665C-EEF7-4DE3-951D-3F8586158865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052D03E-96E7-453F-88AA-57E45192FAF8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FBC912F-949D-4E1E-B5C0-46BAEAD8BB14}"/>
              </a:ext>
            </a:extLst>
          </p:cNvPr>
          <p:cNvGrpSpPr/>
          <p:nvPr/>
        </p:nvGrpSpPr>
        <p:grpSpPr>
          <a:xfrm>
            <a:off x="3311229" y="5482002"/>
            <a:ext cx="520841" cy="350745"/>
            <a:chOff x="5818909" y="4909231"/>
            <a:chExt cx="817418" cy="35074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579330-ABD9-4759-9227-6B0219914E34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957C856-F664-4474-AFE1-444703264F2A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F72D000-A406-48F0-9C92-11556937D3D1}"/>
              </a:ext>
            </a:extLst>
          </p:cNvPr>
          <p:cNvSpPr txBox="1"/>
          <p:nvPr/>
        </p:nvSpPr>
        <p:spPr>
          <a:xfrm>
            <a:off x="3884284" y="5260284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/>
              <p:nvPr/>
            </p:nvSpPr>
            <p:spPr>
              <a:xfrm>
                <a:off x="1549784" y="6219858"/>
                <a:ext cx="8381982" cy="40011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/>
                  <a:t>Jadi, akar-akar persamaan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𝑎𝑑𝑎𝑙𝑎h</m:t>
                    </m:r>
                  </m:oMath>
                </a14:m>
                <a:r>
                  <a:rPr lang="en-US" sz="2000" b="0" dirty="0"/>
                  <a:t> 1 dan -2</a:t>
                </a: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84" y="6219858"/>
                <a:ext cx="8381982" cy="400110"/>
              </a:xfrm>
              <a:prstGeom prst="rect">
                <a:avLst/>
              </a:prstGeom>
              <a:blipFill>
                <a:blip r:embed="rId20"/>
                <a:stretch>
                  <a:fillRect t="-4286" b="-2142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1F7B4C-C4BD-40C2-8F99-9D08C1E63868}"/>
                  </a:ext>
                </a:extLst>
              </p:cNvPr>
              <p:cNvSpPr txBox="1"/>
              <p:nvPr/>
            </p:nvSpPr>
            <p:spPr>
              <a:xfrm>
                <a:off x="5962442" y="4521620"/>
                <a:ext cx="4594722" cy="12003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pPr/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b="0" dirty="0"/>
              </a:p>
              <a:p>
                <a:pPr/>
                <a:r>
                  <a:rPr lang="en-US" dirty="0"/>
                  <a:t>Untuk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−1=0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𝑚𝑎𝑘𝑎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/>
                  <a:t> (</a:t>
                </a:r>
                <a:r>
                  <a:rPr lang="en-US" b="0" dirty="0" err="1"/>
                  <a:t>akar</a:t>
                </a:r>
                <a:r>
                  <a:rPr lang="en-US" b="0" dirty="0"/>
                  <a:t> </a:t>
                </a:r>
                <a:r>
                  <a:rPr lang="en-US" b="0" dirty="0" err="1"/>
                  <a:t>kembar</a:t>
                </a:r>
                <a:r>
                  <a:rPr lang="en-US" b="0" dirty="0"/>
                  <a:t>)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1F7B4C-C4BD-40C2-8F99-9D08C1E6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442" y="4521620"/>
                <a:ext cx="4594722" cy="1200329"/>
              </a:xfrm>
              <a:prstGeom prst="rect">
                <a:avLst/>
              </a:prstGeom>
              <a:blipFill>
                <a:blip r:embed="rId21"/>
                <a:stretch>
                  <a:fillRect l="-926" b="-65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28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1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53" grpId="0"/>
      <p:bldP spid="57" grpId="0"/>
      <p:bldP spid="59" grpId="0"/>
      <p:bldP spid="61" grpId="0"/>
      <p:bldP spid="63" grpId="0"/>
      <p:bldP spid="65" grpId="0"/>
      <p:bldP spid="79" grpId="0"/>
      <p:bldP spid="81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290943"/>
            <a:ext cx="3214254" cy="60047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No.2</a:t>
            </a:r>
            <a:endParaRPr lang="en-ID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651159" y="1056845"/>
                <a:ext cx="10668000" cy="1843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akar-akar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Gunakan</a:t>
                </a:r>
                <a:r>
                  <a:rPr lang="en-ID" dirty="0"/>
                  <a:t> </a:t>
                </a:r>
                <a:r>
                  <a:rPr lang="en-ID" dirty="0" err="1"/>
                  <a:t>cara</a:t>
                </a:r>
                <a:r>
                  <a:rPr lang="en-ID" dirty="0"/>
                  <a:t> </a:t>
                </a:r>
                <a:r>
                  <a:rPr lang="en-ID" i="1" dirty="0"/>
                  <a:t>Horner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9" y="1056845"/>
                <a:ext cx="10668000" cy="1843453"/>
              </a:xfrm>
              <a:prstGeom prst="rect">
                <a:avLst/>
              </a:prstGeom>
              <a:blipFill>
                <a:blip r:embed="rId2"/>
                <a:stretch>
                  <a:fillRect l="-514" t="-16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/>
              <p:nvPr/>
            </p:nvSpPr>
            <p:spPr>
              <a:xfrm>
                <a:off x="1953491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491" y="2971807"/>
                <a:ext cx="3879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/>
              <p:nvPr/>
            </p:nvSpPr>
            <p:spPr>
              <a:xfrm>
                <a:off x="2563091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91" y="2971807"/>
                <a:ext cx="387928" cy="369332"/>
              </a:xfrm>
              <a:prstGeom prst="rect">
                <a:avLst/>
              </a:prstGeom>
              <a:blipFill>
                <a:blip r:embed="rId4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/>
              <p:nvPr/>
            </p:nvSpPr>
            <p:spPr>
              <a:xfrm>
                <a:off x="3131126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126" y="2971807"/>
                <a:ext cx="387928" cy="369332"/>
              </a:xfrm>
              <a:prstGeom prst="rect">
                <a:avLst/>
              </a:prstGeom>
              <a:blipFill>
                <a:blip r:embed="rId5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/>
              <p:nvPr/>
            </p:nvSpPr>
            <p:spPr>
              <a:xfrm>
                <a:off x="3851564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4" y="2971807"/>
                <a:ext cx="387928" cy="369332"/>
              </a:xfrm>
              <a:prstGeom prst="rect">
                <a:avLst/>
              </a:prstGeom>
              <a:blipFill>
                <a:blip r:embed="rId6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519398C-CD47-4D47-8918-537F8A497515}"/>
              </a:ext>
            </a:extLst>
          </p:cNvPr>
          <p:cNvGrpSpPr/>
          <p:nvPr/>
        </p:nvGrpSpPr>
        <p:grpSpPr>
          <a:xfrm>
            <a:off x="1731819" y="2971807"/>
            <a:ext cx="2618512" cy="803568"/>
            <a:chOff x="3879273" y="4419595"/>
            <a:chExt cx="2757054" cy="80356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96A509-67E0-452A-97CC-439CE45F2B3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411D5-E0F6-449F-9463-A373A3149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/>
              <p:nvPr/>
            </p:nvSpPr>
            <p:spPr>
              <a:xfrm>
                <a:off x="872874" y="3341139"/>
                <a:ext cx="761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74" y="3341139"/>
                <a:ext cx="761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/>
              <p:nvPr/>
            </p:nvSpPr>
            <p:spPr>
              <a:xfrm>
                <a:off x="2563089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89" y="3359742"/>
                <a:ext cx="3879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/>
              <p:nvPr/>
            </p:nvSpPr>
            <p:spPr>
              <a:xfrm>
                <a:off x="3172689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689" y="3359742"/>
                <a:ext cx="387928" cy="369332"/>
              </a:xfrm>
              <a:prstGeom prst="rect">
                <a:avLst/>
              </a:prstGeom>
              <a:blipFill>
                <a:blip r:embed="rId9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/>
              <p:nvPr/>
            </p:nvSpPr>
            <p:spPr>
              <a:xfrm>
                <a:off x="3851562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2" y="3359742"/>
                <a:ext cx="3879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/>
              <p:nvPr/>
            </p:nvSpPr>
            <p:spPr>
              <a:xfrm>
                <a:off x="1939633" y="3761521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33" y="3761521"/>
                <a:ext cx="3879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/>
              <p:nvPr/>
            </p:nvSpPr>
            <p:spPr>
              <a:xfrm>
                <a:off x="2549233" y="376152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233" y="3761522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/>
              <p:nvPr/>
            </p:nvSpPr>
            <p:spPr>
              <a:xfrm>
                <a:off x="3158833" y="376152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833" y="3761522"/>
                <a:ext cx="38792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/>
              <p:nvPr/>
            </p:nvSpPr>
            <p:spPr>
              <a:xfrm>
                <a:off x="3837706" y="3761522"/>
                <a:ext cx="3297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06" y="3761522"/>
                <a:ext cx="32972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830A46E-4893-490B-B4F2-DEB14DA31B93}"/>
              </a:ext>
            </a:extLst>
          </p:cNvPr>
          <p:cNvSpPr txBox="1"/>
          <p:nvPr/>
        </p:nvSpPr>
        <p:spPr>
          <a:xfrm>
            <a:off x="4350320" y="3532922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DBA7069-5C62-419D-9372-08E6CA10A4E6}"/>
              </a:ext>
            </a:extLst>
          </p:cNvPr>
          <p:cNvGrpSpPr/>
          <p:nvPr/>
        </p:nvGrpSpPr>
        <p:grpSpPr>
          <a:xfrm>
            <a:off x="3671455" y="3780108"/>
            <a:ext cx="678866" cy="350745"/>
            <a:chOff x="5818909" y="4909231"/>
            <a:chExt cx="817418" cy="35074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E45665C-EEF7-4DE3-951D-3F8586158865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052D03E-96E7-453F-88AA-57E45192FAF8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/>
              <p:nvPr/>
            </p:nvSpPr>
            <p:spPr>
              <a:xfrm>
                <a:off x="1549784" y="6261424"/>
                <a:ext cx="8381982" cy="46166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/>
                  <a:t>Jadi, </a:t>
                </a:r>
                <a:r>
                  <a:rPr lang="en-US" sz="2400" dirty="0"/>
                  <a:t>akar-akar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−6=0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𝑎𝑑𝑎𝑙𝑎h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1, 2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3.</m:t>
                    </m:r>
                  </m:oMath>
                </a14:m>
                <a:endParaRPr lang="en-US" sz="2400" b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84" y="6261424"/>
                <a:ext cx="8381982" cy="461665"/>
              </a:xfrm>
              <a:prstGeom prst="rect">
                <a:avLst/>
              </a:prstGeom>
              <a:blipFill>
                <a:blip r:embed="rId15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0601005-2E9E-4CEB-93BD-1B2B3BC3301C}"/>
                  </a:ext>
                </a:extLst>
              </p:cNvPr>
              <p:cNvSpPr txBox="1"/>
              <p:nvPr/>
            </p:nvSpPr>
            <p:spPr>
              <a:xfrm>
                <a:off x="951107" y="4336225"/>
                <a:ext cx="6102926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dirty="0"/>
                  <a:t>Sedangkan </a:t>
                </a:r>
                <a:r>
                  <a:rPr lang="en-ID" dirty="0" err="1"/>
                  <a:t>akar-akar</a:t>
                </a:r>
                <a:r>
                  <a:rPr lang="en-ID" dirty="0"/>
                  <a:t> </a:t>
                </a:r>
                <a:r>
                  <a:rPr lang="en-ID" dirty="0" err="1"/>
                  <a:t>lainnya</a:t>
                </a:r>
                <a:r>
                  <a:rPr lang="en-ID" dirty="0"/>
                  <a:t>, </a:t>
                </a:r>
                <a:r>
                  <a:rPr lang="en-ID" dirty="0" err="1"/>
                  <a:t>yaitu</a:t>
                </a:r>
                <a:r>
                  <a:rPr lang="en-ID" dirty="0"/>
                  <a:t> :</a:t>
                </a:r>
              </a:p>
              <a:p>
                <a:r>
                  <a:rPr lang="en-ID" dirty="0"/>
                  <a:t>	   	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0601005-2E9E-4CEB-93BD-1B2B3BC33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07" y="4336225"/>
                <a:ext cx="6102926" cy="1200329"/>
              </a:xfrm>
              <a:prstGeom prst="rect">
                <a:avLst/>
              </a:prstGeom>
              <a:blipFill>
                <a:blip r:embed="rId16"/>
                <a:stretch>
                  <a:fillRect l="-799" t="-253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5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1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290943"/>
            <a:ext cx="3214254" cy="60047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No.3</a:t>
            </a:r>
            <a:endParaRPr lang="en-ID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651159" y="1056845"/>
                <a:ext cx="10668000" cy="1843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Sebuah </a:t>
                </a:r>
                <a:r>
                  <a:rPr lang="en-US" b="0" dirty="0" err="1"/>
                  <a:t>akar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adalah</a:t>
                </a:r>
                <a:r>
                  <a:rPr lang="en-US" b="0" dirty="0"/>
                  <a:t> 4. </a:t>
                </a:r>
                <a:r>
                  <a:rPr lang="en-US" dirty="0" err="1"/>
                  <a:t>T</a:t>
                </a:r>
                <a:r>
                  <a:rPr lang="en-US" b="0" dirty="0" err="1"/>
                  <a:t>entukan</a:t>
                </a:r>
                <a:r>
                  <a:rPr lang="en-US" b="0" dirty="0"/>
                  <a:t> p dan </a:t>
                </a:r>
                <a:r>
                  <a:rPr lang="en-US" b="0" dirty="0" err="1"/>
                  <a:t>akar-akar</a:t>
                </a:r>
                <a:r>
                  <a:rPr lang="en-US" b="0" dirty="0"/>
                  <a:t> </a:t>
                </a:r>
                <a:r>
                  <a:rPr lang="en-US" b="0" dirty="0" err="1"/>
                  <a:t>lainnya</a:t>
                </a:r>
                <a:r>
                  <a:rPr lang="en-US" b="0" dirty="0"/>
                  <a:t>.</a:t>
                </a:r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Gunakan</a:t>
                </a:r>
                <a:r>
                  <a:rPr lang="en-ID" dirty="0"/>
                  <a:t> </a:t>
                </a:r>
                <a:r>
                  <a:rPr lang="en-ID" dirty="0" err="1"/>
                  <a:t>cara</a:t>
                </a:r>
                <a:r>
                  <a:rPr lang="en-ID" dirty="0"/>
                  <a:t> </a:t>
                </a:r>
                <a:r>
                  <a:rPr lang="en-ID" i="1" dirty="0"/>
                  <a:t>Horner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9" y="1056845"/>
                <a:ext cx="10668000" cy="1843453"/>
              </a:xfrm>
              <a:prstGeom prst="rect">
                <a:avLst/>
              </a:prstGeom>
              <a:blipFill>
                <a:blip r:embed="rId2"/>
                <a:stretch>
                  <a:fillRect l="-514" t="-1650" b="-9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/>
              <p:nvPr/>
            </p:nvSpPr>
            <p:spPr>
              <a:xfrm>
                <a:off x="1953491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491" y="2971807"/>
                <a:ext cx="3879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/>
              <p:nvPr/>
            </p:nvSpPr>
            <p:spPr>
              <a:xfrm>
                <a:off x="2563091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91" y="2971807"/>
                <a:ext cx="387928" cy="369332"/>
              </a:xfrm>
              <a:prstGeom prst="rect">
                <a:avLst/>
              </a:prstGeom>
              <a:blipFill>
                <a:blip r:embed="rId4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/>
              <p:nvPr/>
            </p:nvSpPr>
            <p:spPr>
              <a:xfrm>
                <a:off x="3131126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126" y="2971807"/>
                <a:ext cx="387928" cy="369332"/>
              </a:xfrm>
              <a:prstGeom prst="rect">
                <a:avLst/>
              </a:prstGeom>
              <a:blipFill>
                <a:blip r:embed="rId5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/>
              <p:nvPr/>
            </p:nvSpPr>
            <p:spPr>
              <a:xfrm>
                <a:off x="3851564" y="2971807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4" y="2971807"/>
                <a:ext cx="387928" cy="369332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519398C-CD47-4D47-8918-537F8A497515}"/>
              </a:ext>
            </a:extLst>
          </p:cNvPr>
          <p:cNvGrpSpPr/>
          <p:nvPr/>
        </p:nvGrpSpPr>
        <p:grpSpPr>
          <a:xfrm>
            <a:off x="1731818" y="2971807"/>
            <a:ext cx="3311225" cy="803568"/>
            <a:chOff x="3879273" y="4419595"/>
            <a:chExt cx="2757054" cy="80356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96A509-67E0-452A-97CC-439CE45F2B3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411D5-E0F6-449F-9463-A373A3149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/>
              <p:nvPr/>
            </p:nvSpPr>
            <p:spPr>
              <a:xfrm>
                <a:off x="872874" y="3341139"/>
                <a:ext cx="761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74" y="3341139"/>
                <a:ext cx="761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/>
              <p:nvPr/>
            </p:nvSpPr>
            <p:spPr>
              <a:xfrm>
                <a:off x="2563089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089" y="3359742"/>
                <a:ext cx="3879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/>
              <p:nvPr/>
            </p:nvSpPr>
            <p:spPr>
              <a:xfrm>
                <a:off x="3172689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689" y="3359742"/>
                <a:ext cx="3879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/>
              <p:nvPr/>
            </p:nvSpPr>
            <p:spPr>
              <a:xfrm>
                <a:off x="3851562" y="335974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2" y="3359742"/>
                <a:ext cx="387928" cy="369332"/>
              </a:xfrm>
              <a:prstGeom prst="rect">
                <a:avLst/>
              </a:prstGeom>
              <a:blipFill>
                <a:blip r:embed="rId10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/>
              <p:nvPr/>
            </p:nvSpPr>
            <p:spPr>
              <a:xfrm>
                <a:off x="1939633" y="3761521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33" y="3761521"/>
                <a:ext cx="3879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/>
              <p:nvPr/>
            </p:nvSpPr>
            <p:spPr>
              <a:xfrm>
                <a:off x="2549233" y="376152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233" y="3761522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/>
              <p:nvPr/>
            </p:nvSpPr>
            <p:spPr>
              <a:xfrm>
                <a:off x="3158833" y="376152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833" y="3761522"/>
                <a:ext cx="387928" cy="369332"/>
              </a:xfrm>
              <a:prstGeom prst="rect">
                <a:avLst/>
              </a:prstGeom>
              <a:blipFill>
                <a:blip r:embed="rId13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/>
              <p:nvPr/>
            </p:nvSpPr>
            <p:spPr>
              <a:xfrm>
                <a:off x="3837705" y="3761522"/>
                <a:ext cx="1191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05" y="3761522"/>
                <a:ext cx="1191469" cy="369332"/>
              </a:xfrm>
              <a:prstGeom prst="rect">
                <a:avLst/>
              </a:prstGeom>
              <a:blipFill>
                <a:blip r:embed="rId1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830A46E-4893-490B-B4F2-DEB14DA31B93}"/>
              </a:ext>
            </a:extLst>
          </p:cNvPr>
          <p:cNvSpPr txBox="1"/>
          <p:nvPr/>
        </p:nvSpPr>
        <p:spPr>
          <a:xfrm>
            <a:off x="5043049" y="3532922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DBA7069-5C62-419D-9372-08E6CA10A4E6}"/>
              </a:ext>
            </a:extLst>
          </p:cNvPr>
          <p:cNvGrpSpPr/>
          <p:nvPr/>
        </p:nvGrpSpPr>
        <p:grpSpPr>
          <a:xfrm>
            <a:off x="3671454" y="3780108"/>
            <a:ext cx="1357719" cy="350745"/>
            <a:chOff x="5818909" y="4909231"/>
            <a:chExt cx="817418" cy="35074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E45665C-EEF7-4DE3-951D-3F8586158865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052D03E-96E7-453F-88AA-57E45192FAF8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/>
              <p:nvPr/>
            </p:nvSpPr>
            <p:spPr>
              <a:xfrm>
                <a:off x="1549784" y="6261424"/>
                <a:ext cx="8381982" cy="46166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/>
                  <a:t>Jadi, </a:t>
                </a:r>
                <a:r>
                  <a:rPr lang="en-US" sz="2400" b="0" dirty="0" err="1"/>
                  <a:t>nilai</a:t>
                </a:r>
                <a:r>
                  <a:rPr lang="en-US" sz="2400" b="0" dirty="0"/>
                  <a:t> p = 4 dan </a:t>
                </a:r>
                <a:r>
                  <a:rPr lang="en-US" sz="2400" b="0" dirty="0" err="1"/>
                  <a:t>akar-akar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lainnya</a:t>
                </a:r>
                <a:r>
                  <a:rPr lang="en-US" sz="2400" b="0" dirty="0"/>
                  <a:t> </a:t>
                </a:r>
                <a:r>
                  <a:rPr lang="en-US" sz="2400" b="0" dirty="0" err="1"/>
                  <a:t>adalah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−1.</m:t>
                    </m:r>
                  </m:oMath>
                </a14:m>
                <a:endParaRPr lang="en-US" sz="2400" b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84" y="6261424"/>
                <a:ext cx="8381982" cy="461665"/>
              </a:xfrm>
              <a:prstGeom prst="rect">
                <a:avLst/>
              </a:prstGeom>
              <a:blipFill>
                <a:blip r:embed="rId15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E771A-CFF2-4934-B372-FD7A66D50FE1}"/>
                  </a:ext>
                </a:extLst>
              </p:cNvPr>
              <p:cNvSpPr txBox="1"/>
              <p:nvPr/>
            </p:nvSpPr>
            <p:spPr>
              <a:xfrm>
                <a:off x="872874" y="4516586"/>
                <a:ext cx="329455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Maka </a:t>
                </a:r>
                <a:r>
                  <a:rPr lang="en-US" dirty="0" err="1"/>
                  <a:t>nilai</a:t>
                </a:r>
                <a:r>
                  <a:rPr lang="en-US" dirty="0"/>
                  <a:t> p, </a:t>
                </a:r>
                <a:r>
                  <a:rPr lang="en-US" dirty="0" err="1"/>
                  <a:t>yaitu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E771A-CFF2-4934-B372-FD7A66D50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74" y="4516586"/>
                <a:ext cx="3294559" cy="923330"/>
              </a:xfrm>
              <a:prstGeom prst="rect">
                <a:avLst/>
              </a:prstGeom>
              <a:blipFill>
                <a:blip r:embed="rId16"/>
                <a:stretch>
                  <a:fillRect l="-1479" t="-3974" b="-264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0601005-2E9E-4CEB-93BD-1B2B3BC3301C}"/>
                  </a:ext>
                </a:extLst>
              </p:cNvPr>
              <p:cNvSpPr txBox="1"/>
              <p:nvPr/>
            </p:nvSpPr>
            <p:spPr>
              <a:xfrm>
                <a:off x="4973106" y="4516586"/>
                <a:ext cx="6102926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D" dirty="0"/>
                  <a:t>Sedangkan </a:t>
                </a:r>
                <a:r>
                  <a:rPr lang="en-ID" dirty="0" err="1"/>
                  <a:t>akar-akar</a:t>
                </a:r>
                <a:r>
                  <a:rPr lang="en-ID" dirty="0"/>
                  <a:t> </a:t>
                </a:r>
                <a:r>
                  <a:rPr lang="en-ID" dirty="0" err="1"/>
                  <a:t>lainnya</a:t>
                </a:r>
                <a:r>
                  <a:rPr lang="en-ID" dirty="0"/>
                  <a:t>, </a:t>
                </a:r>
                <a:r>
                  <a:rPr lang="en-ID" dirty="0" err="1"/>
                  <a:t>yaitu</a:t>
                </a:r>
                <a:r>
                  <a:rPr lang="en-ID" dirty="0"/>
                  <a:t> :</a:t>
                </a:r>
              </a:p>
              <a:p>
                <a:r>
                  <a:rPr lang="en-ID" dirty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−1=0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0601005-2E9E-4CEB-93BD-1B2B3BC33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106" y="4516586"/>
                <a:ext cx="6102926" cy="1200329"/>
              </a:xfrm>
              <a:prstGeom prst="rect">
                <a:avLst/>
              </a:prstGeom>
              <a:blipFill>
                <a:blip r:embed="rId17"/>
                <a:stretch>
                  <a:fillRect l="-899" t="-304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7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1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166248"/>
            <a:ext cx="3214254" cy="60047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No.4</a:t>
            </a:r>
            <a:endParaRPr lang="en-ID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651159" y="932150"/>
                <a:ext cx="10668000" cy="298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akar-akar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polynomial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−12=0.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−12=0</m:t>
                    </m:r>
                  </m:oMath>
                </a14:m>
                <a:endParaRPr lang="en-ID" dirty="0"/>
              </a:p>
              <a:p>
                <a:r>
                  <a:rPr lang="en-ID" dirty="0" err="1"/>
                  <a:t>Maka</a:t>
                </a:r>
                <a:r>
                  <a:rPr lang="en-ID" dirty="0"/>
                  <a:t>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D" dirty="0"/>
                  <a:t>, b = -4, c = -1, d = 16 dan e = -12</a:t>
                </a:r>
              </a:p>
              <a:p>
                <a:r>
                  <a:rPr lang="en-ID" dirty="0"/>
                  <a:t>Langkah </a:t>
                </a:r>
                <a:r>
                  <a:rPr lang="en-ID" dirty="0" err="1"/>
                  <a:t>pertama</a:t>
                </a:r>
                <a:r>
                  <a:rPr lang="en-ID" dirty="0"/>
                  <a:t> </a:t>
                </a:r>
                <a:r>
                  <a:rPr lang="en-ID" dirty="0" err="1"/>
                  <a:t>kita</a:t>
                </a:r>
                <a:r>
                  <a:rPr lang="en-ID" dirty="0"/>
                  <a:t> </a:t>
                </a:r>
                <a:r>
                  <a:rPr lang="en-ID" dirty="0" err="1"/>
                  <a:t>cari</a:t>
                </a:r>
                <a:r>
                  <a:rPr lang="en-ID" dirty="0"/>
                  <a:t> factor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D" dirty="0" err="1"/>
                  <a:t>yaitu</a:t>
                </a:r>
                <a:r>
                  <a:rPr lang="en-ID" dirty="0"/>
                  <a:t> : 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±2, ±3, ±4, ±6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±12</m:t>
                    </m:r>
                  </m:oMath>
                </a14:m>
                <a:endParaRPr lang="en-ID" dirty="0"/>
              </a:p>
              <a:p>
                <a:endParaRPr lang="en-ID" dirty="0"/>
              </a:p>
              <a:p>
                <a:r>
                  <a:rPr lang="en-ID" dirty="0" err="1"/>
                  <a:t>Lakukan</a:t>
                </a:r>
                <a:r>
                  <a:rPr lang="en-ID" dirty="0"/>
                  <a:t> </a:t>
                </a:r>
                <a:r>
                  <a:rPr lang="en-ID" dirty="0" err="1"/>
                  <a:t>ujicoba</a:t>
                </a:r>
                <a:r>
                  <a:rPr lang="en-ID" dirty="0"/>
                  <a:t> </a:t>
                </a:r>
                <a:r>
                  <a:rPr lang="en-ID" dirty="0" err="1"/>
                  <a:t>sampai</a:t>
                </a:r>
                <a:r>
                  <a:rPr lang="en-ID" dirty="0"/>
                  <a:t> </a:t>
                </a:r>
                <a:r>
                  <a:rPr lang="en-ID" dirty="0" err="1"/>
                  <a:t>menemukan</a:t>
                </a:r>
                <a:r>
                  <a:rPr lang="en-ID" dirty="0"/>
                  <a:t> yang </a:t>
                </a:r>
                <a:r>
                  <a:rPr lang="en-ID" dirty="0" err="1"/>
                  <a:t>mempunyai</a:t>
                </a:r>
                <a:r>
                  <a:rPr lang="en-ID" dirty="0"/>
                  <a:t> </a:t>
                </a:r>
                <a:r>
                  <a:rPr lang="en-ID" dirty="0" err="1"/>
                  <a:t>sisa</a:t>
                </a:r>
                <a:r>
                  <a:rPr lang="en-ID" dirty="0"/>
                  <a:t> 0.</a:t>
                </a:r>
              </a:p>
              <a:p>
                <a:r>
                  <a:rPr lang="en-ID" b="0" dirty="0"/>
                  <a:t>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−12 </m:t>
                    </m:r>
                  </m:oMath>
                </a14:m>
                <a:r>
                  <a:rPr lang="en-ID" dirty="0"/>
                  <a:t>	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9" y="932150"/>
                <a:ext cx="10668000" cy="2984278"/>
              </a:xfrm>
              <a:prstGeom prst="rect">
                <a:avLst/>
              </a:prstGeom>
              <a:blipFill>
                <a:blip r:embed="rId2"/>
                <a:stretch>
                  <a:fillRect l="-514" t="-1227" b="-81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/>
              <p:nvPr/>
            </p:nvSpPr>
            <p:spPr>
              <a:xfrm>
                <a:off x="22028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69" y="3883989"/>
                <a:ext cx="3879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/>
              <p:nvPr/>
            </p:nvSpPr>
            <p:spPr>
              <a:xfrm>
                <a:off x="28124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469" y="3883989"/>
                <a:ext cx="387928" cy="369332"/>
              </a:xfrm>
              <a:prstGeom prst="rect">
                <a:avLst/>
              </a:prstGeom>
              <a:blipFill>
                <a:blip r:embed="rId4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/>
              <p:nvPr/>
            </p:nvSpPr>
            <p:spPr>
              <a:xfrm>
                <a:off x="3422069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9" y="3883989"/>
                <a:ext cx="387928" cy="369332"/>
              </a:xfrm>
              <a:prstGeom prst="rect">
                <a:avLst/>
              </a:prstGeom>
              <a:blipFill>
                <a:blip r:embed="rId5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/>
              <p:nvPr/>
            </p:nvSpPr>
            <p:spPr>
              <a:xfrm>
                <a:off x="4100942" y="388398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2" y="3883989"/>
                <a:ext cx="387928" cy="369332"/>
              </a:xfrm>
              <a:prstGeom prst="rect">
                <a:avLst/>
              </a:prstGeom>
              <a:blipFill>
                <a:blip r:embed="rId6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519398C-CD47-4D47-8918-537F8A497515}"/>
              </a:ext>
            </a:extLst>
          </p:cNvPr>
          <p:cNvGrpSpPr/>
          <p:nvPr/>
        </p:nvGrpSpPr>
        <p:grpSpPr>
          <a:xfrm>
            <a:off x="1981196" y="3883989"/>
            <a:ext cx="3376625" cy="803568"/>
            <a:chOff x="3879273" y="4419595"/>
            <a:chExt cx="2757054" cy="80356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96A509-67E0-452A-97CC-439CE45F2B3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411D5-E0F6-449F-9463-A373A3149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/>
              <p:nvPr/>
            </p:nvSpPr>
            <p:spPr>
              <a:xfrm>
                <a:off x="1122252" y="4253321"/>
                <a:ext cx="761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52" y="4253321"/>
                <a:ext cx="761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/>
              <p:nvPr/>
            </p:nvSpPr>
            <p:spPr>
              <a:xfrm>
                <a:off x="2812467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467" y="4271924"/>
                <a:ext cx="3879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/>
              <p:nvPr/>
            </p:nvSpPr>
            <p:spPr>
              <a:xfrm>
                <a:off x="3422067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7" y="4271924"/>
                <a:ext cx="387928" cy="369332"/>
              </a:xfrm>
              <a:prstGeom prst="rect">
                <a:avLst/>
              </a:prstGeom>
              <a:blipFill>
                <a:blip r:embed="rId9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/>
              <p:nvPr/>
            </p:nvSpPr>
            <p:spPr>
              <a:xfrm>
                <a:off x="4100940" y="427192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0" y="4271924"/>
                <a:ext cx="387928" cy="369332"/>
              </a:xfrm>
              <a:prstGeom prst="rect">
                <a:avLst/>
              </a:prstGeom>
              <a:blipFill>
                <a:blip r:embed="rId10"/>
                <a:stretch>
                  <a:fillRect r="-222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/>
              <p:nvPr/>
            </p:nvSpPr>
            <p:spPr>
              <a:xfrm>
                <a:off x="2189011" y="4673703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11" y="4673703"/>
                <a:ext cx="3879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/>
              <p:nvPr/>
            </p:nvSpPr>
            <p:spPr>
              <a:xfrm>
                <a:off x="2798611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11" y="4673704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/>
              <p:nvPr/>
            </p:nvSpPr>
            <p:spPr>
              <a:xfrm>
                <a:off x="3408211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1" y="4673704"/>
                <a:ext cx="387928" cy="369332"/>
              </a:xfrm>
              <a:prstGeom prst="rect">
                <a:avLst/>
              </a:prstGeom>
              <a:blipFill>
                <a:blip r:embed="rId13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/>
              <p:nvPr/>
            </p:nvSpPr>
            <p:spPr>
              <a:xfrm>
                <a:off x="4087084" y="467370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4" y="4673704"/>
                <a:ext cx="387928" cy="369332"/>
              </a:xfrm>
              <a:prstGeom prst="rect">
                <a:avLst/>
              </a:prstGeom>
              <a:blipFill>
                <a:blip r:embed="rId14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830A46E-4893-490B-B4F2-DEB14DA31B93}"/>
              </a:ext>
            </a:extLst>
          </p:cNvPr>
          <p:cNvSpPr txBox="1"/>
          <p:nvPr/>
        </p:nvSpPr>
        <p:spPr>
          <a:xfrm>
            <a:off x="5357827" y="4431322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5E8B0E-FE31-4B30-9ECA-49945B11E338}"/>
              </a:ext>
            </a:extLst>
          </p:cNvPr>
          <p:cNvGrpSpPr/>
          <p:nvPr/>
        </p:nvGrpSpPr>
        <p:grpSpPr>
          <a:xfrm>
            <a:off x="2189010" y="4687549"/>
            <a:ext cx="2299853" cy="803568"/>
            <a:chOff x="3879273" y="4419595"/>
            <a:chExt cx="2757054" cy="80356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CA6579-F259-475C-8DFF-1B7A098824F8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7A73688-4036-4A2D-AA09-23585860A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/>
              <p:nvPr/>
            </p:nvSpPr>
            <p:spPr>
              <a:xfrm>
                <a:off x="1274617" y="4992358"/>
                <a:ext cx="9272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617" y="4992358"/>
                <a:ext cx="927223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/>
              <p:nvPr/>
            </p:nvSpPr>
            <p:spPr>
              <a:xfrm>
                <a:off x="2798612" y="503392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12" y="5033928"/>
                <a:ext cx="38792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/>
              <p:nvPr/>
            </p:nvSpPr>
            <p:spPr>
              <a:xfrm>
                <a:off x="3408212" y="503392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2" y="5033928"/>
                <a:ext cx="387928" cy="369332"/>
              </a:xfrm>
              <a:prstGeom prst="rect">
                <a:avLst/>
              </a:prstGeom>
              <a:blipFill>
                <a:blip r:embed="rId17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/>
              <p:nvPr/>
            </p:nvSpPr>
            <p:spPr>
              <a:xfrm>
                <a:off x="2189007" y="544956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007" y="5449568"/>
                <a:ext cx="38792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/>
              <p:nvPr/>
            </p:nvSpPr>
            <p:spPr>
              <a:xfrm>
                <a:off x="2798607" y="54495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07" y="5449569"/>
                <a:ext cx="387928" cy="369332"/>
              </a:xfrm>
              <a:prstGeom prst="rect">
                <a:avLst/>
              </a:prstGeom>
              <a:blipFill>
                <a:blip r:embed="rId19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/>
              <p:nvPr/>
            </p:nvSpPr>
            <p:spPr>
              <a:xfrm>
                <a:off x="3408207" y="54495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07" y="5449569"/>
                <a:ext cx="387928" cy="369332"/>
              </a:xfrm>
              <a:prstGeom prst="rect">
                <a:avLst/>
              </a:prstGeom>
              <a:blipFill>
                <a:blip r:embed="rId20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9DBA7069-5C62-419D-9372-08E6CA10A4E6}"/>
              </a:ext>
            </a:extLst>
          </p:cNvPr>
          <p:cNvGrpSpPr/>
          <p:nvPr/>
        </p:nvGrpSpPr>
        <p:grpSpPr>
          <a:xfrm>
            <a:off x="4696680" y="4650725"/>
            <a:ext cx="678130" cy="350745"/>
            <a:chOff x="5818909" y="4909231"/>
            <a:chExt cx="817418" cy="35074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E45665C-EEF7-4DE3-951D-3F8586158865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052D03E-96E7-453F-88AA-57E45192FAF8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FBC912F-949D-4E1E-B5C0-46BAEAD8BB14}"/>
              </a:ext>
            </a:extLst>
          </p:cNvPr>
          <p:cNvGrpSpPr/>
          <p:nvPr/>
        </p:nvGrpSpPr>
        <p:grpSpPr>
          <a:xfrm>
            <a:off x="3962404" y="5482002"/>
            <a:ext cx="520841" cy="350745"/>
            <a:chOff x="5818909" y="4909231"/>
            <a:chExt cx="817418" cy="35074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579330-ABD9-4759-9227-6B0219914E34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957C856-F664-4474-AFE1-444703264F2A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F72D000-A406-48F0-9C92-11556937D3D1}"/>
              </a:ext>
            </a:extLst>
          </p:cNvPr>
          <p:cNvSpPr txBox="1"/>
          <p:nvPr/>
        </p:nvSpPr>
        <p:spPr>
          <a:xfrm>
            <a:off x="4565054" y="5231749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/>
              <p:nvPr/>
            </p:nvSpPr>
            <p:spPr>
              <a:xfrm>
                <a:off x="1549784" y="6122873"/>
                <a:ext cx="8381982" cy="707886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0" dirty="0"/>
                  <a:t>Jadi, akar-akar persamaan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−12=0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𝑎𝑑𝑎𝑙𝑎h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1, 2, 3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−2.</m:t>
                    </m:r>
                  </m:oMath>
                </a14:m>
                <a:endParaRPr lang="en-US" sz="2000" b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84" y="6122873"/>
                <a:ext cx="8381982" cy="707886"/>
              </a:xfrm>
              <a:prstGeom prst="rect">
                <a:avLst/>
              </a:prstGeom>
              <a:blipFill>
                <a:blip r:embed="rId21"/>
                <a:stretch>
                  <a:fillRect t="-247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1F7B4C-C4BD-40C2-8F99-9D08C1E63868}"/>
                  </a:ext>
                </a:extLst>
              </p:cNvPr>
              <p:cNvSpPr txBox="1"/>
              <p:nvPr/>
            </p:nvSpPr>
            <p:spPr>
              <a:xfrm>
                <a:off x="6338577" y="4437987"/>
                <a:ext cx="4594722" cy="1200329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:r>
                  <a:rPr lang="en-US" b="0" i="0" dirty="0">
                    <a:latin typeface="Cambria Math" panose="02040503050406030204" pitchFamily="18" charset="0"/>
                  </a:rPr>
                  <a:t>Akar lain </a:t>
                </a:r>
                <a:r>
                  <a:rPr lang="en-US" b="0" i="0" dirty="0" err="1">
                    <a:latin typeface="Cambria Math" panose="02040503050406030204" pitchFamily="18" charset="0"/>
                  </a:rPr>
                  <a:t>diperoleh</a:t>
                </a:r>
                <a:r>
                  <a:rPr lang="en-US" b="0" i="0" dirty="0">
                    <a:latin typeface="Cambria Math" panose="02040503050406030204" pitchFamily="18" charset="0"/>
                  </a:rPr>
                  <a:t> </a:t>
                </a:r>
                <a:r>
                  <a:rPr lang="en-US" b="0" i="0" dirty="0" err="1">
                    <a:latin typeface="Cambria Math" panose="02040503050406030204" pitchFamily="18" charset="0"/>
                  </a:rPr>
                  <a:t>dari</a:t>
                </a:r>
                <a:r>
                  <a:rPr lang="en-US" b="0" i="0" dirty="0">
                    <a:latin typeface="Cambria Math" panose="02040503050406030204" pitchFamily="18" charset="0"/>
                  </a:rPr>
                  <a:t> :</a:t>
                </a:r>
              </a:p>
              <a:p>
                <a:pPr/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	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endParaRPr lang="en-US" b="0" dirty="0"/>
              </a:p>
              <a:p>
                <a:pPr/>
                <a:r>
                  <a:rPr lang="en-US" b="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pPr/>
                <a:r>
                  <a:rPr lang="en-US" dirty="0"/>
                  <a:t>	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𝑎𝑡𝑎𝑢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D1F7B4C-C4BD-40C2-8F99-9D08C1E63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577" y="4437987"/>
                <a:ext cx="4594722" cy="1200329"/>
              </a:xfrm>
              <a:prstGeom prst="rect">
                <a:avLst/>
              </a:prstGeom>
              <a:blipFill>
                <a:blip r:embed="rId22"/>
                <a:stretch>
                  <a:fillRect l="-1058" t="-251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21E606C-FB17-4AEC-BD7D-F21426C27AA0}"/>
                  </a:ext>
                </a:extLst>
              </p:cNvPr>
              <p:cNvSpPr txBox="1"/>
              <p:nvPr/>
            </p:nvSpPr>
            <p:spPr>
              <a:xfrm>
                <a:off x="4662025" y="3882229"/>
                <a:ext cx="616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21E606C-FB17-4AEC-BD7D-F21426C27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25" y="3882229"/>
                <a:ext cx="616525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FE13BD-4A2B-4D23-BC07-41BB22859EBD}"/>
                  </a:ext>
                </a:extLst>
              </p:cNvPr>
              <p:cNvSpPr txBox="1"/>
              <p:nvPr/>
            </p:nvSpPr>
            <p:spPr>
              <a:xfrm>
                <a:off x="4830799" y="4226222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FE13BD-4A2B-4D23-BC07-41BB22859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799" y="4226222"/>
                <a:ext cx="387928" cy="369332"/>
              </a:xfrm>
              <a:prstGeom prst="rect">
                <a:avLst/>
              </a:prstGeom>
              <a:blipFill>
                <a:blip r:embed="rId24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776AC9D2-A44E-4DDE-80C2-D53DFD935A96}"/>
              </a:ext>
            </a:extLst>
          </p:cNvPr>
          <p:cNvSpPr txBox="1"/>
          <p:nvPr/>
        </p:nvSpPr>
        <p:spPr>
          <a:xfrm>
            <a:off x="4830799" y="4670087"/>
            <a:ext cx="38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dirty="0"/>
              <a:t> 0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8ED5DD6-F00E-4934-A008-44B86CCF0CF4}"/>
                  </a:ext>
                </a:extLst>
              </p:cNvPr>
              <p:cNvSpPr txBox="1"/>
              <p:nvPr/>
            </p:nvSpPr>
            <p:spPr>
              <a:xfrm>
                <a:off x="3975866" y="5014518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8ED5DD6-F00E-4934-A008-44B86CCF0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866" y="5014518"/>
                <a:ext cx="387928" cy="369332"/>
              </a:xfrm>
              <a:prstGeom prst="rect">
                <a:avLst/>
              </a:prstGeom>
              <a:blipFill>
                <a:blip r:embed="rId25"/>
                <a:stretch>
                  <a:fillRect r="-5468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336F7857-7A46-4412-B653-1006C83C33EC}"/>
              </a:ext>
            </a:extLst>
          </p:cNvPr>
          <p:cNvSpPr txBox="1"/>
          <p:nvPr/>
        </p:nvSpPr>
        <p:spPr>
          <a:xfrm>
            <a:off x="4125894" y="5445202"/>
            <a:ext cx="38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dirty="0"/>
              <a:t> 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18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1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53" grpId="0"/>
      <p:bldP spid="57" grpId="0"/>
      <p:bldP spid="59" grpId="0"/>
      <p:bldP spid="61" grpId="0"/>
      <p:bldP spid="63" grpId="0"/>
      <p:bldP spid="65" grpId="0"/>
      <p:bldP spid="79" grpId="0"/>
      <p:bldP spid="81" grpId="0" animBg="1"/>
      <p:bldP spid="39" grpId="0" animBg="1"/>
      <p:bldP spid="40" grpId="0"/>
      <p:bldP spid="41" grpId="0"/>
      <p:bldP spid="42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136</TotalTime>
  <Words>723</Words>
  <Application>Microsoft Office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</dc:title>
  <dc:creator>ACER</dc:creator>
  <cp:lastModifiedBy>ACER</cp:lastModifiedBy>
  <cp:revision>14</cp:revision>
  <dcterms:created xsi:type="dcterms:W3CDTF">2020-11-10T14:50:09Z</dcterms:created>
  <dcterms:modified xsi:type="dcterms:W3CDTF">2020-11-10T17:06:10Z</dcterms:modified>
</cp:coreProperties>
</file>