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64" r:id="rId5"/>
    <p:sldId id="265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3" Type="http://schemas.openxmlformats.org/officeDocument/2006/relationships/image" Target="../media/image5.png"/><Relationship Id="rId21" Type="http://schemas.openxmlformats.org/officeDocument/2006/relationships/image" Target="../media/image23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5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12" Type="http://schemas.openxmlformats.org/officeDocument/2006/relationships/image" Target="../media/image34.png"/><Relationship Id="rId2" Type="http://schemas.openxmlformats.org/officeDocument/2006/relationships/image" Target="../media/image24.png"/><Relationship Id="rId16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5" Type="http://schemas.openxmlformats.org/officeDocument/2006/relationships/image" Target="../media/image3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Relationship Id="rId14" Type="http://schemas.openxmlformats.org/officeDocument/2006/relationships/image" Target="../media/image3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13" Type="http://schemas.openxmlformats.org/officeDocument/2006/relationships/image" Target="../media/image48.png"/><Relationship Id="rId3" Type="http://schemas.openxmlformats.org/officeDocument/2006/relationships/image" Target="../media/image25.png"/><Relationship Id="rId7" Type="http://schemas.openxmlformats.org/officeDocument/2006/relationships/image" Target="../media/image43.png"/><Relationship Id="rId12" Type="http://schemas.openxmlformats.org/officeDocument/2006/relationships/image" Target="../media/image47.png"/><Relationship Id="rId17" Type="http://schemas.openxmlformats.org/officeDocument/2006/relationships/image" Target="../media/image52.png"/><Relationship Id="rId2" Type="http://schemas.openxmlformats.org/officeDocument/2006/relationships/image" Target="../media/image39.png"/><Relationship Id="rId16" Type="http://schemas.openxmlformats.org/officeDocument/2006/relationships/image" Target="../media/image5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png"/><Relationship Id="rId11" Type="http://schemas.openxmlformats.org/officeDocument/2006/relationships/image" Target="../media/image33.png"/><Relationship Id="rId5" Type="http://schemas.openxmlformats.org/officeDocument/2006/relationships/image" Target="../media/image41.png"/><Relationship Id="rId15" Type="http://schemas.openxmlformats.org/officeDocument/2006/relationships/image" Target="../media/image50.png"/><Relationship Id="rId10" Type="http://schemas.openxmlformats.org/officeDocument/2006/relationships/image" Target="../media/image46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Relationship Id="rId14" Type="http://schemas.openxmlformats.org/officeDocument/2006/relationships/image" Target="../media/image4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60.png"/><Relationship Id="rId18" Type="http://schemas.openxmlformats.org/officeDocument/2006/relationships/image" Target="../media/image19.png"/><Relationship Id="rId3" Type="http://schemas.openxmlformats.org/officeDocument/2006/relationships/image" Target="../media/image5.png"/><Relationship Id="rId21" Type="http://schemas.openxmlformats.org/officeDocument/2006/relationships/image" Target="../media/image67.png"/><Relationship Id="rId7" Type="http://schemas.openxmlformats.org/officeDocument/2006/relationships/image" Target="../media/image9.png"/><Relationship Id="rId12" Type="http://schemas.openxmlformats.org/officeDocument/2006/relationships/image" Target="../media/image59.png"/><Relationship Id="rId17" Type="http://schemas.openxmlformats.org/officeDocument/2006/relationships/image" Target="../media/image64.png"/><Relationship Id="rId25" Type="http://schemas.openxmlformats.org/officeDocument/2006/relationships/image" Target="../media/image71.png"/><Relationship Id="rId2" Type="http://schemas.openxmlformats.org/officeDocument/2006/relationships/image" Target="../media/image53.png"/><Relationship Id="rId16" Type="http://schemas.openxmlformats.org/officeDocument/2006/relationships/image" Target="../media/image63.png"/><Relationship Id="rId20" Type="http://schemas.openxmlformats.org/officeDocument/2006/relationships/image" Target="../media/image6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6.png"/><Relationship Id="rId11" Type="http://schemas.openxmlformats.org/officeDocument/2006/relationships/image" Target="../media/image13.png"/><Relationship Id="rId24" Type="http://schemas.openxmlformats.org/officeDocument/2006/relationships/image" Target="../media/image70.png"/><Relationship Id="rId5" Type="http://schemas.openxmlformats.org/officeDocument/2006/relationships/image" Target="../media/image55.png"/><Relationship Id="rId15" Type="http://schemas.openxmlformats.org/officeDocument/2006/relationships/image" Target="../media/image62.png"/><Relationship Id="rId23" Type="http://schemas.openxmlformats.org/officeDocument/2006/relationships/image" Target="../media/image69.png"/><Relationship Id="rId10" Type="http://schemas.openxmlformats.org/officeDocument/2006/relationships/image" Target="../media/image58.png"/><Relationship Id="rId19" Type="http://schemas.openxmlformats.org/officeDocument/2006/relationships/image" Target="../media/image65.png"/><Relationship Id="rId4" Type="http://schemas.openxmlformats.org/officeDocument/2006/relationships/image" Target="../media/image54.png"/><Relationship Id="rId9" Type="http://schemas.openxmlformats.org/officeDocument/2006/relationships/image" Target="../media/image57.png"/><Relationship Id="rId14" Type="http://schemas.openxmlformats.org/officeDocument/2006/relationships/image" Target="../media/image61.png"/><Relationship Id="rId22" Type="http://schemas.openxmlformats.org/officeDocument/2006/relationships/image" Target="../media/image6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FFC4C-D22B-4441-B765-00CD588511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1968611"/>
          </a:xfrm>
        </p:spPr>
        <p:txBody>
          <a:bodyPr>
            <a:normAutofit/>
          </a:bodyPr>
          <a:lstStyle/>
          <a:p>
            <a:pPr algn="ctr"/>
            <a:r>
              <a:rPr lang="en-US" sz="8800" b="1" dirty="0" err="1"/>
              <a:t>polinomial</a:t>
            </a:r>
            <a:endParaRPr lang="en-ID" sz="8800" b="1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FA125DC-1443-4443-9D24-F94CFC5CE1EB}"/>
              </a:ext>
            </a:extLst>
          </p:cNvPr>
          <p:cNvSpPr/>
          <p:nvPr/>
        </p:nvSpPr>
        <p:spPr>
          <a:xfrm>
            <a:off x="3048000" y="2784760"/>
            <a:ext cx="7370618" cy="623455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/>
              <a:t>Menemukan</a:t>
            </a:r>
            <a:r>
              <a:rPr lang="en-US" sz="2400" b="1" dirty="0"/>
              <a:t> </a:t>
            </a:r>
            <a:r>
              <a:rPr lang="en-US" sz="2400" b="1" dirty="0" err="1"/>
              <a:t>Akar-Akar</a:t>
            </a:r>
            <a:r>
              <a:rPr lang="en-US" sz="2400" b="1" dirty="0"/>
              <a:t> </a:t>
            </a:r>
            <a:r>
              <a:rPr lang="en-US" sz="2400" b="1" dirty="0" err="1"/>
              <a:t>Persamaan</a:t>
            </a:r>
            <a:r>
              <a:rPr lang="en-US" sz="2400" b="1" dirty="0"/>
              <a:t> </a:t>
            </a:r>
            <a:r>
              <a:rPr lang="en-US" sz="2400" b="1" dirty="0" err="1"/>
              <a:t>Polinomial</a:t>
            </a:r>
            <a:endParaRPr lang="en-ID" sz="24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792226-F4FD-4679-9E34-E5D731051AFA}"/>
              </a:ext>
            </a:extLst>
          </p:cNvPr>
          <p:cNvSpPr txBox="1"/>
          <p:nvPr/>
        </p:nvSpPr>
        <p:spPr>
          <a:xfrm>
            <a:off x="3574473" y="3906982"/>
            <a:ext cx="6109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By. SITI SYARAH MAULYDIA, </a:t>
            </a:r>
            <a:r>
              <a:rPr lang="en-US" dirty="0" err="1"/>
              <a:t>M.Pd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906580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A2FA18D-BC09-4FCA-8BB8-BCC95BB09F22}"/>
              </a:ext>
            </a:extLst>
          </p:cNvPr>
          <p:cNvSpPr/>
          <p:nvPr/>
        </p:nvSpPr>
        <p:spPr>
          <a:xfrm>
            <a:off x="1482436" y="526471"/>
            <a:ext cx="9227127" cy="1136077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MENEMUKAN AKAR-AKAR PERSAMAAN POLINOMIAL</a:t>
            </a:r>
            <a:endParaRPr lang="en-ID" sz="36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DA91684-FA39-4D15-8A88-B665BA4C8B21}"/>
                  </a:ext>
                </a:extLst>
              </p:cNvPr>
              <p:cNvSpPr txBox="1"/>
              <p:nvPr/>
            </p:nvSpPr>
            <p:spPr>
              <a:xfrm>
                <a:off x="678873" y="1939642"/>
                <a:ext cx="10917382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800" dirty="0"/>
                  <a:t>Persamaan polynomial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+…+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ID" sz="2800" dirty="0"/>
                  <a:t> </a:t>
                </a:r>
                <a:r>
                  <a:rPr lang="en-ID" sz="2800" dirty="0" err="1"/>
                  <a:t>dapat</a:t>
                </a:r>
                <a:r>
                  <a:rPr lang="en-ID" sz="2800" dirty="0"/>
                  <a:t> </a:t>
                </a:r>
                <a:r>
                  <a:rPr lang="en-ID" sz="2800" dirty="0" err="1"/>
                  <a:t>diselesaikan</a:t>
                </a:r>
                <a:r>
                  <a:rPr lang="en-ID" sz="2800" dirty="0"/>
                  <a:t> </a:t>
                </a:r>
                <a:r>
                  <a:rPr lang="en-ID" sz="2800" dirty="0" err="1"/>
                  <a:t>dengan</a:t>
                </a:r>
                <a:r>
                  <a:rPr lang="en-ID" sz="2800" dirty="0"/>
                  <a:t> </a:t>
                </a:r>
                <a:r>
                  <a:rPr lang="en-ID" sz="2800" dirty="0" err="1"/>
                  <a:t>cara</a:t>
                </a:r>
                <a:r>
                  <a:rPr lang="en-ID" sz="2800" dirty="0"/>
                  <a:t> </a:t>
                </a:r>
                <a:r>
                  <a:rPr lang="en-ID" sz="2800" dirty="0" err="1"/>
                  <a:t>mencari</a:t>
                </a:r>
                <a:r>
                  <a:rPr lang="en-ID" sz="2800" dirty="0"/>
                  <a:t> </a:t>
                </a:r>
                <a:r>
                  <a:rPr lang="en-ID" sz="2800" dirty="0" err="1"/>
                  <a:t>nilai</a:t>
                </a:r>
                <a:r>
                  <a:rPr lang="en-ID" sz="2800" dirty="0"/>
                  <a:t> </a:t>
                </a:r>
                <a:r>
                  <a:rPr lang="en-ID" sz="2800" dirty="0" err="1"/>
                  <a:t>pengganti</a:t>
                </a:r>
                <a:r>
                  <a:rPr lang="en-ID" sz="2800" dirty="0"/>
                  <a:t> x yang </a:t>
                </a:r>
                <a:r>
                  <a:rPr lang="en-ID" sz="2800" dirty="0" err="1"/>
                  <a:t>memenuhi</a:t>
                </a:r>
                <a:r>
                  <a:rPr lang="en-ID" sz="2800" dirty="0"/>
                  <a:t> </a:t>
                </a:r>
                <a:r>
                  <a:rPr lang="en-ID" sz="2800" dirty="0" err="1"/>
                  <a:t>persamaan</a:t>
                </a:r>
                <a:r>
                  <a:rPr lang="en-ID" sz="2800" dirty="0"/>
                  <a:t> </a:t>
                </a:r>
                <a:r>
                  <a:rPr lang="en-ID" sz="2800" dirty="0" err="1"/>
                  <a:t>itu</a:t>
                </a:r>
                <a:r>
                  <a:rPr lang="en-ID" sz="2800" dirty="0"/>
                  <a:t>. Nilai </a:t>
                </a:r>
                <a:r>
                  <a:rPr lang="en-ID" sz="2800" dirty="0" err="1"/>
                  <a:t>pengganti</a:t>
                </a:r>
                <a:r>
                  <a:rPr lang="en-ID" sz="2800" dirty="0"/>
                  <a:t> x yang </a:t>
                </a:r>
                <a:r>
                  <a:rPr lang="en-ID" sz="2800" dirty="0" err="1"/>
                  <a:t>demikian</a:t>
                </a:r>
                <a:r>
                  <a:rPr lang="en-ID" sz="2800" dirty="0"/>
                  <a:t> </a:t>
                </a:r>
                <a:r>
                  <a:rPr lang="en-ID" sz="2800" dirty="0" err="1"/>
                  <a:t>dinamakan</a:t>
                </a:r>
                <a:r>
                  <a:rPr lang="en-ID" sz="2800" dirty="0"/>
                  <a:t> </a:t>
                </a:r>
                <a:r>
                  <a:rPr lang="en-ID" sz="2800" b="1" dirty="0" err="1"/>
                  <a:t>penyelesaian</a:t>
                </a:r>
                <a:r>
                  <a:rPr lang="en-ID" sz="2800" b="1" dirty="0"/>
                  <a:t> </a:t>
                </a:r>
                <a:r>
                  <a:rPr lang="en-ID" sz="2800" b="1" dirty="0" err="1"/>
                  <a:t>atau</a:t>
                </a:r>
                <a:r>
                  <a:rPr lang="en-ID" sz="2800" b="1" dirty="0"/>
                  <a:t> </a:t>
                </a:r>
                <a:r>
                  <a:rPr lang="en-ID" sz="2800" b="1" dirty="0" err="1"/>
                  <a:t>akar</a:t>
                </a:r>
                <a:r>
                  <a:rPr lang="en-ID" sz="2800" b="1" dirty="0"/>
                  <a:t> </a:t>
                </a:r>
                <a:r>
                  <a:rPr lang="en-ID" sz="2800" b="1" dirty="0" err="1"/>
                  <a:t>persamaan</a:t>
                </a:r>
                <a:r>
                  <a:rPr lang="en-ID" sz="2800" b="1" dirty="0"/>
                  <a:t> polynomial </a:t>
                </a:r>
                <a:r>
                  <a:rPr lang="en-ID" sz="2800" dirty="0" err="1"/>
                  <a:t>tersebut</a:t>
                </a:r>
                <a:r>
                  <a:rPr lang="en-ID" sz="2800" dirty="0"/>
                  <a:t>.</a:t>
                </a: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DA91684-FA39-4D15-8A88-B665BA4C8B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873" y="1939642"/>
                <a:ext cx="10917382" cy="1815882"/>
              </a:xfrm>
              <a:prstGeom prst="rect">
                <a:avLst/>
              </a:prstGeom>
              <a:blipFill>
                <a:blip r:embed="rId2"/>
                <a:stretch>
                  <a:fillRect l="-1117" t="-3356" r="-1173" b="-8389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329A81E-3D34-47C8-BA16-99A500E51296}"/>
                  </a:ext>
                </a:extLst>
              </p:cNvPr>
              <p:cNvSpPr txBox="1"/>
              <p:nvPr/>
            </p:nvSpPr>
            <p:spPr>
              <a:xfrm>
                <a:off x="1316182" y="4059395"/>
                <a:ext cx="9559636" cy="1384995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Jika f(x) </a:t>
                </a:r>
                <a:r>
                  <a:rPr lang="en-US" sz="2800" dirty="0" err="1"/>
                  <a:t>suatu</a:t>
                </a:r>
                <a:r>
                  <a:rPr lang="en-US" sz="2800" dirty="0"/>
                  <a:t> polynomial, </a:t>
                </a:r>
                <a:r>
                  <a:rPr lang="en-US" sz="2800" dirty="0" err="1"/>
                  <a:t>maka</a:t>
                </a:r>
                <a:r>
                  <a:rPr lang="en-US" sz="2800" dirty="0"/>
                  <a:t> (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ID" sz="2800" dirty="0"/>
                  <a:t>) </a:t>
                </a:r>
                <a:r>
                  <a:rPr lang="en-ID" sz="2800" dirty="0" err="1"/>
                  <a:t>merupakan</a:t>
                </a:r>
                <a:r>
                  <a:rPr lang="en-ID" sz="2800" dirty="0"/>
                  <a:t> factor </a:t>
                </a:r>
                <a:r>
                  <a:rPr lang="en-ID" sz="2800" dirty="0" err="1"/>
                  <a:t>dari</a:t>
                </a:r>
                <a:r>
                  <a:rPr lang="en-ID" sz="2800" dirty="0"/>
                  <a:t> f(x) </a:t>
                </a:r>
                <a:r>
                  <a:rPr lang="en-ID" sz="2800" dirty="0" err="1"/>
                  <a:t>jika</a:t>
                </a:r>
                <a:r>
                  <a:rPr lang="en-ID" sz="2800" dirty="0"/>
                  <a:t> dan </a:t>
                </a:r>
                <a:r>
                  <a:rPr lang="en-ID" sz="2800" dirty="0" err="1"/>
                  <a:t>hanya</a:t>
                </a:r>
                <a:r>
                  <a:rPr lang="en-ID" sz="2800" dirty="0"/>
                  <a:t> </a:t>
                </a:r>
                <a:r>
                  <a:rPr lang="en-ID" sz="2800" dirty="0" err="1"/>
                  <a:t>jika</a:t>
                </a:r>
                <a:r>
                  <a:rPr lang="en-ID" sz="2800" dirty="0"/>
                  <a:t> h </a:t>
                </a:r>
                <a:r>
                  <a:rPr lang="en-ID" sz="2800" dirty="0" err="1"/>
                  <a:t>adalah</a:t>
                </a:r>
                <a:r>
                  <a:rPr lang="en-ID" sz="2800" dirty="0"/>
                  <a:t> </a:t>
                </a:r>
                <a:r>
                  <a:rPr lang="en-ID" sz="2800" dirty="0" err="1"/>
                  <a:t>akar</a:t>
                </a:r>
                <a:r>
                  <a:rPr lang="en-ID" sz="2800" dirty="0"/>
                  <a:t> </a:t>
                </a:r>
                <a:r>
                  <a:rPr lang="en-ID" sz="2800" dirty="0" err="1"/>
                  <a:t>dari</a:t>
                </a:r>
                <a:r>
                  <a:rPr lang="en-ID" sz="2800" dirty="0"/>
                  <a:t> </a:t>
                </a:r>
                <a:r>
                  <a:rPr lang="en-ID" sz="2800" dirty="0" err="1"/>
                  <a:t>persamaan</a:t>
                </a:r>
                <a:r>
                  <a:rPr lang="en-ID" sz="2800" dirty="0"/>
                  <a:t> polynomial f(x) = 0.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329A81E-3D34-47C8-BA16-99A500E512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6182" y="4059395"/>
                <a:ext cx="9559636" cy="1384995"/>
              </a:xfrm>
              <a:prstGeom prst="rect">
                <a:avLst/>
              </a:prstGeom>
              <a:blipFill>
                <a:blip r:embed="rId3"/>
                <a:stretch>
                  <a:fillRect t="-4367" r="-828" b="-10917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5393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B8BF27F8-43C5-4C4E-9998-0FF454FF6099}"/>
              </a:ext>
            </a:extLst>
          </p:cNvPr>
          <p:cNvSpPr/>
          <p:nvPr/>
        </p:nvSpPr>
        <p:spPr>
          <a:xfrm>
            <a:off x="4488873" y="166248"/>
            <a:ext cx="3214254" cy="600472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Contoh</a:t>
            </a:r>
            <a:r>
              <a:rPr lang="en-US" sz="2800" dirty="0"/>
              <a:t> No.1</a:t>
            </a:r>
            <a:endParaRPr lang="en-ID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FEF6117-BBA5-4978-9C38-990A979A3B98}"/>
                  </a:ext>
                </a:extLst>
              </p:cNvPr>
              <p:cNvSpPr txBox="1"/>
              <p:nvPr/>
            </p:nvSpPr>
            <p:spPr>
              <a:xfrm>
                <a:off x="651159" y="932150"/>
                <a:ext cx="10668000" cy="29842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0" dirty="0" err="1"/>
                  <a:t>Tentukan</a:t>
                </a:r>
                <a:r>
                  <a:rPr lang="en-US" b="0" dirty="0"/>
                  <a:t> </a:t>
                </a:r>
                <a:r>
                  <a:rPr lang="en-US" b="0" dirty="0" err="1"/>
                  <a:t>akar-akar</a:t>
                </a:r>
                <a:r>
                  <a:rPr lang="en-US" b="0" dirty="0"/>
                  <a:t> </a:t>
                </a:r>
                <a:r>
                  <a:rPr lang="en-US" b="0" dirty="0" err="1"/>
                  <a:t>persamaan</a:t>
                </a:r>
                <a:r>
                  <a:rPr lang="en-US" b="0" dirty="0"/>
                  <a:t> polynomial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f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x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−4.</m:t>
                    </m:r>
                  </m:oMath>
                </a14:m>
                <a:endParaRPr lang="en-US" b="0" dirty="0"/>
              </a:p>
              <a:p>
                <a:endParaRPr lang="en-ID" dirty="0"/>
              </a:p>
              <a:p>
                <a:r>
                  <a:rPr lang="en-ID" b="1" dirty="0"/>
                  <a:t>PENYELESAIAN :</a:t>
                </a:r>
              </a:p>
              <a:p>
                <a:endParaRPr lang="en-ID" b="1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−4 </m:t>
                    </m:r>
                  </m:oMath>
                </a14:m>
                <a:r>
                  <a:rPr lang="en-ID" dirty="0"/>
                  <a:t>	</a:t>
                </a:r>
              </a:p>
              <a:p>
                <a:r>
                  <a:rPr lang="en-ID" dirty="0" err="1"/>
                  <a:t>Maka</a:t>
                </a:r>
                <a:r>
                  <a:rPr lang="en-ID" dirty="0"/>
                  <a:t> a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ID" dirty="0"/>
                  <a:t>, b = 3, c = 0 dan d = -4</a:t>
                </a:r>
              </a:p>
              <a:p>
                <a:r>
                  <a:rPr lang="en-ID" dirty="0"/>
                  <a:t>Langkah </a:t>
                </a:r>
                <a:r>
                  <a:rPr lang="en-ID" dirty="0" err="1"/>
                  <a:t>pertama</a:t>
                </a:r>
                <a:r>
                  <a:rPr lang="en-ID" dirty="0"/>
                  <a:t> </a:t>
                </a:r>
                <a:r>
                  <a:rPr lang="en-ID" dirty="0" err="1"/>
                  <a:t>kita</a:t>
                </a:r>
                <a:r>
                  <a:rPr lang="en-ID" dirty="0"/>
                  <a:t> </a:t>
                </a:r>
                <a:r>
                  <a:rPr lang="en-ID" dirty="0" err="1"/>
                  <a:t>cari</a:t>
                </a:r>
                <a:r>
                  <a:rPr lang="en-ID" dirty="0"/>
                  <a:t> factor </a:t>
                </a:r>
                <a:r>
                  <a:rPr lang="en-ID" dirty="0" err="1"/>
                  <a:t>dari</a:t>
                </a:r>
                <a:r>
                  <a:rPr lang="en-ID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=4, </m:t>
                    </m:r>
                  </m:oMath>
                </a14:m>
                <a:r>
                  <a:rPr lang="en-ID" dirty="0" err="1"/>
                  <a:t>yaitu</a:t>
                </a:r>
                <a:r>
                  <a:rPr lang="en-ID" dirty="0"/>
                  <a:t> : {-4, -2 , -1, 0, 1, 2, 4)</a:t>
                </a:r>
              </a:p>
              <a:p>
                <a:endParaRPr lang="en-ID" dirty="0"/>
              </a:p>
              <a:p>
                <a:r>
                  <a:rPr lang="en-ID" dirty="0" err="1"/>
                  <a:t>Lakukan</a:t>
                </a:r>
                <a:r>
                  <a:rPr lang="en-ID" dirty="0"/>
                  <a:t> </a:t>
                </a:r>
                <a:r>
                  <a:rPr lang="en-ID" dirty="0" err="1"/>
                  <a:t>ujicoba</a:t>
                </a:r>
                <a:r>
                  <a:rPr lang="en-ID" dirty="0"/>
                  <a:t> </a:t>
                </a:r>
                <a:r>
                  <a:rPr lang="en-ID" dirty="0" err="1"/>
                  <a:t>sampai</a:t>
                </a:r>
                <a:r>
                  <a:rPr lang="en-ID" dirty="0"/>
                  <a:t> </a:t>
                </a:r>
                <a:r>
                  <a:rPr lang="en-ID" dirty="0" err="1"/>
                  <a:t>menemukan</a:t>
                </a:r>
                <a:r>
                  <a:rPr lang="en-ID" dirty="0"/>
                  <a:t> yang </a:t>
                </a:r>
                <a:r>
                  <a:rPr lang="en-ID" dirty="0" err="1"/>
                  <a:t>mempunyai</a:t>
                </a:r>
                <a:r>
                  <a:rPr lang="en-ID" dirty="0"/>
                  <a:t> </a:t>
                </a:r>
                <a:r>
                  <a:rPr lang="en-ID" dirty="0" err="1"/>
                  <a:t>sisa</a:t>
                </a:r>
                <a:r>
                  <a:rPr lang="en-ID" dirty="0"/>
                  <a:t> 0.</a:t>
                </a:r>
              </a:p>
              <a:p>
                <a:r>
                  <a:rPr lang="en-ID" b="0" dirty="0"/>
                  <a:t>			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−4 </m:t>
                    </m:r>
                  </m:oMath>
                </a14:m>
                <a:r>
                  <a:rPr lang="en-ID" dirty="0"/>
                  <a:t>	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FEF6117-BBA5-4978-9C38-990A979A3B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159" y="932150"/>
                <a:ext cx="10668000" cy="2984278"/>
              </a:xfrm>
              <a:prstGeom prst="rect">
                <a:avLst/>
              </a:prstGeom>
              <a:blipFill>
                <a:blip r:embed="rId2"/>
                <a:stretch>
                  <a:fillRect l="-514" t="-1227" b="-1022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C8C46C2-5B3A-452B-A21E-89DC75A3867E}"/>
                  </a:ext>
                </a:extLst>
              </p:cNvPr>
              <p:cNvSpPr txBox="1"/>
              <p:nvPr/>
            </p:nvSpPr>
            <p:spPr>
              <a:xfrm>
                <a:off x="2202869" y="3883989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C8C46C2-5B3A-452B-A21E-89DC75A386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2869" y="3883989"/>
                <a:ext cx="387928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BC35410-E28F-40DE-9B13-67AB517E923C}"/>
                  </a:ext>
                </a:extLst>
              </p:cNvPr>
              <p:cNvSpPr txBox="1"/>
              <p:nvPr/>
            </p:nvSpPr>
            <p:spPr>
              <a:xfrm>
                <a:off x="2812469" y="3883989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BC35410-E28F-40DE-9B13-67AB517E92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2469" y="3883989"/>
                <a:ext cx="387928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D4BEDB8-7101-4A0A-89E6-6A57AAFB46B1}"/>
                  </a:ext>
                </a:extLst>
              </p:cNvPr>
              <p:cNvSpPr txBox="1"/>
              <p:nvPr/>
            </p:nvSpPr>
            <p:spPr>
              <a:xfrm>
                <a:off x="3422069" y="3883989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D4BEDB8-7101-4A0A-89E6-6A57AAFB46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2069" y="3883989"/>
                <a:ext cx="387928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360F190-8B1F-4658-BA33-B609E759844D}"/>
                  </a:ext>
                </a:extLst>
              </p:cNvPr>
              <p:cNvSpPr txBox="1"/>
              <p:nvPr/>
            </p:nvSpPr>
            <p:spPr>
              <a:xfrm>
                <a:off x="4100942" y="3883989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360F190-8B1F-4658-BA33-B609E75984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0942" y="3883989"/>
                <a:ext cx="387928" cy="369332"/>
              </a:xfrm>
              <a:prstGeom prst="rect">
                <a:avLst/>
              </a:prstGeom>
              <a:blipFill>
                <a:blip r:embed="rId6"/>
                <a:stretch>
                  <a:fillRect r="-22222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8" name="Group 47">
            <a:extLst>
              <a:ext uri="{FF2B5EF4-FFF2-40B4-BE49-F238E27FC236}">
                <a16:creationId xmlns:a16="http://schemas.microsoft.com/office/drawing/2014/main" id="{4519398C-CD47-4D47-8918-537F8A497515}"/>
              </a:ext>
            </a:extLst>
          </p:cNvPr>
          <p:cNvGrpSpPr/>
          <p:nvPr/>
        </p:nvGrpSpPr>
        <p:grpSpPr>
          <a:xfrm>
            <a:off x="1981197" y="3883989"/>
            <a:ext cx="2757054" cy="803568"/>
            <a:chOff x="3879273" y="4419595"/>
            <a:chExt cx="2757054" cy="803568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CD96A509-67E0-452A-97CC-439CE45F2B31}"/>
                </a:ext>
              </a:extLst>
            </p:cNvPr>
            <p:cNvCxnSpPr>
              <a:cxnSpLocks/>
            </p:cNvCxnSpPr>
            <p:nvPr/>
          </p:nvCxnSpPr>
          <p:spPr>
            <a:xfrm>
              <a:off x="3879273" y="4419595"/>
              <a:ext cx="0" cy="80356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9C411D5-E0F6-449F-9463-A373A31492D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93149" y="5195465"/>
              <a:ext cx="2743178" cy="1384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F321BC7-B7F8-40C5-AFA7-56A8B4A469A7}"/>
                  </a:ext>
                </a:extLst>
              </p:cNvPr>
              <p:cNvSpPr txBox="1"/>
              <p:nvPr/>
            </p:nvSpPr>
            <p:spPr>
              <a:xfrm>
                <a:off x="1122252" y="4253321"/>
                <a:ext cx="7619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F321BC7-B7F8-40C5-AFA7-56A8B4A469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2252" y="4253321"/>
                <a:ext cx="761968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0017DDB5-B628-4215-AD86-3D411CAD0D8B}"/>
                  </a:ext>
                </a:extLst>
              </p:cNvPr>
              <p:cNvSpPr txBox="1"/>
              <p:nvPr/>
            </p:nvSpPr>
            <p:spPr>
              <a:xfrm>
                <a:off x="2812467" y="4271924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0017DDB5-B628-4215-AD86-3D411CAD0D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2467" y="4271924"/>
                <a:ext cx="387928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3657800C-7B9A-4378-BC59-E61CFB082F8A}"/>
                  </a:ext>
                </a:extLst>
              </p:cNvPr>
              <p:cNvSpPr txBox="1"/>
              <p:nvPr/>
            </p:nvSpPr>
            <p:spPr>
              <a:xfrm>
                <a:off x="3422067" y="4271924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3657800C-7B9A-4378-BC59-E61CFB082F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2067" y="4271924"/>
                <a:ext cx="387928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674FEC2-B914-4E19-95A2-59FE35E2CA18}"/>
                  </a:ext>
                </a:extLst>
              </p:cNvPr>
              <p:cNvSpPr txBox="1"/>
              <p:nvPr/>
            </p:nvSpPr>
            <p:spPr>
              <a:xfrm>
                <a:off x="4100940" y="4271924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674FEC2-B914-4E19-95A2-59FE35E2CA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0940" y="4271924"/>
                <a:ext cx="387928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33ECB708-A688-4F9B-93B9-7A20312B34D0}"/>
                  </a:ext>
                </a:extLst>
              </p:cNvPr>
              <p:cNvSpPr txBox="1"/>
              <p:nvPr/>
            </p:nvSpPr>
            <p:spPr>
              <a:xfrm>
                <a:off x="2189011" y="4673703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33ECB708-A688-4F9B-93B9-7A20312B34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9011" y="4673703"/>
                <a:ext cx="387928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37A7A757-E078-4B72-AD6A-0780F62816F8}"/>
                  </a:ext>
                </a:extLst>
              </p:cNvPr>
              <p:cNvSpPr txBox="1"/>
              <p:nvPr/>
            </p:nvSpPr>
            <p:spPr>
              <a:xfrm>
                <a:off x="2798611" y="4673704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37A7A757-E078-4B72-AD6A-0780F62816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8611" y="4673704"/>
                <a:ext cx="387928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36A7D267-83CF-4AC6-9C92-C5D00A871394}"/>
                  </a:ext>
                </a:extLst>
              </p:cNvPr>
              <p:cNvSpPr txBox="1"/>
              <p:nvPr/>
            </p:nvSpPr>
            <p:spPr>
              <a:xfrm>
                <a:off x="3408211" y="4673704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36A7D267-83CF-4AC6-9C92-C5D00A8713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8211" y="4673704"/>
                <a:ext cx="387928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DEB91425-E6A7-4E78-9379-4874CEF1CEF6}"/>
                  </a:ext>
                </a:extLst>
              </p:cNvPr>
              <p:cNvSpPr txBox="1"/>
              <p:nvPr/>
            </p:nvSpPr>
            <p:spPr>
              <a:xfrm>
                <a:off x="4087084" y="4673704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DEB91425-E6A7-4E78-9379-4874CEF1CE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084" y="4673704"/>
                <a:ext cx="387928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>
            <a:extLst>
              <a:ext uri="{FF2B5EF4-FFF2-40B4-BE49-F238E27FC236}">
                <a16:creationId xmlns:a16="http://schemas.microsoft.com/office/drawing/2014/main" id="{C830A46E-4893-490B-B4F2-DEB14DA31B93}"/>
              </a:ext>
            </a:extLst>
          </p:cNvPr>
          <p:cNvSpPr txBox="1"/>
          <p:nvPr/>
        </p:nvSpPr>
        <p:spPr>
          <a:xfrm>
            <a:off x="4890644" y="4445104"/>
            <a:ext cx="3879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+</a:t>
            </a:r>
            <a:endParaRPr lang="en-ID" sz="2400" dirty="0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355E8B0E-FE31-4B30-9ECA-49945B11E338}"/>
              </a:ext>
            </a:extLst>
          </p:cNvPr>
          <p:cNvGrpSpPr/>
          <p:nvPr/>
        </p:nvGrpSpPr>
        <p:grpSpPr>
          <a:xfrm>
            <a:off x="2189011" y="4687549"/>
            <a:ext cx="1634832" cy="803568"/>
            <a:chOff x="3879273" y="4419595"/>
            <a:chExt cx="2757054" cy="803568"/>
          </a:xfrm>
        </p:grpSpPr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82CA6579-F259-475C-8DFF-1B7A098824F8}"/>
                </a:ext>
              </a:extLst>
            </p:cNvPr>
            <p:cNvCxnSpPr>
              <a:cxnSpLocks/>
            </p:cNvCxnSpPr>
            <p:nvPr/>
          </p:nvCxnSpPr>
          <p:spPr>
            <a:xfrm>
              <a:off x="3879273" y="4419595"/>
              <a:ext cx="0" cy="80356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67A73688-4036-4A2D-AA09-23585860A9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93149" y="5195465"/>
              <a:ext cx="2743178" cy="1384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BA2D29D0-7945-4AB2-B8CA-1BDAD810784A}"/>
                  </a:ext>
                </a:extLst>
              </p:cNvPr>
              <p:cNvSpPr txBox="1"/>
              <p:nvPr/>
            </p:nvSpPr>
            <p:spPr>
              <a:xfrm>
                <a:off x="1281571" y="4992358"/>
                <a:ext cx="92027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BA2D29D0-7945-4AB2-B8CA-1BDAD81078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1571" y="4992358"/>
                <a:ext cx="920270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02B92A7F-D4A0-4CD0-932B-2B7C07FA82E7}"/>
                  </a:ext>
                </a:extLst>
              </p:cNvPr>
              <p:cNvSpPr txBox="1"/>
              <p:nvPr/>
            </p:nvSpPr>
            <p:spPr>
              <a:xfrm>
                <a:off x="2798612" y="5033928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0" dirty="0"/>
                  <a:t>-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ID" dirty="0"/>
              </a:p>
            </p:txBody>
          </p:sp>
        </mc:Choice>
        <mc:Fallback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02B92A7F-D4A0-4CD0-932B-2B7C07FA82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8612" y="5033928"/>
                <a:ext cx="387928" cy="369332"/>
              </a:xfrm>
              <a:prstGeom prst="rect">
                <a:avLst/>
              </a:prstGeom>
              <a:blipFill>
                <a:blip r:embed="rId15"/>
                <a:stretch>
                  <a:fillRect l="-12500" t="-10000" b="-26667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3B120273-B059-435C-A5F5-D170FDC910D1}"/>
                  </a:ext>
                </a:extLst>
              </p:cNvPr>
              <p:cNvSpPr txBox="1"/>
              <p:nvPr/>
            </p:nvSpPr>
            <p:spPr>
              <a:xfrm>
                <a:off x="3408212" y="5033928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0" dirty="0"/>
                  <a:t>-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en-ID" dirty="0"/>
              </a:p>
            </p:txBody>
          </p:sp>
        </mc:Choice>
        <mc:Fallback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3B120273-B059-435C-A5F5-D170FDC910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8212" y="5033928"/>
                <a:ext cx="387928" cy="369332"/>
              </a:xfrm>
              <a:prstGeom prst="rect">
                <a:avLst/>
              </a:prstGeom>
              <a:blipFill>
                <a:blip r:embed="rId16"/>
                <a:stretch>
                  <a:fillRect l="-12500" t="-10000" b="-26667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234615B4-DE00-40E7-A028-FC0D22391C47}"/>
                  </a:ext>
                </a:extLst>
              </p:cNvPr>
              <p:cNvSpPr txBox="1"/>
              <p:nvPr/>
            </p:nvSpPr>
            <p:spPr>
              <a:xfrm>
                <a:off x="2189007" y="5449568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234615B4-DE00-40E7-A028-FC0D22391C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9007" y="5449568"/>
                <a:ext cx="387928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108032B8-D7D7-4788-B42C-5088733141EC}"/>
                  </a:ext>
                </a:extLst>
              </p:cNvPr>
              <p:cNvSpPr txBox="1"/>
              <p:nvPr/>
            </p:nvSpPr>
            <p:spPr>
              <a:xfrm>
                <a:off x="2798607" y="5449569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108032B8-D7D7-4788-B42C-5088733141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8607" y="5449569"/>
                <a:ext cx="387928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8E2B583C-321C-4613-AF78-527FF7F1526A}"/>
                  </a:ext>
                </a:extLst>
              </p:cNvPr>
              <p:cNvSpPr txBox="1"/>
              <p:nvPr/>
            </p:nvSpPr>
            <p:spPr>
              <a:xfrm>
                <a:off x="3408207" y="5449569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8E2B583C-321C-4613-AF78-527FF7F152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8207" y="5449569"/>
                <a:ext cx="387928" cy="3693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4" name="Group 73">
            <a:extLst>
              <a:ext uri="{FF2B5EF4-FFF2-40B4-BE49-F238E27FC236}">
                <a16:creationId xmlns:a16="http://schemas.microsoft.com/office/drawing/2014/main" id="{9DBA7069-5C62-419D-9372-08E6CA10A4E6}"/>
              </a:ext>
            </a:extLst>
          </p:cNvPr>
          <p:cNvGrpSpPr/>
          <p:nvPr/>
        </p:nvGrpSpPr>
        <p:grpSpPr>
          <a:xfrm>
            <a:off x="3920833" y="4692290"/>
            <a:ext cx="817418" cy="350745"/>
            <a:chOff x="5818909" y="4909231"/>
            <a:chExt cx="817418" cy="350745"/>
          </a:xfrm>
        </p:grpSpPr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9E45665C-EEF7-4DE3-951D-3F8586158865}"/>
                </a:ext>
              </a:extLst>
            </p:cNvPr>
            <p:cNvCxnSpPr/>
            <p:nvPr/>
          </p:nvCxnSpPr>
          <p:spPr>
            <a:xfrm>
              <a:off x="5832764" y="4909231"/>
              <a:ext cx="0" cy="35074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3052D03E-96E7-453F-88AA-57E45192FAF8}"/>
                </a:ext>
              </a:extLst>
            </p:cNvPr>
            <p:cNvCxnSpPr>
              <a:cxnSpLocks/>
            </p:cNvCxnSpPr>
            <p:nvPr/>
          </p:nvCxnSpPr>
          <p:spPr>
            <a:xfrm>
              <a:off x="5818909" y="5250869"/>
              <a:ext cx="81741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0FBC912F-949D-4E1E-B5C0-46BAEAD8BB14}"/>
              </a:ext>
            </a:extLst>
          </p:cNvPr>
          <p:cNvGrpSpPr/>
          <p:nvPr/>
        </p:nvGrpSpPr>
        <p:grpSpPr>
          <a:xfrm>
            <a:off x="3311229" y="5482002"/>
            <a:ext cx="520841" cy="350745"/>
            <a:chOff x="5818909" y="4909231"/>
            <a:chExt cx="817418" cy="350745"/>
          </a:xfrm>
        </p:grpSpPr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28579330-ABD9-4759-9227-6B0219914E34}"/>
                </a:ext>
              </a:extLst>
            </p:cNvPr>
            <p:cNvCxnSpPr/>
            <p:nvPr/>
          </p:nvCxnSpPr>
          <p:spPr>
            <a:xfrm>
              <a:off x="5832764" y="4909231"/>
              <a:ext cx="0" cy="35074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9957C856-F664-4474-AFE1-444703264F2A}"/>
                </a:ext>
              </a:extLst>
            </p:cNvPr>
            <p:cNvCxnSpPr>
              <a:cxnSpLocks/>
            </p:cNvCxnSpPr>
            <p:nvPr/>
          </p:nvCxnSpPr>
          <p:spPr>
            <a:xfrm>
              <a:off x="5818909" y="5250869"/>
              <a:ext cx="81741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9" name="TextBox 78">
            <a:extLst>
              <a:ext uri="{FF2B5EF4-FFF2-40B4-BE49-F238E27FC236}">
                <a16:creationId xmlns:a16="http://schemas.microsoft.com/office/drawing/2014/main" id="{7F72D000-A406-48F0-9C92-11556937D3D1}"/>
              </a:ext>
            </a:extLst>
          </p:cNvPr>
          <p:cNvSpPr txBox="1"/>
          <p:nvPr/>
        </p:nvSpPr>
        <p:spPr>
          <a:xfrm>
            <a:off x="3884284" y="5260284"/>
            <a:ext cx="3879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+</a:t>
            </a:r>
            <a:endParaRPr lang="en-ID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A5E99BC3-DAB5-4142-9B21-333DBC461558}"/>
                  </a:ext>
                </a:extLst>
              </p:cNvPr>
              <p:cNvSpPr txBox="1"/>
              <p:nvPr/>
            </p:nvSpPr>
            <p:spPr>
              <a:xfrm>
                <a:off x="1549784" y="6219858"/>
                <a:ext cx="8381982" cy="400110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0" dirty="0"/>
                  <a:t>Jadi, akar-akar persamaan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f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x</m:t>
                        </m:r>
                      </m:e>
                    </m:d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−4 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𝑎𝑑𝑎𝑙𝑎h</m:t>
                    </m:r>
                  </m:oMath>
                </a14:m>
                <a:r>
                  <a:rPr lang="en-US" sz="2000" b="0" dirty="0"/>
                  <a:t> 1 dan -2</a:t>
                </a:r>
              </a:p>
            </p:txBody>
          </p:sp>
        </mc:Choice>
        <mc:Fallback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A5E99BC3-DAB5-4142-9B21-333DBC4615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9784" y="6219858"/>
                <a:ext cx="8381982" cy="400110"/>
              </a:xfrm>
              <a:prstGeom prst="rect">
                <a:avLst/>
              </a:prstGeom>
              <a:blipFill>
                <a:blip r:embed="rId20"/>
                <a:stretch>
                  <a:fillRect t="-4286" b="-21429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DD1F7B4C-C4BD-40C2-8F99-9D08C1E63868}"/>
                  </a:ext>
                </a:extLst>
              </p:cNvPr>
              <p:cNvSpPr txBox="1"/>
              <p:nvPr/>
            </p:nvSpPr>
            <p:spPr>
              <a:xfrm>
                <a:off x="5962442" y="4521620"/>
                <a:ext cx="4594722" cy="1200329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f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−4=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</m:oMath>
                  </m:oMathPara>
                </a14:m>
                <a:endParaRPr lang="en-US" b="0" dirty="0"/>
              </a:p>
              <a:p>
                <a:pPr/>
                <a:r>
                  <a:rPr lang="en-US" dirty="0" err="1"/>
                  <a:t>Untuk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−1=0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𝑚𝑎𝑘𝑎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b="0" dirty="0"/>
              </a:p>
              <a:p>
                <a:pPr/>
                <a:r>
                  <a:rPr lang="en-US" dirty="0"/>
                  <a:t>Untuk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𝑚𝑎𝑘𝑎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endParaRPr lang="en-US" b="0" dirty="0"/>
              </a:p>
              <a:p>
                <a:pPr/>
                <a:r>
                  <a:rPr lang="en-US" dirty="0"/>
                  <a:t>Untuk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−1=0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𝑚𝑎𝑘𝑎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b="0" dirty="0"/>
                  <a:t> (</a:t>
                </a:r>
                <a:r>
                  <a:rPr lang="en-US" b="0" dirty="0" err="1"/>
                  <a:t>akar</a:t>
                </a:r>
                <a:r>
                  <a:rPr lang="en-US" b="0" dirty="0"/>
                  <a:t> </a:t>
                </a:r>
                <a:r>
                  <a:rPr lang="en-US" b="0" dirty="0" err="1"/>
                  <a:t>kembar</a:t>
                </a:r>
                <a:r>
                  <a:rPr lang="en-US" b="0" dirty="0"/>
                  <a:t>)</a:t>
                </a:r>
              </a:p>
            </p:txBody>
          </p:sp>
        </mc:Choice>
        <mc:Fallback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DD1F7B4C-C4BD-40C2-8F99-9D08C1E638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2442" y="4521620"/>
                <a:ext cx="4594722" cy="1200329"/>
              </a:xfrm>
              <a:prstGeom prst="rect">
                <a:avLst/>
              </a:prstGeom>
              <a:blipFill>
                <a:blip r:embed="rId21"/>
                <a:stretch>
                  <a:fillRect l="-926" b="-6533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8289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2" grpId="0"/>
      <p:bldP spid="21" grpId="0"/>
      <p:bldP spid="25" grpId="0"/>
      <p:bldP spid="27" grpId="0"/>
      <p:bldP spid="29" grpId="0"/>
      <p:bldP spid="31" grpId="0"/>
      <p:bldP spid="33" grpId="0"/>
      <p:bldP spid="35" grpId="0"/>
      <p:bldP spid="37" grpId="0"/>
      <p:bldP spid="38" grpId="0"/>
      <p:bldP spid="53" grpId="0"/>
      <p:bldP spid="57" grpId="0"/>
      <p:bldP spid="59" grpId="0"/>
      <p:bldP spid="61" grpId="0"/>
      <p:bldP spid="63" grpId="0"/>
      <p:bldP spid="65" grpId="0"/>
      <p:bldP spid="79" grpId="0"/>
      <p:bldP spid="81" grpId="0" animBg="1"/>
      <p:bldP spid="3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B8BF27F8-43C5-4C4E-9998-0FF454FF6099}"/>
              </a:ext>
            </a:extLst>
          </p:cNvPr>
          <p:cNvSpPr/>
          <p:nvPr/>
        </p:nvSpPr>
        <p:spPr>
          <a:xfrm>
            <a:off x="4488873" y="290943"/>
            <a:ext cx="3214254" cy="600472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Contoh</a:t>
            </a:r>
            <a:r>
              <a:rPr lang="en-US" sz="2800" dirty="0"/>
              <a:t> No.2</a:t>
            </a:r>
            <a:endParaRPr lang="en-ID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FEF6117-BBA5-4978-9C38-990A979A3B98}"/>
                  </a:ext>
                </a:extLst>
              </p:cNvPr>
              <p:cNvSpPr txBox="1"/>
              <p:nvPr/>
            </p:nvSpPr>
            <p:spPr>
              <a:xfrm>
                <a:off x="651159" y="1056845"/>
                <a:ext cx="10668000" cy="18434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Tentukan </a:t>
                </a:r>
                <a:r>
                  <a:rPr lang="en-US" dirty="0" err="1"/>
                  <a:t>akar-akar</a:t>
                </a:r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+11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−6=0</m:t>
                    </m:r>
                  </m:oMath>
                </a14:m>
                <a:r>
                  <a:rPr lang="en-US" b="0" dirty="0"/>
                  <a:t>.</a:t>
                </a:r>
              </a:p>
              <a:p>
                <a:endParaRPr lang="en-ID" dirty="0"/>
              </a:p>
              <a:p>
                <a:r>
                  <a:rPr lang="en-ID" b="1" dirty="0"/>
                  <a:t>PENYELESAIAN :</a:t>
                </a:r>
              </a:p>
              <a:p>
                <a:endParaRPr lang="en-ID" b="1" dirty="0"/>
              </a:p>
              <a:p>
                <a:r>
                  <a:rPr lang="en-ID" dirty="0" err="1"/>
                  <a:t>Gunakan</a:t>
                </a:r>
                <a:r>
                  <a:rPr lang="en-ID" dirty="0"/>
                  <a:t> </a:t>
                </a:r>
                <a:r>
                  <a:rPr lang="en-ID" dirty="0" err="1"/>
                  <a:t>cara</a:t>
                </a:r>
                <a:r>
                  <a:rPr lang="en-ID" dirty="0"/>
                  <a:t> </a:t>
                </a:r>
                <a:r>
                  <a:rPr lang="en-ID" i="1" dirty="0"/>
                  <a:t>Horner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		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+11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−6=0</m:t>
                    </m:r>
                  </m:oMath>
                </a14:m>
                <a:endParaRPr lang="en-ID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FEF6117-BBA5-4978-9C38-990A979A3B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159" y="1056845"/>
                <a:ext cx="10668000" cy="1843453"/>
              </a:xfrm>
              <a:prstGeom prst="rect">
                <a:avLst/>
              </a:prstGeom>
              <a:blipFill>
                <a:blip r:embed="rId2"/>
                <a:stretch>
                  <a:fillRect l="-514" t="-165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C8C46C2-5B3A-452B-A21E-89DC75A3867E}"/>
                  </a:ext>
                </a:extLst>
              </p:cNvPr>
              <p:cNvSpPr txBox="1"/>
              <p:nvPr/>
            </p:nvSpPr>
            <p:spPr>
              <a:xfrm>
                <a:off x="1953491" y="2971807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C8C46C2-5B3A-452B-A21E-89DC75A386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3491" y="2971807"/>
                <a:ext cx="387928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BC35410-E28F-40DE-9B13-67AB517E923C}"/>
                  </a:ext>
                </a:extLst>
              </p:cNvPr>
              <p:cNvSpPr txBox="1"/>
              <p:nvPr/>
            </p:nvSpPr>
            <p:spPr>
              <a:xfrm>
                <a:off x="2563091" y="2971807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−6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BC35410-E28F-40DE-9B13-67AB517E92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3091" y="2971807"/>
                <a:ext cx="387928" cy="369332"/>
              </a:xfrm>
              <a:prstGeom prst="rect">
                <a:avLst/>
              </a:prstGeom>
              <a:blipFill>
                <a:blip r:embed="rId4"/>
                <a:stretch>
                  <a:fillRect r="-21875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D4BEDB8-7101-4A0A-89E6-6A57AAFB46B1}"/>
                  </a:ext>
                </a:extLst>
              </p:cNvPr>
              <p:cNvSpPr txBox="1"/>
              <p:nvPr/>
            </p:nvSpPr>
            <p:spPr>
              <a:xfrm>
                <a:off x="3131126" y="2971807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11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D4BEDB8-7101-4A0A-89E6-6A57AAFB46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126" y="2971807"/>
                <a:ext cx="387928" cy="369332"/>
              </a:xfrm>
              <a:prstGeom prst="rect">
                <a:avLst/>
              </a:prstGeom>
              <a:blipFill>
                <a:blip r:embed="rId5"/>
                <a:stretch>
                  <a:fillRect r="-11111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360F190-8B1F-4658-BA33-B609E759844D}"/>
                  </a:ext>
                </a:extLst>
              </p:cNvPr>
              <p:cNvSpPr txBox="1"/>
              <p:nvPr/>
            </p:nvSpPr>
            <p:spPr>
              <a:xfrm>
                <a:off x="3851564" y="2971807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−6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360F190-8B1F-4658-BA33-B609E75984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564" y="2971807"/>
                <a:ext cx="387928" cy="369332"/>
              </a:xfrm>
              <a:prstGeom prst="rect">
                <a:avLst/>
              </a:prstGeom>
              <a:blipFill>
                <a:blip r:embed="rId6"/>
                <a:stretch>
                  <a:fillRect r="-22222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8" name="Group 47">
            <a:extLst>
              <a:ext uri="{FF2B5EF4-FFF2-40B4-BE49-F238E27FC236}">
                <a16:creationId xmlns:a16="http://schemas.microsoft.com/office/drawing/2014/main" id="{4519398C-CD47-4D47-8918-537F8A497515}"/>
              </a:ext>
            </a:extLst>
          </p:cNvPr>
          <p:cNvGrpSpPr/>
          <p:nvPr/>
        </p:nvGrpSpPr>
        <p:grpSpPr>
          <a:xfrm>
            <a:off x="1731819" y="2971807"/>
            <a:ext cx="2618512" cy="803568"/>
            <a:chOff x="3879273" y="4419595"/>
            <a:chExt cx="2757054" cy="803568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CD96A509-67E0-452A-97CC-439CE45F2B31}"/>
                </a:ext>
              </a:extLst>
            </p:cNvPr>
            <p:cNvCxnSpPr>
              <a:cxnSpLocks/>
            </p:cNvCxnSpPr>
            <p:nvPr/>
          </p:nvCxnSpPr>
          <p:spPr>
            <a:xfrm>
              <a:off x="3879273" y="4419595"/>
              <a:ext cx="0" cy="80356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9C411D5-E0F6-449F-9463-A373A31492D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93149" y="5195465"/>
              <a:ext cx="2743178" cy="1384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F321BC7-B7F8-40C5-AFA7-56A8B4A469A7}"/>
                  </a:ext>
                </a:extLst>
              </p:cNvPr>
              <p:cNvSpPr txBox="1"/>
              <p:nvPr/>
            </p:nvSpPr>
            <p:spPr>
              <a:xfrm>
                <a:off x="872874" y="3341139"/>
                <a:ext cx="7619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F321BC7-B7F8-40C5-AFA7-56A8B4A469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874" y="3341139"/>
                <a:ext cx="761968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0017DDB5-B628-4215-AD86-3D411CAD0D8B}"/>
                  </a:ext>
                </a:extLst>
              </p:cNvPr>
              <p:cNvSpPr txBox="1"/>
              <p:nvPr/>
            </p:nvSpPr>
            <p:spPr>
              <a:xfrm>
                <a:off x="2563089" y="3359742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0017DDB5-B628-4215-AD86-3D411CAD0D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3089" y="3359742"/>
                <a:ext cx="387928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3657800C-7B9A-4378-BC59-E61CFB082F8A}"/>
                  </a:ext>
                </a:extLst>
              </p:cNvPr>
              <p:cNvSpPr txBox="1"/>
              <p:nvPr/>
            </p:nvSpPr>
            <p:spPr>
              <a:xfrm>
                <a:off x="3172689" y="3359742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3657800C-7B9A-4378-BC59-E61CFB082F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2689" y="3359742"/>
                <a:ext cx="387928" cy="369332"/>
              </a:xfrm>
              <a:prstGeom prst="rect">
                <a:avLst/>
              </a:prstGeom>
              <a:blipFill>
                <a:blip r:embed="rId9"/>
                <a:stretch>
                  <a:fillRect r="-21875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674FEC2-B914-4E19-95A2-59FE35E2CA18}"/>
                  </a:ext>
                </a:extLst>
              </p:cNvPr>
              <p:cNvSpPr txBox="1"/>
              <p:nvPr/>
            </p:nvSpPr>
            <p:spPr>
              <a:xfrm>
                <a:off x="3851562" y="3359742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endParaRPr lang="en-ID" dirty="0"/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674FEC2-B914-4E19-95A2-59FE35E2CA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562" y="3359742"/>
                <a:ext cx="387928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33ECB708-A688-4F9B-93B9-7A20312B34D0}"/>
                  </a:ext>
                </a:extLst>
              </p:cNvPr>
              <p:cNvSpPr txBox="1"/>
              <p:nvPr/>
            </p:nvSpPr>
            <p:spPr>
              <a:xfrm>
                <a:off x="1939633" y="3761521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33ECB708-A688-4F9B-93B9-7A20312B34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9633" y="3761521"/>
                <a:ext cx="387928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37A7A757-E078-4B72-AD6A-0780F62816F8}"/>
                  </a:ext>
                </a:extLst>
              </p:cNvPr>
              <p:cNvSpPr txBox="1"/>
              <p:nvPr/>
            </p:nvSpPr>
            <p:spPr>
              <a:xfrm>
                <a:off x="2549233" y="3761522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37A7A757-E078-4B72-AD6A-0780F62816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9233" y="3761522"/>
                <a:ext cx="387928" cy="369332"/>
              </a:xfrm>
              <a:prstGeom prst="rect">
                <a:avLst/>
              </a:prstGeom>
              <a:blipFill>
                <a:blip r:embed="rId12"/>
                <a:stretch>
                  <a:fillRect r="-21875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36A7D267-83CF-4AC6-9C92-C5D00A871394}"/>
                  </a:ext>
                </a:extLst>
              </p:cNvPr>
              <p:cNvSpPr txBox="1"/>
              <p:nvPr/>
            </p:nvSpPr>
            <p:spPr>
              <a:xfrm>
                <a:off x="3158833" y="3761522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36A7D267-83CF-4AC6-9C92-C5D00A8713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8833" y="3761522"/>
                <a:ext cx="387928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DEB91425-E6A7-4E78-9379-4874CEF1CEF6}"/>
                  </a:ext>
                </a:extLst>
              </p:cNvPr>
              <p:cNvSpPr txBox="1"/>
              <p:nvPr/>
            </p:nvSpPr>
            <p:spPr>
              <a:xfrm>
                <a:off x="3837706" y="3761522"/>
                <a:ext cx="3297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DEB91425-E6A7-4E78-9379-4874CEF1CE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7706" y="3761522"/>
                <a:ext cx="329728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>
            <a:extLst>
              <a:ext uri="{FF2B5EF4-FFF2-40B4-BE49-F238E27FC236}">
                <a16:creationId xmlns:a16="http://schemas.microsoft.com/office/drawing/2014/main" id="{C830A46E-4893-490B-B4F2-DEB14DA31B93}"/>
              </a:ext>
            </a:extLst>
          </p:cNvPr>
          <p:cNvSpPr txBox="1"/>
          <p:nvPr/>
        </p:nvSpPr>
        <p:spPr>
          <a:xfrm>
            <a:off x="4350320" y="3532922"/>
            <a:ext cx="3879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+</a:t>
            </a:r>
            <a:endParaRPr lang="en-ID" sz="2400" dirty="0"/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9DBA7069-5C62-419D-9372-08E6CA10A4E6}"/>
              </a:ext>
            </a:extLst>
          </p:cNvPr>
          <p:cNvGrpSpPr/>
          <p:nvPr/>
        </p:nvGrpSpPr>
        <p:grpSpPr>
          <a:xfrm>
            <a:off x="3671455" y="3780108"/>
            <a:ext cx="678866" cy="350745"/>
            <a:chOff x="5818909" y="4909231"/>
            <a:chExt cx="817418" cy="350745"/>
          </a:xfrm>
        </p:grpSpPr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9E45665C-EEF7-4DE3-951D-3F8586158865}"/>
                </a:ext>
              </a:extLst>
            </p:cNvPr>
            <p:cNvCxnSpPr/>
            <p:nvPr/>
          </p:nvCxnSpPr>
          <p:spPr>
            <a:xfrm>
              <a:off x="5832764" y="4909231"/>
              <a:ext cx="0" cy="35074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3052D03E-96E7-453F-88AA-57E45192FAF8}"/>
                </a:ext>
              </a:extLst>
            </p:cNvPr>
            <p:cNvCxnSpPr>
              <a:cxnSpLocks/>
            </p:cNvCxnSpPr>
            <p:nvPr/>
          </p:nvCxnSpPr>
          <p:spPr>
            <a:xfrm>
              <a:off x="5818909" y="5250869"/>
              <a:ext cx="81741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A5E99BC3-DAB5-4142-9B21-333DBC461558}"/>
                  </a:ext>
                </a:extLst>
              </p:cNvPr>
              <p:cNvSpPr txBox="1"/>
              <p:nvPr/>
            </p:nvSpPr>
            <p:spPr>
              <a:xfrm>
                <a:off x="1549784" y="6261424"/>
                <a:ext cx="8381982" cy="461665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0" dirty="0"/>
                  <a:t>Jadi, </a:t>
                </a:r>
                <a:r>
                  <a:rPr lang="en-US" sz="2400" dirty="0"/>
                  <a:t>akar-akar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+11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−6=0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𝑎𝑑𝑎𝑙𝑎h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1, 2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𝑑𝑎𝑛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3.</m:t>
                    </m:r>
                  </m:oMath>
                </a14:m>
                <a:endParaRPr lang="en-US" sz="2400" b="0" dirty="0"/>
              </a:p>
            </p:txBody>
          </p:sp>
        </mc:Choice>
        <mc:Fallback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A5E99BC3-DAB5-4142-9B21-333DBC4615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9784" y="6261424"/>
                <a:ext cx="8381982" cy="461665"/>
              </a:xfrm>
              <a:prstGeom prst="rect">
                <a:avLst/>
              </a:prstGeom>
              <a:blipFill>
                <a:blip r:embed="rId15"/>
                <a:stretch>
                  <a:fillRect t="-7500" b="-2500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A0601005-2E9E-4CEB-93BD-1B2B3BC3301C}"/>
                  </a:ext>
                </a:extLst>
              </p:cNvPr>
              <p:cNvSpPr txBox="1"/>
              <p:nvPr/>
            </p:nvSpPr>
            <p:spPr>
              <a:xfrm>
                <a:off x="951107" y="4336225"/>
                <a:ext cx="6102926" cy="12003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ID" dirty="0"/>
                  <a:t>Sedangkan </a:t>
                </a:r>
                <a:r>
                  <a:rPr lang="en-ID" dirty="0" err="1"/>
                  <a:t>akar-akar</a:t>
                </a:r>
                <a:r>
                  <a:rPr lang="en-ID" dirty="0"/>
                  <a:t> </a:t>
                </a:r>
                <a:r>
                  <a:rPr lang="en-ID" dirty="0" err="1"/>
                  <a:t>lainnya</a:t>
                </a:r>
                <a:r>
                  <a:rPr lang="en-ID" dirty="0"/>
                  <a:t>, </a:t>
                </a:r>
                <a:r>
                  <a:rPr lang="en-ID" dirty="0" err="1"/>
                  <a:t>yaitu</a:t>
                </a:r>
                <a:r>
                  <a:rPr lang="en-ID" dirty="0"/>
                  <a:t> :</a:t>
                </a:r>
              </a:p>
              <a:p>
                <a:r>
                  <a:rPr lang="en-ID" dirty="0"/>
                  <a:t>	   	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D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+6=0</m:t>
                    </m:r>
                  </m:oMath>
                </a14:m>
                <a:endParaRPr lang="en-US" b="0" dirty="0"/>
              </a:p>
              <a:p>
                <a:r>
                  <a:rPr lang="en-ID" dirty="0"/>
                  <a:t>		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d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ID" dirty="0"/>
              </a:p>
              <a:p>
                <a:r>
                  <a:rPr lang="en-ID" dirty="0"/>
                  <a:t>		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=3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𝑎𝑡𝑎𝑢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ID" dirty="0"/>
              </a:p>
            </p:txBody>
          </p:sp>
        </mc:Choice>
        <mc:Fallback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A0601005-2E9E-4CEB-93BD-1B2B3BC330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107" y="4336225"/>
                <a:ext cx="6102926" cy="1200329"/>
              </a:xfrm>
              <a:prstGeom prst="rect">
                <a:avLst/>
              </a:prstGeom>
              <a:blipFill>
                <a:blip r:embed="rId16"/>
                <a:stretch>
                  <a:fillRect l="-799" t="-2538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1523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2" grpId="0"/>
      <p:bldP spid="21" grpId="0"/>
      <p:bldP spid="25" grpId="0"/>
      <p:bldP spid="27" grpId="0"/>
      <p:bldP spid="29" grpId="0"/>
      <p:bldP spid="31" grpId="0"/>
      <p:bldP spid="33" grpId="0"/>
      <p:bldP spid="35" grpId="0"/>
      <p:bldP spid="37" grpId="0"/>
      <p:bldP spid="38" grpId="0"/>
      <p:bldP spid="8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B8BF27F8-43C5-4C4E-9998-0FF454FF6099}"/>
              </a:ext>
            </a:extLst>
          </p:cNvPr>
          <p:cNvSpPr/>
          <p:nvPr/>
        </p:nvSpPr>
        <p:spPr>
          <a:xfrm>
            <a:off x="4488873" y="290943"/>
            <a:ext cx="3214254" cy="600472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Contoh</a:t>
            </a:r>
            <a:r>
              <a:rPr lang="en-US" sz="2800" dirty="0"/>
              <a:t> No.3</a:t>
            </a:r>
            <a:endParaRPr lang="en-ID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FEF6117-BBA5-4978-9C38-990A979A3B98}"/>
                  </a:ext>
                </a:extLst>
              </p:cNvPr>
              <p:cNvSpPr txBox="1"/>
              <p:nvPr/>
            </p:nvSpPr>
            <p:spPr>
              <a:xfrm>
                <a:off x="651159" y="1056845"/>
                <a:ext cx="10668000" cy="18434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0" dirty="0"/>
                  <a:t>Sebuah </a:t>
                </a:r>
                <a:r>
                  <a:rPr lang="en-US" b="0" dirty="0" err="1"/>
                  <a:t>akar</a:t>
                </a:r>
                <a:r>
                  <a:rPr lang="en-US" b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b="0" dirty="0"/>
                  <a:t> </a:t>
                </a:r>
                <a:r>
                  <a:rPr lang="en-US" b="0" dirty="0" err="1"/>
                  <a:t>adalah</a:t>
                </a:r>
                <a:r>
                  <a:rPr lang="en-US" b="0" dirty="0"/>
                  <a:t> 4. </a:t>
                </a:r>
                <a:r>
                  <a:rPr lang="en-US" dirty="0" err="1"/>
                  <a:t>T</a:t>
                </a:r>
                <a:r>
                  <a:rPr lang="en-US" b="0" dirty="0" err="1"/>
                  <a:t>entukan</a:t>
                </a:r>
                <a:r>
                  <a:rPr lang="en-US" b="0" dirty="0"/>
                  <a:t> p dan </a:t>
                </a:r>
                <a:r>
                  <a:rPr lang="en-US" b="0" dirty="0" err="1"/>
                  <a:t>akar-akar</a:t>
                </a:r>
                <a:r>
                  <a:rPr lang="en-US" b="0" dirty="0"/>
                  <a:t> </a:t>
                </a:r>
                <a:r>
                  <a:rPr lang="en-US" b="0" dirty="0" err="1"/>
                  <a:t>lainnya</a:t>
                </a:r>
                <a:r>
                  <a:rPr lang="en-US" b="0" dirty="0"/>
                  <a:t>.</a:t>
                </a:r>
              </a:p>
              <a:p>
                <a:endParaRPr lang="en-ID" dirty="0"/>
              </a:p>
              <a:p>
                <a:r>
                  <a:rPr lang="en-ID" b="1" dirty="0"/>
                  <a:t>PENYELESAIAN :</a:t>
                </a:r>
              </a:p>
              <a:p>
                <a:endParaRPr lang="en-ID" b="1" dirty="0"/>
              </a:p>
              <a:p>
                <a:r>
                  <a:rPr lang="en-ID" dirty="0" err="1"/>
                  <a:t>Gunakan</a:t>
                </a:r>
                <a:r>
                  <a:rPr lang="en-ID" dirty="0"/>
                  <a:t> </a:t>
                </a:r>
                <a:r>
                  <a:rPr lang="en-ID" dirty="0" err="1"/>
                  <a:t>cara</a:t>
                </a:r>
                <a:r>
                  <a:rPr lang="en-ID" dirty="0"/>
                  <a:t> </a:t>
                </a:r>
                <a:r>
                  <a:rPr lang="en-ID" i="1" dirty="0"/>
                  <a:t>Horner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		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ID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FEF6117-BBA5-4978-9C38-990A979A3B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159" y="1056845"/>
                <a:ext cx="10668000" cy="1843453"/>
              </a:xfrm>
              <a:prstGeom prst="rect">
                <a:avLst/>
              </a:prstGeom>
              <a:blipFill>
                <a:blip r:embed="rId2"/>
                <a:stretch>
                  <a:fillRect l="-514" t="-1650" b="-99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C8C46C2-5B3A-452B-A21E-89DC75A3867E}"/>
                  </a:ext>
                </a:extLst>
              </p:cNvPr>
              <p:cNvSpPr txBox="1"/>
              <p:nvPr/>
            </p:nvSpPr>
            <p:spPr>
              <a:xfrm>
                <a:off x="1953491" y="2971807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C8C46C2-5B3A-452B-A21E-89DC75A386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3491" y="2971807"/>
                <a:ext cx="387928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BC35410-E28F-40DE-9B13-67AB517E923C}"/>
                  </a:ext>
                </a:extLst>
              </p:cNvPr>
              <p:cNvSpPr txBox="1"/>
              <p:nvPr/>
            </p:nvSpPr>
            <p:spPr>
              <a:xfrm>
                <a:off x="2563091" y="2971807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BC35410-E28F-40DE-9B13-67AB517E92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3091" y="2971807"/>
                <a:ext cx="387928" cy="369332"/>
              </a:xfrm>
              <a:prstGeom prst="rect">
                <a:avLst/>
              </a:prstGeom>
              <a:blipFill>
                <a:blip r:embed="rId4"/>
                <a:stretch>
                  <a:fillRect r="-21875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D4BEDB8-7101-4A0A-89E6-6A57AAFB46B1}"/>
                  </a:ext>
                </a:extLst>
              </p:cNvPr>
              <p:cNvSpPr txBox="1"/>
              <p:nvPr/>
            </p:nvSpPr>
            <p:spPr>
              <a:xfrm>
                <a:off x="3131126" y="2971807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D4BEDB8-7101-4A0A-89E6-6A57AAFB46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126" y="2971807"/>
                <a:ext cx="387928" cy="369332"/>
              </a:xfrm>
              <a:prstGeom prst="rect">
                <a:avLst/>
              </a:prstGeom>
              <a:blipFill>
                <a:blip r:embed="rId5"/>
                <a:stretch>
                  <a:fillRect r="-22222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360F190-8B1F-4658-BA33-B609E759844D}"/>
                  </a:ext>
                </a:extLst>
              </p:cNvPr>
              <p:cNvSpPr txBox="1"/>
              <p:nvPr/>
            </p:nvSpPr>
            <p:spPr>
              <a:xfrm>
                <a:off x="3851564" y="2971807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360F190-8B1F-4658-BA33-B609E75984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564" y="2971807"/>
                <a:ext cx="387928" cy="369332"/>
              </a:xfrm>
              <a:prstGeom prst="rect">
                <a:avLst/>
              </a:prstGeom>
              <a:blipFill>
                <a:blip r:embed="rId6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8" name="Group 47">
            <a:extLst>
              <a:ext uri="{FF2B5EF4-FFF2-40B4-BE49-F238E27FC236}">
                <a16:creationId xmlns:a16="http://schemas.microsoft.com/office/drawing/2014/main" id="{4519398C-CD47-4D47-8918-537F8A497515}"/>
              </a:ext>
            </a:extLst>
          </p:cNvPr>
          <p:cNvGrpSpPr/>
          <p:nvPr/>
        </p:nvGrpSpPr>
        <p:grpSpPr>
          <a:xfrm>
            <a:off x="1731818" y="2971807"/>
            <a:ext cx="3311225" cy="803568"/>
            <a:chOff x="3879273" y="4419595"/>
            <a:chExt cx="2757054" cy="803568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CD96A509-67E0-452A-97CC-439CE45F2B31}"/>
                </a:ext>
              </a:extLst>
            </p:cNvPr>
            <p:cNvCxnSpPr>
              <a:cxnSpLocks/>
            </p:cNvCxnSpPr>
            <p:nvPr/>
          </p:nvCxnSpPr>
          <p:spPr>
            <a:xfrm>
              <a:off x="3879273" y="4419595"/>
              <a:ext cx="0" cy="80356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9C411D5-E0F6-449F-9463-A373A31492D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93149" y="5195465"/>
              <a:ext cx="2743178" cy="1384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F321BC7-B7F8-40C5-AFA7-56A8B4A469A7}"/>
                  </a:ext>
                </a:extLst>
              </p:cNvPr>
              <p:cNvSpPr txBox="1"/>
              <p:nvPr/>
            </p:nvSpPr>
            <p:spPr>
              <a:xfrm>
                <a:off x="872874" y="3341139"/>
                <a:ext cx="7619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F321BC7-B7F8-40C5-AFA7-56A8B4A469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874" y="3341139"/>
                <a:ext cx="761968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0017DDB5-B628-4215-AD86-3D411CAD0D8B}"/>
                  </a:ext>
                </a:extLst>
              </p:cNvPr>
              <p:cNvSpPr txBox="1"/>
              <p:nvPr/>
            </p:nvSpPr>
            <p:spPr>
              <a:xfrm>
                <a:off x="2563089" y="3359742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0017DDB5-B628-4215-AD86-3D411CAD0D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3089" y="3359742"/>
                <a:ext cx="387928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3657800C-7B9A-4378-BC59-E61CFB082F8A}"/>
                  </a:ext>
                </a:extLst>
              </p:cNvPr>
              <p:cNvSpPr txBox="1"/>
              <p:nvPr/>
            </p:nvSpPr>
            <p:spPr>
              <a:xfrm>
                <a:off x="3172689" y="3359742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3657800C-7B9A-4378-BC59-E61CFB082F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2689" y="3359742"/>
                <a:ext cx="387928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674FEC2-B914-4E19-95A2-59FE35E2CA18}"/>
                  </a:ext>
                </a:extLst>
              </p:cNvPr>
              <p:cNvSpPr txBox="1"/>
              <p:nvPr/>
            </p:nvSpPr>
            <p:spPr>
              <a:xfrm>
                <a:off x="3851562" y="3359742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674FEC2-B914-4E19-95A2-59FE35E2CA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562" y="3359742"/>
                <a:ext cx="387928" cy="369332"/>
              </a:xfrm>
              <a:prstGeom prst="rect">
                <a:avLst/>
              </a:prstGeom>
              <a:blipFill>
                <a:blip r:embed="rId10"/>
                <a:stretch>
                  <a:fillRect r="-22222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33ECB708-A688-4F9B-93B9-7A20312B34D0}"/>
                  </a:ext>
                </a:extLst>
              </p:cNvPr>
              <p:cNvSpPr txBox="1"/>
              <p:nvPr/>
            </p:nvSpPr>
            <p:spPr>
              <a:xfrm>
                <a:off x="1939633" y="3761521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33ECB708-A688-4F9B-93B9-7A20312B34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9633" y="3761521"/>
                <a:ext cx="387928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37A7A757-E078-4B72-AD6A-0780F62816F8}"/>
                  </a:ext>
                </a:extLst>
              </p:cNvPr>
              <p:cNvSpPr txBox="1"/>
              <p:nvPr/>
            </p:nvSpPr>
            <p:spPr>
              <a:xfrm>
                <a:off x="2549233" y="3761522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37A7A757-E078-4B72-AD6A-0780F62816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9233" y="3761522"/>
                <a:ext cx="387928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36A7D267-83CF-4AC6-9C92-C5D00A871394}"/>
                  </a:ext>
                </a:extLst>
              </p:cNvPr>
              <p:cNvSpPr txBox="1"/>
              <p:nvPr/>
            </p:nvSpPr>
            <p:spPr>
              <a:xfrm>
                <a:off x="3158833" y="3761522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36A7D267-83CF-4AC6-9C92-C5D00A8713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8833" y="3761522"/>
                <a:ext cx="387928" cy="369332"/>
              </a:xfrm>
              <a:prstGeom prst="rect">
                <a:avLst/>
              </a:prstGeom>
              <a:blipFill>
                <a:blip r:embed="rId13"/>
                <a:stretch>
                  <a:fillRect r="-21875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DEB91425-E6A7-4E78-9379-4874CEF1CEF6}"/>
                  </a:ext>
                </a:extLst>
              </p:cNvPr>
              <p:cNvSpPr txBox="1"/>
              <p:nvPr/>
            </p:nvSpPr>
            <p:spPr>
              <a:xfrm>
                <a:off x="3837705" y="3761522"/>
                <a:ext cx="119146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−4=0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DEB91425-E6A7-4E78-9379-4874CEF1CE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7705" y="3761522"/>
                <a:ext cx="1191469" cy="369332"/>
              </a:xfrm>
              <a:prstGeom prst="rect">
                <a:avLst/>
              </a:prstGeom>
              <a:blipFill>
                <a:blip r:embed="rId14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>
            <a:extLst>
              <a:ext uri="{FF2B5EF4-FFF2-40B4-BE49-F238E27FC236}">
                <a16:creationId xmlns:a16="http://schemas.microsoft.com/office/drawing/2014/main" id="{C830A46E-4893-490B-B4F2-DEB14DA31B93}"/>
              </a:ext>
            </a:extLst>
          </p:cNvPr>
          <p:cNvSpPr txBox="1"/>
          <p:nvPr/>
        </p:nvSpPr>
        <p:spPr>
          <a:xfrm>
            <a:off x="5043049" y="3532922"/>
            <a:ext cx="3879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+</a:t>
            </a:r>
            <a:endParaRPr lang="en-ID" sz="2400" dirty="0"/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9DBA7069-5C62-419D-9372-08E6CA10A4E6}"/>
              </a:ext>
            </a:extLst>
          </p:cNvPr>
          <p:cNvGrpSpPr/>
          <p:nvPr/>
        </p:nvGrpSpPr>
        <p:grpSpPr>
          <a:xfrm>
            <a:off x="3671454" y="3780108"/>
            <a:ext cx="1357719" cy="350745"/>
            <a:chOff x="5818909" y="4909231"/>
            <a:chExt cx="817418" cy="350745"/>
          </a:xfrm>
        </p:grpSpPr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9E45665C-EEF7-4DE3-951D-3F8586158865}"/>
                </a:ext>
              </a:extLst>
            </p:cNvPr>
            <p:cNvCxnSpPr/>
            <p:nvPr/>
          </p:nvCxnSpPr>
          <p:spPr>
            <a:xfrm>
              <a:off x="5832764" y="4909231"/>
              <a:ext cx="0" cy="35074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3052D03E-96E7-453F-88AA-57E45192FAF8}"/>
                </a:ext>
              </a:extLst>
            </p:cNvPr>
            <p:cNvCxnSpPr>
              <a:cxnSpLocks/>
            </p:cNvCxnSpPr>
            <p:nvPr/>
          </p:nvCxnSpPr>
          <p:spPr>
            <a:xfrm>
              <a:off x="5818909" y="5250869"/>
              <a:ext cx="81741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A5E99BC3-DAB5-4142-9B21-333DBC461558}"/>
                  </a:ext>
                </a:extLst>
              </p:cNvPr>
              <p:cNvSpPr txBox="1"/>
              <p:nvPr/>
            </p:nvSpPr>
            <p:spPr>
              <a:xfrm>
                <a:off x="1549784" y="6261424"/>
                <a:ext cx="8381982" cy="461665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0" dirty="0"/>
                  <a:t>Jadi, </a:t>
                </a:r>
                <a:r>
                  <a:rPr lang="en-US" sz="2400" b="0" dirty="0" err="1"/>
                  <a:t>nilai</a:t>
                </a:r>
                <a:r>
                  <a:rPr lang="en-US" sz="2400" b="0" dirty="0"/>
                  <a:t> p = 4 dan </a:t>
                </a:r>
                <a:r>
                  <a:rPr lang="en-US" sz="2400" b="0" dirty="0" err="1"/>
                  <a:t>akar-akar</a:t>
                </a:r>
                <a:r>
                  <a:rPr lang="en-US" sz="2400" b="0" dirty="0"/>
                  <a:t> </a:t>
                </a:r>
                <a:r>
                  <a:rPr lang="en-US" sz="2400" b="0" dirty="0" err="1"/>
                  <a:t>lainnya</a:t>
                </a:r>
                <a:r>
                  <a:rPr lang="en-US" sz="2400" b="0" dirty="0"/>
                  <a:t> </a:t>
                </a:r>
                <a:r>
                  <a:rPr lang="en-US" sz="2400" b="0" dirty="0" err="1"/>
                  <a:t>adalah</a:t>
                </a:r>
                <a:r>
                  <a:rPr lang="en-US" sz="2400" b="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𝑑𝑎𝑛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−1.</m:t>
                    </m:r>
                  </m:oMath>
                </a14:m>
                <a:endParaRPr lang="en-US" sz="2400" b="0" dirty="0"/>
              </a:p>
            </p:txBody>
          </p:sp>
        </mc:Choice>
        <mc:Fallback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A5E99BC3-DAB5-4142-9B21-333DBC4615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9784" y="6261424"/>
                <a:ext cx="8381982" cy="461665"/>
              </a:xfrm>
              <a:prstGeom prst="rect">
                <a:avLst/>
              </a:prstGeom>
              <a:blipFill>
                <a:blip r:embed="rId15"/>
                <a:stretch>
                  <a:fillRect t="-7500" b="-2500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D3E771A-CFF2-4934-B372-FD7A66D50FE1}"/>
                  </a:ext>
                </a:extLst>
              </p:cNvPr>
              <p:cNvSpPr txBox="1"/>
              <p:nvPr/>
            </p:nvSpPr>
            <p:spPr>
              <a:xfrm>
                <a:off x="872874" y="4516586"/>
                <a:ext cx="3294559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Maka </a:t>
                </a:r>
                <a:r>
                  <a:rPr lang="en-US" dirty="0" err="1"/>
                  <a:t>nilai</a:t>
                </a:r>
                <a:r>
                  <a:rPr lang="en-US" dirty="0"/>
                  <a:t> p, </a:t>
                </a:r>
                <a:r>
                  <a:rPr lang="en-US" dirty="0" err="1"/>
                  <a:t>yaitu</a:t>
                </a:r>
                <a:r>
                  <a:rPr lang="en-US" dirty="0"/>
                  <a:t>:</a:t>
                </a:r>
              </a:p>
              <a:p>
                <a:r>
                  <a:rPr lang="en-US" dirty="0"/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−4=0</m:t>
                    </m:r>
                  </m:oMath>
                </a14:m>
                <a:endParaRPr lang="en-US" b="0" dirty="0"/>
              </a:p>
              <a:p>
                <a:r>
                  <a:rPr lang="en-ID" dirty="0"/>
                  <a:t>	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ID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D3E771A-CFF2-4934-B372-FD7A66D50F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874" y="4516586"/>
                <a:ext cx="3294559" cy="923330"/>
              </a:xfrm>
              <a:prstGeom prst="rect">
                <a:avLst/>
              </a:prstGeom>
              <a:blipFill>
                <a:blip r:embed="rId16"/>
                <a:stretch>
                  <a:fillRect l="-1479" t="-3974" b="-2649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A0601005-2E9E-4CEB-93BD-1B2B3BC3301C}"/>
                  </a:ext>
                </a:extLst>
              </p:cNvPr>
              <p:cNvSpPr txBox="1"/>
              <p:nvPr/>
            </p:nvSpPr>
            <p:spPr>
              <a:xfrm>
                <a:off x="4973106" y="4516586"/>
                <a:ext cx="6102926" cy="12003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ID" dirty="0"/>
                  <a:t>Sedangkan </a:t>
                </a:r>
                <a:r>
                  <a:rPr lang="en-ID" dirty="0" err="1"/>
                  <a:t>akar-akar</a:t>
                </a:r>
                <a:r>
                  <a:rPr lang="en-ID" dirty="0"/>
                  <a:t> </a:t>
                </a:r>
                <a:r>
                  <a:rPr lang="en-ID" dirty="0" err="1"/>
                  <a:t>lainnya</a:t>
                </a:r>
                <a:r>
                  <a:rPr lang="en-ID" dirty="0"/>
                  <a:t>, </a:t>
                </a:r>
                <a:r>
                  <a:rPr lang="en-ID" dirty="0" err="1"/>
                  <a:t>yaitu</a:t>
                </a:r>
                <a:r>
                  <a:rPr lang="en-ID" dirty="0"/>
                  <a:t> :</a:t>
                </a:r>
              </a:p>
              <a:p>
                <a:r>
                  <a:rPr lang="en-ID" dirty="0"/>
                  <a:t>			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D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−1=0</m:t>
                    </m:r>
                  </m:oMath>
                </a14:m>
                <a:endParaRPr lang="en-US" b="0" dirty="0"/>
              </a:p>
              <a:p>
                <a:r>
                  <a:rPr lang="en-ID" dirty="0"/>
                  <a:t>				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D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ID" dirty="0"/>
              </a:p>
              <a:p>
                <a:r>
                  <a:rPr lang="en-ID" dirty="0"/>
                  <a:t>				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𝑎𝑡𝑎𝑢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endParaRPr lang="en-ID" dirty="0"/>
              </a:p>
            </p:txBody>
          </p:sp>
        </mc:Choice>
        <mc:Fallback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A0601005-2E9E-4CEB-93BD-1B2B3BC330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3106" y="4516586"/>
                <a:ext cx="6102926" cy="1200329"/>
              </a:xfrm>
              <a:prstGeom prst="rect">
                <a:avLst/>
              </a:prstGeom>
              <a:blipFill>
                <a:blip r:embed="rId17"/>
                <a:stretch>
                  <a:fillRect l="-899" t="-3046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4721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2" grpId="0"/>
      <p:bldP spid="21" grpId="0"/>
      <p:bldP spid="25" grpId="0"/>
      <p:bldP spid="27" grpId="0"/>
      <p:bldP spid="29" grpId="0"/>
      <p:bldP spid="31" grpId="0"/>
      <p:bldP spid="33" grpId="0"/>
      <p:bldP spid="35" grpId="0"/>
      <p:bldP spid="37" grpId="0"/>
      <p:bldP spid="38" grpId="0"/>
      <p:bldP spid="8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B8BF27F8-43C5-4C4E-9998-0FF454FF6099}"/>
              </a:ext>
            </a:extLst>
          </p:cNvPr>
          <p:cNvSpPr/>
          <p:nvPr/>
        </p:nvSpPr>
        <p:spPr>
          <a:xfrm>
            <a:off x="4488873" y="166248"/>
            <a:ext cx="3214254" cy="600472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Contoh</a:t>
            </a:r>
            <a:r>
              <a:rPr lang="en-US" sz="2800" dirty="0"/>
              <a:t> No.4</a:t>
            </a:r>
            <a:endParaRPr lang="en-ID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FEF6117-BBA5-4978-9C38-990A979A3B98}"/>
                  </a:ext>
                </a:extLst>
              </p:cNvPr>
              <p:cNvSpPr txBox="1"/>
              <p:nvPr/>
            </p:nvSpPr>
            <p:spPr>
              <a:xfrm>
                <a:off x="651159" y="932150"/>
                <a:ext cx="10668000" cy="29842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Tentukan </a:t>
                </a:r>
                <a:r>
                  <a:rPr lang="en-US" dirty="0" err="1"/>
                  <a:t>akar-akar</a:t>
                </a:r>
                <a:r>
                  <a:rPr lang="en-US" dirty="0"/>
                  <a:t> </a:t>
                </a:r>
                <a:r>
                  <a:rPr lang="en-US" dirty="0" err="1"/>
                  <a:t>persamaan</a:t>
                </a:r>
                <a:r>
                  <a:rPr lang="en-US" dirty="0"/>
                  <a:t> polynomial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−4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+16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−12=0.</m:t>
                    </m:r>
                  </m:oMath>
                </a14:m>
                <a:endParaRPr lang="en-US" b="0" dirty="0"/>
              </a:p>
              <a:p>
                <a:endParaRPr lang="en-ID" dirty="0"/>
              </a:p>
              <a:p>
                <a:r>
                  <a:rPr lang="en-ID" b="1" dirty="0"/>
                  <a:t>PENYELESAIAN :</a:t>
                </a:r>
              </a:p>
              <a:p>
                <a:endParaRPr lang="en-ID" b="1" dirty="0"/>
              </a:p>
              <a:p>
                <a:r>
                  <a:rPr lang="en-US" dirty="0" err="1"/>
                  <a:t>Misalkan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f</m:t>
                    </m:r>
                    <m:d>
                      <m:dPr>
                        <m:ctrlPr>
                          <a:rPr lang="en-US" b="0" i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x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−4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+16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−12=0</m:t>
                    </m:r>
                  </m:oMath>
                </a14:m>
                <a:endParaRPr lang="en-ID" dirty="0"/>
              </a:p>
              <a:p>
                <a:r>
                  <a:rPr lang="en-ID" dirty="0" err="1"/>
                  <a:t>Maka</a:t>
                </a:r>
                <a:r>
                  <a:rPr lang="en-ID" dirty="0"/>
                  <a:t> a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ID" dirty="0"/>
                  <a:t>, b = -4, c = -1, d = 16 dan e = -12</a:t>
                </a:r>
              </a:p>
              <a:p>
                <a:r>
                  <a:rPr lang="en-ID" dirty="0"/>
                  <a:t>Langkah </a:t>
                </a:r>
                <a:r>
                  <a:rPr lang="en-ID" dirty="0" err="1"/>
                  <a:t>pertama</a:t>
                </a:r>
                <a:r>
                  <a:rPr lang="en-ID" dirty="0"/>
                  <a:t> </a:t>
                </a:r>
                <a:r>
                  <a:rPr lang="en-ID" dirty="0" err="1"/>
                  <a:t>kita</a:t>
                </a:r>
                <a:r>
                  <a:rPr lang="en-ID" dirty="0"/>
                  <a:t> </a:t>
                </a:r>
                <a:r>
                  <a:rPr lang="en-ID" dirty="0" err="1"/>
                  <a:t>cari</a:t>
                </a:r>
                <a:r>
                  <a:rPr lang="en-ID" dirty="0"/>
                  <a:t> factor </a:t>
                </a:r>
                <a:r>
                  <a:rPr lang="en-ID" dirty="0" err="1"/>
                  <a:t>dari</a:t>
                </a:r>
                <a:r>
                  <a:rPr lang="en-ID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ID" dirty="0" err="1"/>
                  <a:t>yaitu</a:t>
                </a:r>
                <a:r>
                  <a:rPr lang="en-ID" dirty="0"/>
                  <a:t> : </a:t>
                </a:r>
                <a14:m>
                  <m:oMath xmlns:m="http://schemas.openxmlformats.org/officeDocument/2006/math">
                    <m:r>
                      <a:rPr lang="en-ID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1, ±2, ±3, ±4, ±6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𝑑𝑎𝑛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±12</m:t>
                    </m:r>
                  </m:oMath>
                </a14:m>
                <a:endParaRPr lang="en-ID" dirty="0"/>
              </a:p>
              <a:p>
                <a:endParaRPr lang="en-ID" dirty="0"/>
              </a:p>
              <a:p>
                <a:r>
                  <a:rPr lang="en-ID" dirty="0" err="1"/>
                  <a:t>Lakukan</a:t>
                </a:r>
                <a:r>
                  <a:rPr lang="en-ID" dirty="0"/>
                  <a:t> </a:t>
                </a:r>
                <a:r>
                  <a:rPr lang="en-ID" dirty="0" err="1"/>
                  <a:t>ujicoba</a:t>
                </a:r>
                <a:r>
                  <a:rPr lang="en-ID" dirty="0"/>
                  <a:t> </a:t>
                </a:r>
                <a:r>
                  <a:rPr lang="en-ID" dirty="0" err="1"/>
                  <a:t>sampai</a:t>
                </a:r>
                <a:r>
                  <a:rPr lang="en-ID" dirty="0"/>
                  <a:t> </a:t>
                </a:r>
                <a:r>
                  <a:rPr lang="en-ID" dirty="0" err="1"/>
                  <a:t>menemukan</a:t>
                </a:r>
                <a:r>
                  <a:rPr lang="en-ID" dirty="0"/>
                  <a:t> yang </a:t>
                </a:r>
                <a:r>
                  <a:rPr lang="en-ID" dirty="0" err="1"/>
                  <a:t>mempunyai</a:t>
                </a:r>
                <a:r>
                  <a:rPr lang="en-ID" dirty="0"/>
                  <a:t> </a:t>
                </a:r>
                <a:r>
                  <a:rPr lang="en-ID" dirty="0" err="1"/>
                  <a:t>sisa</a:t>
                </a:r>
                <a:r>
                  <a:rPr lang="en-ID" dirty="0"/>
                  <a:t> 0.</a:t>
                </a:r>
              </a:p>
              <a:p>
                <a:r>
                  <a:rPr lang="en-ID" b="0" dirty="0"/>
                  <a:t>		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−4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+16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−12 </m:t>
                    </m:r>
                  </m:oMath>
                </a14:m>
                <a:r>
                  <a:rPr lang="en-ID" dirty="0"/>
                  <a:t>	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FEF6117-BBA5-4978-9C38-990A979A3B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159" y="932150"/>
                <a:ext cx="10668000" cy="2984278"/>
              </a:xfrm>
              <a:prstGeom prst="rect">
                <a:avLst/>
              </a:prstGeom>
              <a:blipFill>
                <a:blip r:embed="rId2"/>
                <a:stretch>
                  <a:fillRect l="-514" t="-1227" b="-818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C8C46C2-5B3A-452B-A21E-89DC75A3867E}"/>
                  </a:ext>
                </a:extLst>
              </p:cNvPr>
              <p:cNvSpPr txBox="1"/>
              <p:nvPr/>
            </p:nvSpPr>
            <p:spPr>
              <a:xfrm>
                <a:off x="2202869" y="3883989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C8C46C2-5B3A-452B-A21E-89DC75A386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2869" y="3883989"/>
                <a:ext cx="387928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BC35410-E28F-40DE-9B13-67AB517E923C}"/>
                  </a:ext>
                </a:extLst>
              </p:cNvPr>
              <p:cNvSpPr txBox="1"/>
              <p:nvPr/>
            </p:nvSpPr>
            <p:spPr>
              <a:xfrm>
                <a:off x="2812469" y="3883989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BC35410-E28F-40DE-9B13-67AB517E92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2469" y="3883989"/>
                <a:ext cx="387928" cy="369332"/>
              </a:xfrm>
              <a:prstGeom prst="rect">
                <a:avLst/>
              </a:prstGeom>
              <a:blipFill>
                <a:blip r:embed="rId4"/>
                <a:stretch>
                  <a:fillRect r="-21875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D4BEDB8-7101-4A0A-89E6-6A57AAFB46B1}"/>
                  </a:ext>
                </a:extLst>
              </p:cNvPr>
              <p:cNvSpPr txBox="1"/>
              <p:nvPr/>
            </p:nvSpPr>
            <p:spPr>
              <a:xfrm>
                <a:off x="3422069" y="3883989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D4BEDB8-7101-4A0A-89E6-6A57AAFB46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2069" y="3883989"/>
                <a:ext cx="387928" cy="369332"/>
              </a:xfrm>
              <a:prstGeom prst="rect">
                <a:avLst/>
              </a:prstGeom>
              <a:blipFill>
                <a:blip r:embed="rId5"/>
                <a:stretch>
                  <a:fillRect r="-21875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360F190-8B1F-4658-BA33-B609E759844D}"/>
                  </a:ext>
                </a:extLst>
              </p:cNvPr>
              <p:cNvSpPr txBox="1"/>
              <p:nvPr/>
            </p:nvSpPr>
            <p:spPr>
              <a:xfrm>
                <a:off x="4100942" y="3883989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16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360F190-8B1F-4658-BA33-B609E75984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0942" y="3883989"/>
                <a:ext cx="387928" cy="369332"/>
              </a:xfrm>
              <a:prstGeom prst="rect">
                <a:avLst/>
              </a:prstGeom>
              <a:blipFill>
                <a:blip r:embed="rId6"/>
                <a:stretch>
                  <a:fillRect r="-11111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8" name="Group 47">
            <a:extLst>
              <a:ext uri="{FF2B5EF4-FFF2-40B4-BE49-F238E27FC236}">
                <a16:creationId xmlns:a16="http://schemas.microsoft.com/office/drawing/2014/main" id="{4519398C-CD47-4D47-8918-537F8A497515}"/>
              </a:ext>
            </a:extLst>
          </p:cNvPr>
          <p:cNvGrpSpPr/>
          <p:nvPr/>
        </p:nvGrpSpPr>
        <p:grpSpPr>
          <a:xfrm>
            <a:off x="1981196" y="3883989"/>
            <a:ext cx="3376625" cy="803568"/>
            <a:chOff x="3879273" y="4419595"/>
            <a:chExt cx="2757054" cy="803568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CD96A509-67E0-452A-97CC-439CE45F2B31}"/>
                </a:ext>
              </a:extLst>
            </p:cNvPr>
            <p:cNvCxnSpPr>
              <a:cxnSpLocks/>
            </p:cNvCxnSpPr>
            <p:nvPr/>
          </p:nvCxnSpPr>
          <p:spPr>
            <a:xfrm>
              <a:off x="3879273" y="4419595"/>
              <a:ext cx="0" cy="80356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9C411D5-E0F6-449F-9463-A373A31492D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93149" y="5195465"/>
              <a:ext cx="2743178" cy="1384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F321BC7-B7F8-40C5-AFA7-56A8B4A469A7}"/>
                  </a:ext>
                </a:extLst>
              </p:cNvPr>
              <p:cNvSpPr txBox="1"/>
              <p:nvPr/>
            </p:nvSpPr>
            <p:spPr>
              <a:xfrm>
                <a:off x="1122252" y="4253321"/>
                <a:ext cx="7619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F321BC7-B7F8-40C5-AFA7-56A8B4A469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2252" y="4253321"/>
                <a:ext cx="761968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0017DDB5-B628-4215-AD86-3D411CAD0D8B}"/>
                  </a:ext>
                </a:extLst>
              </p:cNvPr>
              <p:cNvSpPr txBox="1"/>
              <p:nvPr/>
            </p:nvSpPr>
            <p:spPr>
              <a:xfrm>
                <a:off x="2812467" y="4271924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0017DDB5-B628-4215-AD86-3D411CAD0D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2467" y="4271924"/>
                <a:ext cx="387928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3657800C-7B9A-4378-BC59-E61CFB082F8A}"/>
                  </a:ext>
                </a:extLst>
              </p:cNvPr>
              <p:cNvSpPr txBox="1"/>
              <p:nvPr/>
            </p:nvSpPr>
            <p:spPr>
              <a:xfrm>
                <a:off x="3422067" y="4271924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3657800C-7B9A-4378-BC59-E61CFB082F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2067" y="4271924"/>
                <a:ext cx="387928" cy="369332"/>
              </a:xfrm>
              <a:prstGeom prst="rect">
                <a:avLst/>
              </a:prstGeom>
              <a:blipFill>
                <a:blip r:embed="rId9"/>
                <a:stretch>
                  <a:fillRect r="-21875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674FEC2-B914-4E19-95A2-59FE35E2CA18}"/>
                  </a:ext>
                </a:extLst>
              </p:cNvPr>
              <p:cNvSpPr txBox="1"/>
              <p:nvPr/>
            </p:nvSpPr>
            <p:spPr>
              <a:xfrm>
                <a:off x="4100940" y="4271924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674FEC2-B914-4E19-95A2-59FE35E2CA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0940" y="4271924"/>
                <a:ext cx="387928" cy="369332"/>
              </a:xfrm>
              <a:prstGeom prst="rect">
                <a:avLst/>
              </a:prstGeom>
              <a:blipFill>
                <a:blip r:embed="rId10"/>
                <a:stretch>
                  <a:fillRect r="-22222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33ECB708-A688-4F9B-93B9-7A20312B34D0}"/>
                  </a:ext>
                </a:extLst>
              </p:cNvPr>
              <p:cNvSpPr txBox="1"/>
              <p:nvPr/>
            </p:nvSpPr>
            <p:spPr>
              <a:xfrm>
                <a:off x="2189011" y="4673703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33ECB708-A688-4F9B-93B9-7A20312B34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9011" y="4673703"/>
                <a:ext cx="387928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37A7A757-E078-4B72-AD6A-0780F62816F8}"/>
                  </a:ext>
                </a:extLst>
              </p:cNvPr>
              <p:cNvSpPr txBox="1"/>
              <p:nvPr/>
            </p:nvSpPr>
            <p:spPr>
              <a:xfrm>
                <a:off x="2798611" y="4673704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37A7A757-E078-4B72-AD6A-0780F62816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8611" y="4673704"/>
                <a:ext cx="387928" cy="369332"/>
              </a:xfrm>
              <a:prstGeom prst="rect">
                <a:avLst/>
              </a:prstGeom>
              <a:blipFill>
                <a:blip r:embed="rId12"/>
                <a:stretch>
                  <a:fillRect r="-21875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36A7D267-83CF-4AC6-9C92-C5D00A871394}"/>
                  </a:ext>
                </a:extLst>
              </p:cNvPr>
              <p:cNvSpPr txBox="1"/>
              <p:nvPr/>
            </p:nvSpPr>
            <p:spPr>
              <a:xfrm>
                <a:off x="3408211" y="4673704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36A7D267-83CF-4AC6-9C92-C5D00A8713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8211" y="4673704"/>
                <a:ext cx="387928" cy="369332"/>
              </a:xfrm>
              <a:prstGeom prst="rect">
                <a:avLst/>
              </a:prstGeom>
              <a:blipFill>
                <a:blip r:embed="rId13"/>
                <a:stretch>
                  <a:fillRect r="-21875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DEB91425-E6A7-4E78-9379-4874CEF1CEF6}"/>
                  </a:ext>
                </a:extLst>
              </p:cNvPr>
              <p:cNvSpPr txBox="1"/>
              <p:nvPr/>
            </p:nvSpPr>
            <p:spPr>
              <a:xfrm>
                <a:off x="4087084" y="4673704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12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DEB91425-E6A7-4E78-9379-4874CEF1CE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084" y="4673704"/>
                <a:ext cx="387928" cy="369332"/>
              </a:xfrm>
              <a:prstGeom prst="rect">
                <a:avLst/>
              </a:prstGeom>
              <a:blipFill>
                <a:blip r:embed="rId14"/>
                <a:stretch>
                  <a:fillRect r="-10938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>
            <a:extLst>
              <a:ext uri="{FF2B5EF4-FFF2-40B4-BE49-F238E27FC236}">
                <a16:creationId xmlns:a16="http://schemas.microsoft.com/office/drawing/2014/main" id="{C830A46E-4893-490B-B4F2-DEB14DA31B93}"/>
              </a:ext>
            </a:extLst>
          </p:cNvPr>
          <p:cNvSpPr txBox="1"/>
          <p:nvPr/>
        </p:nvSpPr>
        <p:spPr>
          <a:xfrm>
            <a:off x="5357827" y="4431322"/>
            <a:ext cx="3879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+</a:t>
            </a:r>
            <a:endParaRPr lang="en-ID" sz="2400" dirty="0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355E8B0E-FE31-4B30-9ECA-49945B11E338}"/>
              </a:ext>
            </a:extLst>
          </p:cNvPr>
          <p:cNvGrpSpPr/>
          <p:nvPr/>
        </p:nvGrpSpPr>
        <p:grpSpPr>
          <a:xfrm>
            <a:off x="2189010" y="4687549"/>
            <a:ext cx="2299853" cy="803568"/>
            <a:chOff x="3879273" y="4419595"/>
            <a:chExt cx="2757054" cy="803568"/>
          </a:xfrm>
        </p:grpSpPr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82CA6579-F259-475C-8DFF-1B7A098824F8}"/>
                </a:ext>
              </a:extLst>
            </p:cNvPr>
            <p:cNvCxnSpPr>
              <a:cxnSpLocks/>
            </p:cNvCxnSpPr>
            <p:nvPr/>
          </p:nvCxnSpPr>
          <p:spPr>
            <a:xfrm>
              <a:off x="3879273" y="4419595"/>
              <a:ext cx="0" cy="80356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67A73688-4036-4A2D-AA09-23585860A9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93149" y="5195465"/>
              <a:ext cx="2743178" cy="1384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BA2D29D0-7945-4AB2-B8CA-1BDAD810784A}"/>
                  </a:ext>
                </a:extLst>
              </p:cNvPr>
              <p:cNvSpPr txBox="1"/>
              <p:nvPr/>
            </p:nvSpPr>
            <p:spPr>
              <a:xfrm>
                <a:off x="1274617" y="4992358"/>
                <a:ext cx="92722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BA2D29D0-7945-4AB2-B8CA-1BDAD81078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4617" y="4992358"/>
                <a:ext cx="927223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02B92A7F-D4A0-4CD0-932B-2B7C07FA82E7}"/>
                  </a:ext>
                </a:extLst>
              </p:cNvPr>
              <p:cNvSpPr txBox="1"/>
              <p:nvPr/>
            </p:nvSpPr>
            <p:spPr>
              <a:xfrm>
                <a:off x="2798612" y="5033928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ID" dirty="0"/>
              </a:p>
            </p:txBody>
          </p:sp>
        </mc:Choice>
        <mc:Fallback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02B92A7F-D4A0-4CD0-932B-2B7C07FA82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8612" y="5033928"/>
                <a:ext cx="387928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3B120273-B059-435C-A5F5-D170FDC910D1}"/>
                  </a:ext>
                </a:extLst>
              </p:cNvPr>
              <p:cNvSpPr txBox="1"/>
              <p:nvPr/>
            </p:nvSpPr>
            <p:spPr>
              <a:xfrm>
                <a:off x="3408212" y="5033928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3B120273-B059-435C-A5F5-D170FDC910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8212" y="5033928"/>
                <a:ext cx="387928" cy="369332"/>
              </a:xfrm>
              <a:prstGeom prst="rect">
                <a:avLst/>
              </a:prstGeom>
              <a:blipFill>
                <a:blip r:embed="rId17"/>
                <a:stretch>
                  <a:fillRect r="-21875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234615B4-DE00-40E7-A028-FC0D22391C47}"/>
                  </a:ext>
                </a:extLst>
              </p:cNvPr>
              <p:cNvSpPr txBox="1"/>
              <p:nvPr/>
            </p:nvSpPr>
            <p:spPr>
              <a:xfrm>
                <a:off x="2189007" y="5449568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234615B4-DE00-40E7-A028-FC0D22391C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9007" y="5449568"/>
                <a:ext cx="387928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108032B8-D7D7-4788-B42C-5088733141EC}"/>
                  </a:ext>
                </a:extLst>
              </p:cNvPr>
              <p:cNvSpPr txBox="1"/>
              <p:nvPr/>
            </p:nvSpPr>
            <p:spPr>
              <a:xfrm>
                <a:off x="2798607" y="5449569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108032B8-D7D7-4788-B42C-5088733141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8607" y="5449569"/>
                <a:ext cx="387928" cy="369332"/>
              </a:xfrm>
              <a:prstGeom prst="rect">
                <a:avLst/>
              </a:prstGeom>
              <a:blipFill>
                <a:blip r:embed="rId19"/>
                <a:stretch>
                  <a:fillRect r="-21875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8E2B583C-321C-4613-AF78-527FF7F1526A}"/>
                  </a:ext>
                </a:extLst>
              </p:cNvPr>
              <p:cNvSpPr txBox="1"/>
              <p:nvPr/>
            </p:nvSpPr>
            <p:spPr>
              <a:xfrm>
                <a:off x="3408207" y="5449569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−6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8E2B583C-321C-4613-AF78-527FF7F152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8207" y="5449569"/>
                <a:ext cx="387928" cy="369332"/>
              </a:xfrm>
              <a:prstGeom prst="rect">
                <a:avLst/>
              </a:prstGeom>
              <a:blipFill>
                <a:blip r:embed="rId20"/>
                <a:stretch>
                  <a:fillRect r="-21875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4" name="Group 73">
            <a:extLst>
              <a:ext uri="{FF2B5EF4-FFF2-40B4-BE49-F238E27FC236}">
                <a16:creationId xmlns:a16="http://schemas.microsoft.com/office/drawing/2014/main" id="{9DBA7069-5C62-419D-9372-08E6CA10A4E6}"/>
              </a:ext>
            </a:extLst>
          </p:cNvPr>
          <p:cNvGrpSpPr/>
          <p:nvPr/>
        </p:nvGrpSpPr>
        <p:grpSpPr>
          <a:xfrm>
            <a:off x="4696680" y="4650725"/>
            <a:ext cx="678130" cy="350745"/>
            <a:chOff x="5818909" y="4909231"/>
            <a:chExt cx="817418" cy="350745"/>
          </a:xfrm>
        </p:grpSpPr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9E45665C-EEF7-4DE3-951D-3F8586158865}"/>
                </a:ext>
              </a:extLst>
            </p:cNvPr>
            <p:cNvCxnSpPr/>
            <p:nvPr/>
          </p:nvCxnSpPr>
          <p:spPr>
            <a:xfrm>
              <a:off x="5832764" y="4909231"/>
              <a:ext cx="0" cy="35074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3052D03E-96E7-453F-88AA-57E45192FAF8}"/>
                </a:ext>
              </a:extLst>
            </p:cNvPr>
            <p:cNvCxnSpPr>
              <a:cxnSpLocks/>
            </p:cNvCxnSpPr>
            <p:nvPr/>
          </p:nvCxnSpPr>
          <p:spPr>
            <a:xfrm>
              <a:off x="5818909" y="5250869"/>
              <a:ext cx="81741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0FBC912F-949D-4E1E-B5C0-46BAEAD8BB14}"/>
              </a:ext>
            </a:extLst>
          </p:cNvPr>
          <p:cNvGrpSpPr/>
          <p:nvPr/>
        </p:nvGrpSpPr>
        <p:grpSpPr>
          <a:xfrm>
            <a:off x="3962404" y="5482002"/>
            <a:ext cx="520841" cy="350745"/>
            <a:chOff x="5818909" y="4909231"/>
            <a:chExt cx="817418" cy="350745"/>
          </a:xfrm>
        </p:grpSpPr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28579330-ABD9-4759-9227-6B0219914E34}"/>
                </a:ext>
              </a:extLst>
            </p:cNvPr>
            <p:cNvCxnSpPr/>
            <p:nvPr/>
          </p:nvCxnSpPr>
          <p:spPr>
            <a:xfrm>
              <a:off x="5832764" y="4909231"/>
              <a:ext cx="0" cy="35074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9957C856-F664-4474-AFE1-444703264F2A}"/>
                </a:ext>
              </a:extLst>
            </p:cNvPr>
            <p:cNvCxnSpPr>
              <a:cxnSpLocks/>
            </p:cNvCxnSpPr>
            <p:nvPr/>
          </p:nvCxnSpPr>
          <p:spPr>
            <a:xfrm>
              <a:off x="5818909" y="5250869"/>
              <a:ext cx="81741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9" name="TextBox 78">
            <a:extLst>
              <a:ext uri="{FF2B5EF4-FFF2-40B4-BE49-F238E27FC236}">
                <a16:creationId xmlns:a16="http://schemas.microsoft.com/office/drawing/2014/main" id="{7F72D000-A406-48F0-9C92-11556937D3D1}"/>
              </a:ext>
            </a:extLst>
          </p:cNvPr>
          <p:cNvSpPr txBox="1"/>
          <p:nvPr/>
        </p:nvSpPr>
        <p:spPr>
          <a:xfrm>
            <a:off x="4565054" y="5231749"/>
            <a:ext cx="3879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+</a:t>
            </a:r>
            <a:endParaRPr lang="en-ID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A5E99BC3-DAB5-4142-9B21-333DBC461558}"/>
                  </a:ext>
                </a:extLst>
              </p:cNvPr>
              <p:cNvSpPr txBox="1"/>
              <p:nvPr/>
            </p:nvSpPr>
            <p:spPr>
              <a:xfrm>
                <a:off x="1549784" y="6122873"/>
                <a:ext cx="8381982" cy="707886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0" dirty="0"/>
                  <a:t>Jadi, akar-akar persamaan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−4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+16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−12=0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𝑎𝑑𝑎𝑙𝑎h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1, 2, 3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𝑑𝑎𝑛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−2.</m:t>
                    </m:r>
                  </m:oMath>
                </a14:m>
                <a:endParaRPr lang="en-US" sz="2000" b="0" dirty="0"/>
              </a:p>
            </p:txBody>
          </p:sp>
        </mc:Choice>
        <mc:Fallback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A5E99BC3-DAB5-4142-9B21-333DBC4615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9784" y="6122873"/>
                <a:ext cx="8381982" cy="707886"/>
              </a:xfrm>
              <a:prstGeom prst="rect">
                <a:avLst/>
              </a:prstGeom>
              <a:blipFill>
                <a:blip r:embed="rId21"/>
                <a:stretch>
                  <a:fillRect t="-2479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DD1F7B4C-C4BD-40C2-8F99-9D08C1E63868}"/>
                  </a:ext>
                </a:extLst>
              </p:cNvPr>
              <p:cNvSpPr txBox="1"/>
              <p:nvPr/>
            </p:nvSpPr>
            <p:spPr>
              <a:xfrm>
                <a:off x="6338577" y="4437987"/>
                <a:ext cx="4594722" cy="1200329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:r>
                  <a:rPr lang="en-US" b="0" i="0" dirty="0">
                    <a:latin typeface="Cambria Math" panose="02040503050406030204" pitchFamily="18" charset="0"/>
                  </a:rPr>
                  <a:t>Akar lain </a:t>
                </a:r>
                <a:r>
                  <a:rPr lang="en-US" b="0" i="0" dirty="0" err="1">
                    <a:latin typeface="Cambria Math" panose="02040503050406030204" pitchFamily="18" charset="0"/>
                  </a:rPr>
                  <a:t>diperoleh</a:t>
                </a:r>
                <a:r>
                  <a:rPr lang="en-US" b="0" i="0" dirty="0">
                    <a:latin typeface="Cambria Math" panose="02040503050406030204" pitchFamily="18" charset="0"/>
                  </a:rPr>
                  <a:t> </a:t>
                </a:r>
                <a:r>
                  <a:rPr lang="en-US" b="0" i="0" dirty="0" err="1">
                    <a:latin typeface="Cambria Math" panose="02040503050406030204" pitchFamily="18" charset="0"/>
                  </a:rPr>
                  <a:t>dari</a:t>
                </a:r>
                <a:r>
                  <a:rPr lang="en-US" b="0" i="0" dirty="0">
                    <a:latin typeface="Cambria Math" panose="02040503050406030204" pitchFamily="18" charset="0"/>
                  </a:rPr>
                  <a:t> :</a:t>
                </a:r>
              </a:p>
              <a:p>
                <a:pPr/>
                <a:r>
                  <a:rPr lang="en-US" dirty="0"/>
                  <a:t>	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	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−6=0</m:t>
                    </m:r>
                  </m:oMath>
                </a14:m>
                <a:endParaRPr lang="en-US" b="0" dirty="0"/>
              </a:p>
              <a:p>
                <a:pPr/>
                <a:r>
                  <a:rPr lang="en-US" b="0" dirty="0"/>
                  <a:t>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d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b="0" dirty="0"/>
              </a:p>
              <a:p>
                <a:pPr/>
                <a:r>
                  <a:rPr lang="en-US" dirty="0"/>
                  <a:t>		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=3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𝑎𝑡𝑎𝑢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=−2</m:t>
                    </m:r>
                  </m:oMath>
                </a14:m>
                <a:endParaRPr lang="en-US" b="0" dirty="0"/>
              </a:p>
            </p:txBody>
          </p:sp>
        </mc:Choice>
        <mc:Fallback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DD1F7B4C-C4BD-40C2-8F99-9D08C1E638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8577" y="4437987"/>
                <a:ext cx="4594722" cy="1200329"/>
              </a:xfrm>
              <a:prstGeom prst="rect">
                <a:avLst/>
              </a:prstGeom>
              <a:blipFill>
                <a:blip r:embed="rId22"/>
                <a:stretch>
                  <a:fillRect l="-1058" t="-2513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21E606C-FB17-4AEC-BD7D-F21426C27AA0}"/>
                  </a:ext>
                </a:extLst>
              </p:cNvPr>
              <p:cNvSpPr txBox="1"/>
              <p:nvPr/>
            </p:nvSpPr>
            <p:spPr>
              <a:xfrm>
                <a:off x="4662025" y="3882229"/>
                <a:ext cx="6165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−12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21E606C-FB17-4AEC-BD7D-F21426C27A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2025" y="3882229"/>
                <a:ext cx="616525" cy="369332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69FE13BD-4A2B-4D23-BC07-41BB22859EBD}"/>
                  </a:ext>
                </a:extLst>
              </p:cNvPr>
              <p:cNvSpPr txBox="1"/>
              <p:nvPr/>
            </p:nvSpPr>
            <p:spPr>
              <a:xfrm>
                <a:off x="4830799" y="4226222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12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69FE13BD-4A2B-4D23-BC07-41BB22859E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0799" y="4226222"/>
                <a:ext cx="387928" cy="369332"/>
              </a:xfrm>
              <a:prstGeom prst="rect">
                <a:avLst/>
              </a:prstGeom>
              <a:blipFill>
                <a:blip r:embed="rId24"/>
                <a:stretch>
                  <a:fillRect r="-10938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>
            <a:extLst>
              <a:ext uri="{FF2B5EF4-FFF2-40B4-BE49-F238E27FC236}">
                <a16:creationId xmlns:a16="http://schemas.microsoft.com/office/drawing/2014/main" id="{776AC9D2-A44E-4DDE-80C2-D53DFD935A96}"/>
              </a:ext>
            </a:extLst>
          </p:cNvPr>
          <p:cNvSpPr txBox="1"/>
          <p:nvPr/>
        </p:nvSpPr>
        <p:spPr>
          <a:xfrm>
            <a:off x="4830799" y="4670087"/>
            <a:ext cx="387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en-US" dirty="0"/>
              <a:t> 0</a:t>
            </a:r>
            <a:endParaRPr lang="en-ID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28ED5DD6-F00E-4934-A008-44B86CCF0CF4}"/>
                  </a:ext>
                </a:extLst>
              </p:cNvPr>
              <p:cNvSpPr txBox="1"/>
              <p:nvPr/>
            </p:nvSpPr>
            <p:spPr>
              <a:xfrm>
                <a:off x="3975866" y="5014518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−12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28ED5DD6-F00E-4934-A008-44B86CCF0C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5866" y="5014518"/>
                <a:ext cx="387928" cy="369332"/>
              </a:xfrm>
              <a:prstGeom prst="rect">
                <a:avLst/>
              </a:prstGeom>
              <a:blipFill>
                <a:blip r:embed="rId25"/>
                <a:stretch>
                  <a:fillRect r="-54688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>
            <a:extLst>
              <a:ext uri="{FF2B5EF4-FFF2-40B4-BE49-F238E27FC236}">
                <a16:creationId xmlns:a16="http://schemas.microsoft.com/office/drawing/2014/main" id="{336F7857-7A46-4412-B653-1006C83C33EC}"/>
              </a:ext>
            </a:extLst>
          </p:cNvPr>
          <p:cNvSpPr txBox="1"/>
          <p:nvPr/>
        </p:nvSpPr>
        <p:spPr>
          <a:xfrm>
            <a:off x="4125894" y="5445202"/>
            <a:ext cx="387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en-US" dirty="0"/>
              <a:t> 0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171862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2" grpId="0"/>
      <p:bldP spid="21" grpId="0"/>
      <p:bldP spid="25" grpId="0"/>
      <p:bldP spid="27" grpId="0"/>
      <p:bldP spid="29" grpId="0"/>
      <p:bldP spid="31" grpId="0"/>
      <p:bldP spid="33" grpId="0"/>
      <p:bldP spid="35" grpId="0"/>
      <p:bldP spid="37" grpId="0"/>
      <p:bldP spid="38" grpId="0"/>
      <p:bldP spid="53" grpId="0"/>
      <p:bldP spid="57" grpId="0"/>
      <p:bldP spid="59" grpId="0"/>
      <p:bldP spid="61" grpId="0"/>
      <p:bldP spid="63" grpId="0"/>
      <p:bldP spid="65" grpId="0"/>
      <p:bldP spid="79" grpId="0"/>
      <p:bldP spid="81" grpId="0" animBg="1"/>
      <p:bldP spid="39" grpId="0" animBg="1"/>
      <p:bldP spid="40" grpId="0"/>
      <p:bldP spid="41" grpId="0"/>
      <p:bldP spid="42" grpId="0"/>
      <p:bldP spid="43" grpId="0"/>
      <p:bldP spid="44" grpId="0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136</TotalTime>
  <Words>723</Words>
  <Application>Microsoft Office PowerPoint</Application>
  <PresentationFormat>Widescreen</PresentationFormat>
  <Paragraphs>136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Gill Sans MT</vt:lpstr>
      <vt:lpstr>Gallery</vt:lpstr>
      <vt:lpstr>polinomial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polinomial</dc:title>
  <dc:creator>ACER</dc:creator>
  <cp:lastModifiedBy>ACER</cp:lastModifiedBy>
  <cp:revision>14</cp:revision>
  <dcterms:created xsi:type="dcterms:W3CDTF">2020-11-10T14:50:09Z</dcterms:created>
  <dcterms:modified xsi:type="dcterms:W3CDTF">2020-11-10T17:06:10Z</dcterms:modified>
</cp:coreProperties>
</file>