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57" r:id="rId5"/>
    <p:sldId id="258" r:id="rId6"/>
    <p:sldId id="262" r:id="rId7"/>
    <p:sldId id="264" r:id="rId8"/>
    <p:sldId id="263" r:id="rId9"/>
    <p:sldId id="260" r:id="rId10"/>
    <p:sldId id="261" r:id="rId11"/>
    <p:sldId id="266" r:id="rId12"/>
    <p:sldId id="270" r:id="rId13"/>
    <p:sldId id="269" r:id="rId14"/>
    <p:sldId id="273" r:id="rId15"/>
    <p:sldId id="279" r:id="rId16"/>
    <p:sldId id="267" r:id="rId17"/>
    <p:sldId id="272" r:id="rId18"/>
    <p:sldId id="278" r:id="rId19"/>
    <p:sldId id="277" r:id="rId20"/>
    <p:sldId id="276" r:id="rId21"/>
    <p:sldId id="275" r:id="rId22"/>
    <p:sldId id="285" r:id="rId23"/>
    <p:sldId id="284" r:id="rId24"/>
    <p:sldId id="282" r:id="rId25"/>
    <p:sldId id="283" r:id="rId26"/>
    <p:sldId id="280" r:id="rId27"/>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F4F664-6064-415D-9A34-D3F6ECFCBF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396DDF1F-5780-44CB-BC07-3002695AFC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A143FAB2-47A1-4629-9CCF-ABE6EB8816EB}"/>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5" name="Footer Placeholder 4">
            <a:extLst>
              <a:ext uri="{FF2B5EF4-FFF2-40B4-BE49-F238E27FC236}">
                <a16:creationId xmlns:a16="http://schemas.microsoft.com/office/drawing/2014/main" xmlns="" id="{38CEC8E8-8B8E-488B-89B3-DB769C5F325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460A77E0-FA38-4630-9694-6BC6E605FA31}"/>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43971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2AF67E-D73A-4E5D-A623-95798244B13F}"/>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F4519634-CEC1-4A2A-9E4D-0D49420474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AB9276F-6874-4F00-A935-D7A9A8D449F4}"/>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5" name="Footer Placeholder 4">
            <a:extLst>
              <a:ext uri="{FF2B5EF4-FFF2-40B4-BE49-F238E27FC236}">
                <a16:creationId xmlns:a16="http://schemas.microsoft.com/office/drawing/2014/main" xmlns="" id="{0524F46D-0387-49B9-BF3D-0C6795A39A2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C908BC3-60EE-4A00-9616-BF614B6BF29D}"/>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1835004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692CECD-AA3B-4CD8-BBF2-5C5E0046BBA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30DC90C5-6FEE-4BDB-BFD2-CB8D50DEF9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22A2B2C-7F10-4BD1-907F-C19469E85DE9}"/>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5" name="Footer Placeholder 4">
            <a:extLst>
              <a:ext uri="{FF2B5EF4-FFF2-40B4-BE49-F238E27FC236}">
                <a16:creationId xmlns:a16="http://schemas.microsoft.com/office/drawing/2014/main" xmlns="" id="{69FEDE0F-EF9C-4CE7-87CD-6A33AECAE82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E06961A2-924F-479E-A0D5-77825FCE4DFC}"/>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689790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F74FDD-354C-45B0-855A-47FDD48D6AE1}"/>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93955D5E-E9D7-49A7-B46C-C7E4A09CBE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575181F-E128-4BFE-946E-A799D80A2D8C}"/>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5" name="Footer Placeholder 4">
            <a:extLst>
              <a:ext uri="{FF2B5EF4-FFF2-40B4-BE49-F238E27FC236}">
                <a16:creationId xmlns:a16="http://schemas.microsoft.com/office/drawing/2014/main" xmlns="" id="{4E0E107B-BE16-4656-84AC-92F994F613A7}"/>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9FAE24D-C846-4E90-8898-E1E285AA8807}"/>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3275967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B65988-9E88-4C14-9CF1-E34C324CBF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790FB64-4ABD-43AB-B0AE-B4069947F1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228C2B9-374D-4CC6-A845-5D1CB4CE7301}"/>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5" name="Footer Placeholder 4">
            <a:extLst>
              <a:ext uri="{FF2B5EF4-FFF2-40B4-BE49-F238E27FC236}">
                <a16:creationId xmlns:a16="http://schemas.microsoft.com/office/drawing/2014/main" xmlns="" id="{AF27779E-25FF-4A33-9A79-FC75B860F73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42AD2186-771D-4E2F-81C4-115FB2A0D2F5}"/>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236426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496FD2-4575-432C-8A93-A2060CFB04E6}"/>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B5B12C0B-54D1-4BB3-A147-9F33A77F23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274BAE16-2DB0-40B9-9D66-A17ADE8929E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62437DB0-02A6-48A2-A73D-27B4676437FA}"/>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6" name="Footer Placeholder 5">
            <a:extLst>
              <a:ext uri="{FF2B5EF4-FFF2-40B4-BE49-F238E27FC236}">
                <a16:creationId xmlns:a16="http://schemas.microsoft.com/office/drawing/2014/main" xmlns="" id="{137FDFFB-011A-4BDB-96A8-1E0683622E5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78ABEF5C-F0F7-4B42-90F9-1657DB92DFA0}"/>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1359704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502574-B01D-43F7-A88D-93C17961CEEB}"/>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FC831032-592E-4BFC-B152-0B598E13E8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EDEF9F8-B9B4-4F7A-B88A-F97296F2D7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554F1BD9-CF8C-41E3-916E-D99B8FA323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DAF84FE-B7DC-4B37-8143-716D2FA47A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B8797024-1A96-43E5-AEBD-5EE0D11DF407}"/>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8" name="Footer Placeholder 7">
            <a:extLst>
              <a:ext uri="{FF2B5EF4-FFF2-40B4-BE49-F238E27FC236}">
                <a16:creationId xmlns:a16="http://schemas.microsoft.com/office/drawing/2014/main" xmlns="" id="{523D5637-A17A-454C-9A19-B29E110CF430}"/>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E0FF9FAD-0DE3-4AC7-B54A-D2EC64A82E0D}"/>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270435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00929E-5FE5-4DAF-A788-0DA62B4042ED}"/>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2AC04757-8670-4195-B9A6-4C86DA6C1710}"/>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4" name="Footer Placeholder 3">
            <a:extLst>
              <a:ext uri="{FF2B5EF4-FFF2-40B4-BE49-F238E27FC236}">
                <a16:creationId xmlns:a16="http://schemas.microsoft.com/office/drawing/2014/main" xmlns="" id="{5CDFB015-AA61-42DC-B206-420952711DF2}"/>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EC39BC43-B8E8-4DE1-AB7D-88E66C8CEBE2}"/>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2939059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00BDF22-8C39-4173-A545-779B48983A29}"/>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3" name="Footer Placeholder 2">
            <a:extLst>
              <a:ext uri="{FF2B5EF4-FFF2-40B4-BE49-F238E27FC236}">
                <a16:creationId xmlns:a16="http://schemas.microsoft.com/office/drawing/2014/main" xmlns="" id="{996D79B8-3584-467C-90E7-7984F2C1AEF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4F983C47-7FA5-4675-A043-5C06B025D962}"/>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1476359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56A69D-7C3D-40DF-A100-48D0F3A7F9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783BE969-4506-4574-8D41-6E97392CBD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963F641E-0F63-428A-9191-5BB3D06B68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F9C89D7-C15F-4302-AD9B-BDA6573CE124}"/>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6" name="Footer Placeholder 5">
            <a:extLst>
              <a:ext uri="{FF2B5EF4-FFF2-40B4-BE49-F238E27FC236}">
                <a16:creationId xmlns:a16="http://schemas.microsoft.com/office/drawing/2014/main" xmlns="" id="{60B58CE8-24A0-469B-B2E1-CBFCAE0D19DA}"/>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7EC96B5-ACDE-4B31-B75D-DB11E825843F}"/>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2536661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2CEC33-48C6-4947-BBDD-FE1836897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7B853770-2DB8-45C9-A1CE-48FD4E7EB0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E1E8F5C2-BB93-4EA3-B279-29AB3BACC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606ADBC-9A31-4142-A75E-397347BE61CF}"/>
              </a:ext>
            </a:extLst>
          </p:cNvPr>
          <p:cNvSpPr>
            <a:spLocks noGrp="1"/>
          </p:cNvSpPr>
          <p:nvPr>
            <p:ph type="dt" sz="half" idx="10"/>
          </p:nvPr>
        </p:nvSpPr>
        <p:spPr/>
        <p:txBody>
          <a:bodyPr/>
          <a:lstStyle/>
          <a:p>
            <a:fld id="{14B18FA7-1076-4A51-A2BC-53F8F2923C1E}" type="datetimeFigureOut">
              <a:rPr lang="id-ID" smtClean="0"/>
              <a:t>17/05/2022</a:t>
            </a:fld>
            <a:endParaRPr lang="id-ID"/>
          </a:p>
        </p:txBody>
      </p:sp>
      <p:sp>
        <p:nvSpPr>
          <p:cNvPr id="6" name="Footer Placeholder 5">
            <a:extLst>
              <a:ext uri="{FF2B5EF4-FFF2-40B4-BE49-F238E27FC236}">
                <a16:creationId xmlns:a16="http://schemas.microsoft.com/office/drawing/2014/main" xmlns="" id="{D8FEFC73-035A-4FD3-AD4B-531470B181F3}"/>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AF1DB31-F3AF-4E9C-B237-01406C3DF47C}"/>
              </a:ext>
            </a:extLst>
          </p:cNvPr>
          <p:cNvSpPr>
            <a:spLocks noGrp="1"/>
          </p:cNvSpPr>
          <p:nvPr>
            <p:ph type="sldNum" sz="quarter" idx="12"/>
          </p:nvPr>
        </p:nvSpPr>
        <p:spPr/>
        <p:txBody>
          <a:bodyPr/>
          <a:lstStyle/>
          <a:p>
            <a:fld id="{1262455F-CD84-49F7-A9EA-10FAA2AAC9E1}" type="slidenum">
              <a:rPr lang="id-ID" smtClean="0"/>
              <a:t>‹#›</a:t>
            </a:fld>
            <a:endParaRPr lang="id-ID"/>
          </a:p>
        </p:txBody>
      </p:sp>
    </p:spTree>
    <p:extLst>
      <p:ext uri="{BB962C8B-B14F-4D97-AF65-F5344CB8AC3E}">
        <p14:creationId xmlns:p14="http://schemas.microsoft.com/office/powerpoint/2010/main" val="156721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3D1C482-1D32-4776-9E46-4E57FECF94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8E1DC5A6-EB61-4BA8-A695-437866B92C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8689BB7-4631-4DB3-A876-B24031CEE3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18FA7-1076-4A51-A2BC-53F8F2923C1E}" type="datetimeFigureOut">
              <a:rPr lang="id-ID" smtClean="0"/>
              <a:t>17/05/2022</a:t>
            </a:fld>
            <a:endParaRPr lang="id-ID"/>
          </a:p>
        </p:txBody>
      </p:sp>
      <p:sp>
        <p:nvSpPr>
          <p:cNvPr id="5" name="Footer Placeholder 4">
            <a:extLst>
              <a:ext uri="{FF2B5EF4-FFF2-40B4-BE49-F238E27FC236}">
                <a16:creationId xmlns:a16="http://schemas.microsoft.com/office/drawing/2014/main" xmlns="" id="{4CAD0938-9E73-4C29-9DB3-FD7C110109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A32E2076-CA80-4D57-B43B-AAF7E39341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62455F-CD84-49F7-A9EA-10FAA2AAC9E1}" type="slidenum">
              <a:rPr lang="id-ID" smtClean="0"/>
              <a:t>‹#›</a:t>
            </a:fld>
            <a:endParaRPr lang="id-ID"/>
          </a:p>
        </p:txBody>
      </p:sp>
    </p:spTree>
    <p:extLst>
      <p:ext uri="{BB962C8B-B14F-4D97-AF65-F5344CB8AC3E}">
        <p14:creationId xmlns:p14="http://schemas.microsoft.com/office/powerpoint/2010/main" val="1406427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71B764-92AD-4474-9C86-0FDEA21BA140}"/>
              </a:ext>
            </a:extLst>
          </p:cNvPr>
          <p:cNvSpPr>
            <a:spLocks noGrp="1"/>
          </p:cNvSpPr>
          <p:nvPr>
            <p:ph type="ctrTitle"/>
          </p:nvPr>
        </p:nvSpPr>
        <p:spPr/>
        <p:txBody>
          <a:bodyPr/>
          <a:lstStyle/>
          <a:p>
            <a:r>
              <a:rPr lang="id-ID" dirty="0"/>
              <a:t>POLA KERUANGAN DESA - KOTA</a:t>
            </a:r>
          </a:p>
        </p:txBody>
      </p:sp>
      <p:sp>
        <p:nvSpPr>
          <p:cNvPr id="3" name="Subtitle 2">
            <a:extLst>
              <a:ext uri="{FF2B5EF4-FFF2-40B4-BE49-F238E27FC236}">
                <a16:creationId xmlns:a16="http://schemas.microsoft.com/office/drawing/2014/main" xmlns="" id="{3B7C4E88-FFF3-4D69-ACAA-F7D5C51BDC1D}"/>
              </a:ext>
            </a:extLst>
          </p:cNvPr>
          <p:cNvSpPr>
            <a:spLocks noGrp="1"/>
          </p:cNvSpPr>
          <p:nvPr>
            <p:ph type="subTitle" idx="1"/>
          </p:nvPr>
        </p:nvSpPr>
        <p:spPr/>
        <p:txBody>
          <a:bodyPr/>
          <a:lstStyle/>
          <a:p>
            <a:endParaRPr lang="id-ID"/>
          </a:p>
        </p:txBody>
      </p:sp>
      <p:sp>
        <p:nvSpPr>
          <p:cNvPr id="4" name="Rectangle 3">
            <a:extLst>
              <a:ext uri="{FF2B5EF4-FFF2-40B4-BE49-F238E27FC236}">
                <a16:creationId xmlns:a16="http://schemas.microsoft.com/office/drawing/2014/main" xmlns="" id="{B165F465-40F7-4C51-BB19-3342AAC77756}"/>
              </a:ext>
            </a:extLst>
          </p:cNvPr>
          <p:cNvSpPr/>
          <p:nvPr/>
        </p:nvSpPr>
        <p:spPr>
          <a:xfrm>
            <a:off x="4622423" y="3244334"/>
            <a:ext cx="2947153" cy="369332"/>
          </a:xfrm>
          <a:prstGeom prst="rect">
            <a:avLst/>
          </a:prstGeom>
        </p:spPr>
        <p:txBody>
          <a:bodyPr wrap="none">
            <a:spAutoFit/>
          </a:bodyPr>
          <a:lstStyle/>
          <a:p>
            <a:r>
              <a:rPr lang="id-ID" dirty="0"/>
              <a:t>KERUANGAN KOTA DAN DESA</a:t>
            </a:r>
          </a:p>
        </p:txBody>
      </p:sp>
    </p:spTree>
    <p:extLst>
      <p:ext uri="{BB962C8B-B14F-4D97-AF65-F5344CB8AC3E}">
        <p14:creationId xmlns:p14="http://schemas.microsoft.com/office/powerpoint/2010/main" val="3195132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849752-14B0-4CD6-9C21-577FFF8C059D}"/>
              </a:ext>
            </a:extLst>
          </p:cNvPr>
          <p:cNvSpPr>
            <a:spLocks noGrp="1"/>
          </p:cNvSpPr>
          <p:nvPr>
            <p:ph type="title"/>
          </p:nvPr>
        </p:nvSpPr>
        <p:spPr/>
        <p:txBody>
          <a:bodyPr/>
          <a:lstStyle/>
          <a:p>
            <a:r>
              <a:rPr lang="id-ID" dirty="0"/>
              <a:t>                         UNSUR UNSUR DESA</a:t>
            </a:r>
          </a:p>
        </p:txBody>
      </p:sp>
      <p:sp>
        <p:nvSpPr>
          <p:cNvPr id="3" name="Content Placeholder 2">
            <a:extLst>
              <a:ext uri="{FF2B5EF4-FFF2-40B4-BE49-F238E27FC236}">
                <a16:creationId xmlns:a16="http://schemas.microsoft.com/office/drawing/2014/main" xmlns="" id="{4E4A0F80-6DE7-48C7-B812-86FA62DA252F}"/>
              </a:ext>
            </a:extLst>
          </p:cNvPr>
          <p:cNvSpPr>
            <a:spLocks noGrp="1"/>
          </p:cNvSpPr>
          <p:nvPr>
            <p:ph idx="1"/>
          </p:nvPr>
        </p:nvSpPr>
        <p:spPr/>
        <p:txBody>
          <a:bodyPr/>
          <a:lstStyle/>
          <a:p>
            <a:pPr marL="0" indent="0">
              <a:buNone/>
            </a:pPr>
            <a:r>
              <a:rPr lang="id-ID" dirty="0"/>
              <a:t> suatu daerah bisa disebut sebagai “desa” jika punya unsur-unsur di bawah ini:</a:t>
            </a:r>
          </a:p>
          <a:p>
            <a:pPr fontAlgn="base"/>
            <a:r>
              <a:rPr lang="id-ID" dirty="0"/>
              <a:t>Wilayah -&gt; meliputi tanah, letak, luas, batas, bentuk, dan topografi.</a:t>
            </a:r>
          </a:p>
          <a:p>
            <a:pPr fontAlgn="base"/>
            <a:r>
              <a:rPr lang="id-ID" dirty="0"/>
              <a:t>Penduduk -&gt; meliputi jumlah, kepadatan, persebaran, dan mata pencaharian.</a:t>
            </a:r>
          </a:p>
          <a:p>
            <a:pPr fontAlgn="base"/>
            <a:r>
              <a:rPr lang="id-ID" dirty="0"/>
              <a:t>Tata kehidupan -&gt; meliputi sifat gotong royong, adat istiadat, tradisi, aturan, dan norma (hukum informal).</a:t>
            </a:r>
          </a:p>
          <a:p>
            <a:endParaRPr lang="id-ID" dirty="0"/>
          </a:p>
        </p:txBody>
      </p:sp>
    </p:spTree>
    <p:extLst>
      <p:ext uri="{BB962C8B-B14F-4D97-AF65-F5344CB8AC3E}">
        <p14:creationId xmlns:p14="http://schemas.microsoft.com/office/powerpoint/2010/main" val="3173285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6EC90F-C128-4396-B404-55B806B2486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D63CBDF-57EA-42F4-BF0A-B4C3046613B0}"/>
              </a:ext>
            </a:extLst>
          </p:cNvPr>
          <p:cNvSpPr>
            <a:spLocks noGrp="1"/>
          </p:cNvSpPr>
          <p:nvPr>
            <p:ph idx="1"/>
          </p:nvPr>
        </p:nvSpPr>
        <p:spPr/>
        <p:txBody>
          <a:bodyPr>
            <a:normAutofit fontScale="92500" lnSpcReduction="10000"/>
          </a:bodyPr>
          <a:lstStyle/>
          <a:p>
            <a:pPr fontAlgn="base"/>
            <a:r>
              <a:rPr lang="id-ID" dirty="0"/>
              <a:t>Ada beberapa karakteristik yang menjadikan suatu daerah disebut desa, yakni:</a:t>
            </a:r>
          </a:p>
          <a:p>
            <a:pPr fontAlgn="base"/>
            <a:r>
              <a:rPr lang="id-ID" dirty="0"/>
              <a:t>Gameinschaft</a:t>
            </a:r>
          </a:p>
          <a:p>
            <a:pPr fontAlgn="base"/>
            <a:r>
              <a:rPr lang="id-ID" dirty="0"/>
              <a:t>Paguyuban</a:t>
            </a:r>
          </a:p>
          <a:p>
            <a:pPr fontAlgn="base"/>
            <a:r>
              <a:rPr lang="id-ID" dirty="0"/>
              <a:t>Gotong royong</a:t>
            </a:r>
          </a:p>
          <a:p>
            <a:pPr fontAlgn="base"/>
            <a:r>
              <a:rPr lang="id-ID" dirty="0"/>
              <a:t>Homogen (agraris/petani)</a:t>
            </a:r>
          </a:p>
          <a:p>
            <a:pPr fontAlgn="base"/>
            <a:r>
              <a:rPr lang="id-ID" dirty="0"/>
              <a:t>Toleransi sosial kuat</a:t>
            </a:r>
          </a:p>
          <a:p>
            <a:pPr fontAlgn="base"/>
            <a:r>
              <a:rPr lang="id-ID" dirty="0"/>
              <a:t>Proses sosial lambat</a:t>
            </a:r>
          </a:p>
          <a:p>
            <a:pPr fontAlgn="base"/>
            <a:r>
              <a:rPr lang="id-ID" dirty="0"/>
              <a:t>Tergantung pada alam</a:t>
            </a:r>
          </a:p>
          <a:p>
            <a:pPr fontAlgn="base"/>
            <a:r>
              <a:rPr lang="id-ID" dirty="0"/>
              <a:t>Mobilitas penduduk rendah</a:t>
            </a:r>
          </a:p>
          <a:p>
            <a:endParaRPr lang="id-ID" dirty="0"/>
          </a:p>
        </p:txBody>
      </p:sp>
    </p:spTree>
    <p:extLst>
      <p:ext uri="{BB962C8B-B14F-4D97-AF65-F5344CB8AC3E}">
        <p14:creationId xmlns:p14="http://schemas.microsoft.com/office/powerpoint/2010/main" val="3584739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252691-EC7E-479A-9E6E-B71C7EFE81D5}"/>
              </a:ext>
            </a:extLst>
          </p:cNvPr>
          <p:cNvSpPr>
            <a:spLocks noGrp="1"/>
          </p:cNvSpPr>
          <p:nvPr>
            <p:ph type="title"/>
          </p:nvPr>
        </p:nvSpPr>
        <p:spPr/>
        <p:txBody>
          <a:bodyPr>
            <a:normAutofit fontScale="90000"/>
          </a:bodyPr>
          <a:lstStyle/>
          <a:p>
            <a:r>
              <a:rPr lang="id-ID" b="1" dirty="0"/>
              <a:t/>
            </a:r>
            <a:br>
              <a:rPr lang="id-ID" b="1" dirty="0"/>
            </a:br>
            <a:r>
              <a:rPr lang="id-ID" b="1" dirty="0"/>
              <a:t>                        D. Tahap Perkembangan Desa</a:t>
            </a:r>
            <a:br>
              <a:rPr lang="id-ID" b="1" dirty="0"/>
            </a:br>
            <a:endParaRPr lang="id-ID" dirty="0"/>
          </a:p>
        </p:txBody>
      </p:sp>
      <p:sp>
        <p:nvSpPr>
          <p:cNvPr id="3" name="Content Placeholder 2">
            <a:extLst>
              <a:ext uri="{FF2B5EF4-FFF2-40B4-BE49-F238E27FC236}">
                <a16:creationId xmlns:a16="http://schemas.microsoft.com/office/drawing/2014/main" xmlns="" id="{E90919CB-3B4A-43EF-9524-991603DB3D3B}"/>
              </a:ext>
            </a:extLst>
          </p:cNvPr>
          <p:cNvSpPr>
            <a:spLocks noGrp="1"/>
          </p:cNvSpPr>
          <p:nvPr>
            <p:ph idx="1"/>
          </p:nvPr>
        </p:nvSpPr>
        <p:spPr/>
        <p:txBody>
          <a:bodyPr>
            <a:normAutofit fontScale="92500"/>
          </a:bodyPr>
          <a:lstStyle/>
          <a:p>
            <a:pPr marL="0" indent="0" fontAlgn="base">
              <a:buNone/>
            </a:pPr>
            <a:r>
              <a:rPr lang="id-ID" sz="4000" dirty="0"/>
              <a:t>1. Desa tradisional -&gt; tipe desa terpencil pada masyarakat suku terasing dan seluruh kehidupannya masih sangat bergantung pada alam.</a:t>
            </a:r>
          </a:p>
          <a:p>
            <a:pPr marL="0" indent="0" fontAlgn="base">
              <a:buNone/>
            </a:pPr>
            <a:r>
              <a:rPr lang="id-ID" sz="4000" dirty="0"/>
              <a:t>2. Desa swadaya -&gt; penduduk jarang, masih terikat adat istiadat, tingkat pendidikan rendah, kegiatan penduduk dipengaruhi alam, daerah berupa pegunungan atau perbukitan, dan lokasi terpencil.</a:t>
            </a:r>
          </a:p>
          <a:p>
            <a:endParaRPr lang="id-ID" dirty="0"/>
          </a:p>
        </p:txBody>
      </p:sp>
    </p:spTree>
    <p:extLst>
      <p:ext uri="{BB962C8B-B14F-4D97-AF65-F5344CB8AC3E}">
        <p14:creationId xmlns:p14="http://schemas.microsoft.com/office/powerpoint/2010/main" val="1463312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E91D3F-C2AE-4118-BA25-11F2D602BAE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4E786B3-B616-4579-9B1F-4C3E4C865210}"/>
              </a:ext>
            </a:extLst>
          </p:cNvPr>
          <p:cNvSpPr>
            <a:spLocks noGrp="1"/>
          </p:cNvSpPr>
          <p:nvPr>
            <p:ph idx="1"/>
          </p:nvPr>
        </p:nvSpPr>
        <p:spPr/>
        <p:txBody>
          <a:bodyPr/>
          <a:lstStyle/>
          <a:p>
            <a:pPr marL="0" indent="0" fontAlgn="base">
              <a:buNone/>
            </a:pPr>
            <a:r>
              <a:rPr lang="id-ID" dirty="0"/>
              <a:t>3. Desa swakarya -&gt; desa yang tingkat perkembangannya sudah lebih maju, adat istiadat sedang mengalami perubahan, pengaruh dari luar sudah masuk sehingga mengubah pola pikir, lapangan kerja dan produktivitas bertambah, mata pencaharian penduduk mulai beragam.</a:t>
            </a:r>
          </a:p>
          <a:p>
            <a:pPr marL="0" indent="0" fontAlgn="base">
              <a:buNone/>
            </a:pPr>
            <a:r>
              <a:rPr lang="id-ID" dirty="0"/>
              <a:t>4.Desa swasembada -&gt; desa yang sudah maju, lokasi berada dekat dengan ibu kota, alat-alat teknis yang digunakan jauh lebih modern, adat istiadat sudah tidak mengikat, tingkat pendidikan dan keterampilan sudah lebih tinggi, mata pencaharian beragam, tingkat kesadaran kesehatan tinggi.</a:t>
            </a:r>
          </a:p>
          <a:p>
            <a:endParaRPr lang="id-ID" dirty="0"/>
          </a:p>
        </p:txBody>
      </p:sp>
    </p:spTree>
    <p:extLst>
      <p:ext uri="{BB962C8B-B14F-4D97-AF65-F5344CB8AC3E}">
        <p14:creationId xmlns:p14="http://schemas.microsoft.com/office/powerpoint/2010/main" val="2951507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341C94-5C25-4B23-9A26-68B221E2EFB3}"/>
              </a:ext>
            </a:extLst>
          </p:cNvPr>
          <p:cNvSpPr>
            <a:spLocks noGrp="1"/>
          </p:cNvSpPr>
          <p:nvPr>
            <p:ph type="title"/>
          </p:nvPr>
        </p:nvSpPr>
        <p:spPr/>
        <p:txBody>
          <a:bodyPr>
            <a:normAutofit fontScale="90000"/>
          </a:bodyPr>
          <a:lstStyle/>
          <a:p>
            <a:r>
              <a:rPr lang="id-ID" b="1" dirty="0"/>
              <a:t/>
            </a:r>
            <a:br>
              <a:rPr lang="id-ID" b="1" dirty="0"/>
            </a:br>
            <a:r>
              <a:rPr lang="id-ID" b="1" dirty="0"/>
              <a:t>                              E. Fungsi Desa</a:t>
            </a:r>
            <a:br>
              <a:rPr lang="id-ID" b="1" dirty="0"/>
            </a:br>
            <a:endParaRPr lang="id-ID" dirty="0"/>
          </a:p>
        </p:txBody>
      </p:sp>
      <p:sp>
        <p:nvSpPr>
          <p:cNvPr id="3" name="Content Placeholder 2">
            <a:extLst>
              <a:ext uri="{FF2B5EF4-FFF2-40B4-BE49-F238E27FC236}">
                <a16:creationId xmlns:a16="http://schemas.microsoft.com/office/drawing/2014/main" xmlns="" id="{612F68E9-5EC6-4F38-B66E-710F49136EE6}"/>
              </a:ext>
            </a:extLst>
          </p:cNvPr>
          <p:cNvSpPr>
            <a:spLocks noGrp="1"/>
          </p:cNvSpPr>
          <p:nvPr>
            <p:ph idx="1"/>
          </p:nvPr>
        </p:nvSpPr>
        <p:spPr/>
        <p:txBody>
          <a:bodyPr>
            <a:normAutofit/>
          </a:bodyPr>
          <a:lstStyle/>
          <a:p>
            <a:pPr marL="0" indent="0">
              <a:buNone/>
            </a:pPr>
            <a:r>
              <a:rPr lang="id-ID" sz="4800" dirty="0"/>
              <a:t>1.Bentuk pemerintahan terendah</a:t>
            </a:r>
          </a:p>
          <a:p>
            <a:pPr marL="0" indent="0">
              <a:buNone/>
            </a:pPr>
            <a:r>
              <a:rPr lang="id-ID" sz="4800" dirty="0"/>
              <a:t>Sebagai bentuk pemerintahan terendah diharapkan mamapu menjalankan kebijakan kebijakan yang telah ditetapkan oleh pemerintahan yang lebih tinggi. </a:t>
            </a:r>
          </a:p>
        </p:txBody>
      </p:sp>
    </p:spTree>
    <p:extLst>
      <p:ext uri="{BB962C8B-B14F-4D97-AF65-F5344CB8AC3E}">
        <p14:creationId xmlns:p14="http://schemas.microsoft.com/office/powerpoint/2010/main" val="2286686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33BF5-0C20-4097-9F55-1EB4FC05EBD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0599B0F-8E22-467F-B71E-A4347532A85B}"/>
              </a:ext>
            </a:extLst>
          </p:cNvPr>
          <p:cNvSpPr>
            <a:spLocks noGrp="1"/>
          </p:cNvSpPr>
          <p:nvPr>
            <p:ph idx="1"/>
          </p:nvPr>
        </p:nvSpPr>
        <p:spPr/>
        <p:txBody>
          <a:bodyPr/>
          <a:lstStyle/>
          <a:p>
            <a:pPr marL="0" indent="0">
              <a:buNone/>
            </a:pPr>
            <a:r>
              <a:rPr lang="id-ID" dirty="0"/>
              <a:t>2. Aerah penyangga kota ( hinterland ) .</a:t>
            </a:r>
          </a:p>
          <a:p>
            <a:pPr marL="0" indent="0">
              <a:buNone/>
            </a:pPr>
            <a:r>
              <a:rPr lang="id-ID" dirty="0"/>
              <a:t>   Sebagai hinterland  desa merupakan :</a:t>
            </a:r>
          </a:p>
          <a:p>
            <a:pPr>
              <a:buFontTx/>
              <a:buChar char="-"/>
            </a:pPr>
            <a:r>
              <a:rPr lang="id-ID" dirty="0"/>
              <a:t>Penyedia sumber daya manusia untuk tenaga kerja</a:t>
            </a:r>
          </a:p>
          <a:p>
            <a:pPr>
              <a:buFontTx/>
              <a:buChar char="-"/>
            </a:pPr>
            <a:r>
              <a:rPr lang="id-ID" dirty="0"/>
              <a:t>Penyedia sumber bahan pangan</a:t>
            </a:r>
          </a:p>
          <a:p>
            <a:pPr>
              <a:buFontTx/>
              <a:buChar char="-"/>
            </a:pPr>
            <a:r>
              <a:rPr lang="id-ID" dirty="0"/>
              <a:t>Pusat industri kecil</a:t>
            </a:r>
          </a:p>
          <a:p>
            <a:pPr>
              <a:buFontTx/>
              <a:buChar char="-"/>
            </a:pPr>
            <a:r>
              <a:rPr lang="id-ID" dirty="0"/>
              <a:t>Daerah wisata yang indah</a:t>
            </a:r>
          </a:p>
          <a:p>
            <a:pPr>
              <a:buFontTx/>
              <a:buChar char="-"/>
            </a:pPr>
            <a:r>
              <a:rPr lang="id-ID" dirty="0"/>
              <a:t>Kondisi dan kebudayaan yang dapat menarik wisatawan</a:t>
            </a:r>
          </a:p>
          <a:p>
            <a:pPr marL="0" indent="0">
              <a:buNone/>
            </a:pPr>
            <a:endParaRPr lang="id-ID" dirty="0"/>
          </a:p>
        </p:txBody>
      </p:sp>
    </p:spTree>
    <p:extLst>
      <p:ext uri="{BB962C8B-B14F-4D97-AF65-F5344CB8AC3E}">
        <p14:creationId xmlns:p14="http://schemas.microsoft.com/office/powerpoint/2010/main" val="4246880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E938CA-B324-43D2-BF6A-04C653181309}"/>
              </a:ext>
            </a:extLst>
          </p:cNvPr>
          <p:cNvSpPr>
            <a:spLocks noGrp="1"/>
          </p:cNvSpPr>
          <p:nvPr>
            <p:ph type="title"/>
          </p:nvPr>
        </p:nvSpPr>
        <p:spPr/>
        <p:txBody>
          <a:bodyPr/>
          <a:lstStyle/>
          <a:p>
            <a:r>
              <a:rPr lang="id-ID" dirty="0"/>
              <a:t>                             POTENSI DESA</a:t>
            </a:r>
          </a:p>
        </p:txBody>
      </p:sp>
      <p:sp>
        <p:nvSpPr>
          <p:cNvPr id="3" name="Content Placeholder 2">
            <a:extLst>
              <a:ext uri="{FF2B5EF4-FFF2-40B4-BE49-F238E27FC236}">
                <a16:creationId xmlns:a16="http://schemas.microsoft.com/office/drawing/2014/main" xmlns="" id="{828A3808-5192-4688-B173-C23120FA2236}"/>
              </a:ext>
            </a:extLst>
          </p:cNvPr>
          <p:cNvSpPr>
            <a:spLocks noGrp="1"/>
          </p:cNvSpPr>
          <p:nvPr>
            <p:ph idx="1"/>
          </p:nvPr>
        </p:nvSpPr>
        <p:spPr/>
        <p:txBody>
          <a:bodyPr>
            <a:normAutofit/>
          </a:bodyPr>
          <a:lstStyle/>
          <a:p>
            <a:pPr marL="0" indent="0">
              <a:buNone/>
            </a:pPr>
            <a:r>
              <a:rPr lang="id-ID" sz="4000" b="1" dirty="0"/>
              <a:t>Potensi desa</a:t>
            </a:r>
            <a:r>
              <a:rPr lang="id-ID" sz="4000" dirty="0"/>
              <a:t> adalah kemampuan, kekuatan atau sumber daya (fisik dan non fisik) yang dimiliki oleh suatu daerah namun belum sepenuhnya terlihat atau dipergunakan secara maksimal yang terbingkai dalam suatu kesatuan masyarakat hukum berdasarkan pada adat istiadat dan tradisi atau kebiasaan masyarakat setempat serta .</a:t>
            </a:r>
          </a:p>
        </p:txBody>
      </p:sp>
    </p:spTree>
    <p:extLst>
      <p:ext uri="{BB962C8B-B14F-4D97-AF65-F5344CB8AC3E}">
        <p14:creationId xmlns:p14="http://schemas.microsoft.com/office/powerpoint/2010/main" val="377857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06EC8B-4935-4DB7-9EC2-29BEDB8255C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B034A51-0244-4CE5-88EC-C8FE7235B327}"/>
              </a:ext>
            </a:extLst>
          </p:cNvPr>
          <p:cNvSpPr>
            <a:spLocks noGrp="1"/>
          </p:cNvSpPr>
          <p:nvPr>
            <p:ph idx="1"/>
          </p:nvPr>
        </p:nvSpPr>
        <p:spPr>
          <a:xfrm>
            <a:off x="788504" y="1852129"/>
            <a:ext cx="10515600" cy="4351338"/>
          </a:xfrm>
        </p:spPr>
        <p:txBody>
          <a:bodyPr>
            <a:normAutofit/>
          </a:bodyPr>
          <a:lstStyle/>
          <a:p>
            <a:pPr marL="514350" indent="-514350">
              <a:buAutoNum type="arabicPeriod"/>
            </a:pPr>
            <a:r>
              <a:rPr lang="id-ID" dirty="0"/>
              <a:t>Potensi fisik yang terdiri dari : </a:t>
            </a:r>
          </a:p>
          <a:p>
            <a:pPr marL="0" indent="0">
              <a:buNone/>
            </a:pPr>
            <a:r>
              <a:rPr lang="id-ID" dirty="0"/>
              <a:t>      Cuaca,</a:t>
            </a:r>
          </a:p>
          <a:p>
            <a:pPr marL="0" indent="0">
              <a:buNone/>
            </a:pPr>
            <a:r>
              <a:rPr lang="id-ID" dirty="0"/>
              <a:t>      iklim, </a:t>
            </a:r>
          </a:p>
          <a:p>
            <a:pPr marL="0" indent="0">
              <a:buNone/>
            </a:pPr>
            <a:r>
              <a:rPr lang="id-ID" dirty="0"/>
              <a:t>      tanah, </a:t>
            </a:r>
          </a:p>
          <a:p>
            <a:pPr marL="0" indent="0">
              <a:buNone/>
            </a:pPr>
            <a:r>
              <a:rPr lang="id-ID" dirty="0"/>
              <a:t>      air,</a:t>
            </a:r>
          </a:p>
          <a:p>
            <a:pPr marL="0" indent="0">
              <a:buNone/>
            </a:pPr>
            <a:r>
              <a:rPr lang="id-ID" dirty="0"/>
              <a:t>      flora,</a:t>
            </a:r>
          </a:p>
          <a:p>
            <a:pPr marL="0" indent="0">
              <a:buNone/>
            </a:pPr>
            <a:r>
              <a:rPr lang="id-ID" dirty="0"/>
              <a:t>      fauna  </a:t>
            </a:r>
          </a:p>
          <a:p>
            <a:pPr marL="0" indent="0">
              <a:buNone/>
            </a:pPr>
            <a:r>
              <a:rPr lang="id-ID" dirty="0"/>
              <a:t>      manusia.</a:t>
            </a:r>
          </a:p>
        </p:txBody>
      </p:sp>
    </p:spTree>
    <p:extLst>
      <p:ext uri="{BB962C8B-B14F-4D97-AF65-F5344CB8AC3E}">
        <p14:creationId xmlns:p14="http://schemas.microsoft.com/office/powerpoint/2010/main" val="1480783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5801DD-A4B0-43DF-A06D-6EB6139F19A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210759F-5B8A-4D35-A8EF-8649FF7FA72A}"/>
              </a:ext>
            </a:extLst>
          </p:cNvPr>
          <p:cNvSpPr>
            <a:spLocks noGrp="1"/>
          </p:cNvSpPr>
          <p:nvPr>
            <p:ph idx="1"/>
          </p:nvPr>
        </p:nvSpPr>
        <p:spPr/>
        <p:txBody>
          <a:bodyPr/>
          <a:lstStyle/>
          <a:p>
            <a:r>
              <a:rPr lang="id-ID" dirty="0"/>
              <a:t>2. potensi non fisi yang terdiri dari :</a:t>
            </a:r>
          </a:p>
          <a:p>
            <a:pPr marL="0" indent="0">
              <a:buNone/>
            </a:pPr>
            <a:r>
              <a:rPr lang="id-ID" dirty="0"/>
              <a:t>	Lembaga lembaga sosial desa</a:t>
            </a:r>
          </a:p>
          <a:p>
            <a:pPr marL="0" indent="0">
              <a:buNone/>
            </a:pPr>
            <a:r>
              <a:rPr lang="id-ID" dirty="0"/>
              <a:t>	Masyarakat desa</a:t>
            </a:r>
          </a:p>
          <a:p>
            <a:pPr marL="0" indent="0">
              <a:buNone/>
            </a:pPr>
            <a:r>
              <a:rPr lang="id-ID" dirty="0"/>
              <a:t>	Pamong desa</a:t>
            </a:r>
          </a:p>
          <a:p>
            <a:pPr marL="0" indent="0">
              <a:buNone/>
            </a:pPr>
            <a:r>
              <a:rPr lang="id-ID" dirty="0"/>
              <a:t> 	Aparatur desa</a:t>
            </a:r>
          </a:p>
        </p:txBody>
      </p:sp>
    </p:spTree>
    <p:extLst>
      <p:ext uri="{BB962C8B-B14F-4D97-AF65-F5344CB8AC3E}">
        <p14:creationId xmlns:p14="http://schemas.microsoft.com/office/powerpoint/2010/main" val="4143055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BF804B-AFB9-4DC0-A2C0-588B8A4CD9FA}"/>
              </a:ext>
            </a:extLst>
          </p:cNvPr>
          <p:cNvSpPr>
            <a:spLocks noGrp="1"/>
          </p:cNvSpPr>
          <p:nvPr>
            <p:ph type="title"/>
          </p:nvPr>
        </p:nvSpPr>
        <p:spPr/>
        <p:txBody>
          <a:bodyPr/>
          <a:lstStyle/>
          <a:p>
            <a:r>
              <a:rPr lang="id-ID" dirty="0"/>
              <a:t>                       KLASIFIKASI DESA</a:t>
            </a:r>
          </a:p>
        </p:txBody>
      </p:sp>
      <p:sp>
        <p:nvSpPr>
          <p:cNvPr id="3" name="Content Placeholder 2">
            <a:extLst>
              <a:ext uri="{FF2B5EF4-FFF2-40B4-BE49-F238E27FC236}">
                <a16:creationId xmlns:a16="http://schemas.microsoft.com/office/drawing/2014/main" xmlns="" id="{4B754994-53E2-4B5F-A703-DBA3FE0AFDA1}"/>
              </a:ext>
            </a:extLst>
          </p:cNvPr>
          <p:cNvSpPr>
            <a:spLocks noGrp="1"/>
          </p:cNvSpPr>
          <p:nvPr>
            <p:ph idx="1"/>
          </p:nvPr>
        </p:nvSpPr>
        <p:spPr/>
        <p:txBody>
          <a:bodyPr>
            <a:normAutofit/>
          </a:bodyPr>
          <a:lstStyle/>
          <a:p>
            <a:pPr marL="0" indent="0">
              <a:buNone/>
            </a:pPr>
            <a:r>
              <a:rPr lang="id-ID" sz="4000" dirty="0"/>
              <a:t>1. Desa menurut Tingkat perkembangannya desa dibagi menjadi 3 jenis, yaitu: </a:t>
            </a:r>
          </a:p>
          <a:p>
            <a:pPr marL="0" indent="0">
              <a:buNone/>
            </a:pPr>
            <a:r>
              <a:rPr lang="id-ID" sz="4000" dirty="0"/>
              <a:t>a. Desa Swadaya, </a:t>
            </a:r>
          </a:p>
          <a:p>
            <a:pPr marL="0" indent="0">
              <a:buNone/>
            </a:pPr>
            <a:r>
              <a:rPr lang="id-ID" sz="4000" dirty="0"/>
              <a:t>b. Desa Swakarya </a:t>
            </a:r>
          </a:p>
          <a:p>
            <a:pPr marL="0" indent="0">
              <a:buNone/>
            </a:pPr>
            <a:r>
              <a:rPr lang="id-ID" sz="4000" dirty="0"/>
              <a:t>c. Desa Swasembada.</a:t>
            </a:r>
          </a:p>
        </p:txBody>
      </p:sp>
    </p:spTree>
    <p:extLst>
      <p:ext uri="{BB962C8B-B14F-4D97-AF65-F5344CB8AC3E}">
        <p14:creationId xmlns:p14="http://schemas.microsoft.com/office/powerpoint/2010/main" val="2278117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F14EAA-F7BD-440F-BB6F-240C0A23E126}"/>
              </a:ext>
            </a:extLst>
          </p:cNvPr>
          <p:cNvSpPr>
            <a:spLocks noGrp="1"/>
          </p:cNvSpPr>
          <p:nvPr>
            <p:ph type="title"/>
          </p:nvPr>
        </p:nvSpPr>
        <p:spPr/>
        <p:txBody>
          <a:bodyPr/>
          <a:lstStyle/>
          <a:p>
            <a:r>
              <a:rPr lang="id-ID" dirty="0"/>
              <a:t>                   1. POLA KERUANGAN DESA</a:t>
            </a:r>
          </a:p>
        </p:txBody>
      </p:sp>
      <p:sp>
        <p:nvSpPr>
          <p:cNvPr id="3" name="Content Placeholder 2">
            <a:extLst>
              <a:ext uri="{FF2B5EF4-FFF2-40B4-BE49-F238E27FC236}">
                <a16:creationId xmlns:a16="http://schemas.microsoft.com/office/drawing/2014/main" xmlns="" id="{1BA34DCE-0B75-437E-B899-C4A1F90BEBB2}"/>
              </a:ext>
            </a:extLst>
          </p:cNvPr>
          <p:cNvSpPr>
            <a:spLocks noGrp="1"/>
          </p:cNvSpPr>
          <p:nvPr>
            <p:ph idx="1"/>
          </p:nvPr>
        </p:nvSpPr>
        <p:spPr/>
        <p:txBody>
          <a:bodyPr>
            <a:normAutofit fontScale="77500" lnSpcReduction="20000"/>
          </a:bodyPr>
          <a:lstStyle/>
          <a:p>
            <a:pPr marL="0" indent="0">
              <a:buNone/>
            </a:pPr>
            <a:r>
              <a:rPr lang="id-ID" sz="4800" dirty="0"/>
              <a:t>A. PENGERTIAN DESA</a:t>
            </a:r>
          </a:p>
          <a:p>
            <a:pPr marL="0" indent="0">
              <a:buNone/>
            </a:pPr>
            <a:r>
              <a:rPr lang="id-ID" sz="4800" dirty="0"/>
              <a:t>1. Menurut UU No. 5 Tahun 1979, desa adalah suatu   wilayah yang ditempati oleh sejumlah penduduk sebagai kesatuan masyarakat termasuk di dalamnya kesatuan masyarakat dan hukum yang mempunyai organisasi pemerintahan terendah langsung di bawah camat dan berhak menyelenggarakan rumah tangganya sendiri dalam ikatan NKRI.</a:t>
            </a:r>
          </a:p>
          <a:p>
            <a:pPr marL="0" indent="0">
              <a:buNone/>
            </a:pPr>
            <a:r>
              <a:rPr lang="id-ID" dirty="0"/>
              <a:t/>
            </a:r>
            <a:br>
              <a:rPr lang="id-ID" dirty="0"/>
            </a:br>
            <a:endParaRPr lang="id-ID" dirty="0"/>
          </a:p>
        </p:txBody>
      </p:sp>
    </p:spTree>
    <p:extLst>
      <p:ext uri="{BB962C8B-B14F-4D97-AF65-F5344CB8AC3E}">
        <p14:creationId xmlns:p14="http://schemas.microsoft.com/office/powerpoint/2010/main" val="1568779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0820740-1DB2-478C-8EDC-20449C7C2AEF}"/>
              </a:ext>
            </a:extLst>
          </p:cNvPr>
          <p:cNvSpPr>
            <a:spLocks noGrp="1"/>
          </p:cNvSpPr>
          <p:nvPr>
            <p:ph idx="1"/>
          </p:nvPr>
        </p:nvSpPr>
        <p:spPr>
          <a:xfrm>
            <a:off x="838200" y="410817"/>
            <a:ext cx="10515600" cy="5766146"/>
          </a:xfrm>
        </p:spPr>
        <p:txBody>
          <a:bodyPr>
            <a:normAutofit lnSpcReduction="10000"/>
          </a:bodyPr>
          <a:lstStyle/>
          <a:p>
            <a:pPr marL="0" indent="0">
              <a:buNone/>
            </a:pPr>
            <a:r>
              <a:rPr lang="id-ID" dirty="0"/>
              <a:t>Desa Swadaya </a:t>
            </a:r>
          </a:p>
          <a:p>
            <a:pPr marL="0" indent="0">
              <a:buNone/>
            </a:pPr>
            <a:r>
              <a:rPr lang="id-ID" dirty="0"/>
              <a:t>Desa swadaya adalah desa yang memiliki potensi tertentu tetapi dikelola dengan sebaik-baiknya, dengan ciri:</a:t>
            </a:r>
          </a:p>
          <a:p>
            <a:pPr fontAlgn="base"/>
            <a:r>
              <a:rPr lang="id-ID" dirty="0"/>
              <a:t>Daerahnya terisolir dengan daerah lainnya.</a:t>
            </a:r>
          </a:p>
          <a:p>
            <a:pPr fontAlgn="base"/>
            <a:r>
              <a:rPr lang="id-ID" dirty="0"/>
              <a:t>Penduduknya jarang.</a:t>
            </a:r>
          </a:p>
          <a:p>
            <a:pPr fontAlgn="base"/>
            <a:r>
              <a:rPr lang="id-ID" dirty="0"/>
              <a:t>Mata pencaharian homogen yang bersifat agraris.</a:t>
            </a:r>
          </a:p>
          <a:p>
            <a:pPr fontAlgn="base"/>
            <a:r>
              <a:rPr lang="id-ID" dirty="0"/>
              <a:t>Bersifat tertutup.</a:t>
            </a:r>
          </a:p>
          <a:p>
            <a:pPr fontAlgn="base"/>
            <a:r>
              <a:rPr lang="id-ID" dirty="0"/>
              <a:t>Masyarakat memegang teguh adat.</a:t>
            </a:r>
          </a:p>
          <a:p>
            <a:pPr fontAlgn="base"/>
            <a:r>
              <a:rPr lang="id-ID" dirty="0"/>
              <a:t>Teknologi masih rendah.</a:t>
            </a:r>
          </a:p>
          <a:p>
            <a:pPr fontAlgn="base"/>
            <a:r>
              <a:rPr lang="id-ID" dirty="0"/>
              <a:t>Sarana dan prasarana sangat kurang.</a:t>
            </a:r>
          </a:p>
          <a:p>
            <a:pPr fontAlgn="base"/>
            <a:r>
              <a:rPr lang="id-ID" dirty="0"/>
              <a:t>Hubungan antarmanusia sangat erat.</a:t>
            </a:r>
          </a:p>
          <a:p>
            <a:pPr fontAlgn="base"/>
            <a:r>
              <a:rPr lang="id-ID" dirty="0"/>
              <a:t>Pengawasan sosial dilakukan oleh keluarga.</a:t>
            </a:r>
          </a:p>
          <a:p>
            <a:pPr marL="0" indent="0">
              <a:buNone/>
            </a:pPr>
            <a:endParaRPr lang="id-ID" dirty="0"/>
          </a:p>
          <a:p>
            <a:endParaRPr lang="id-ID" dirty="0"/>
          </a:p>
        </p:txBody>
      </p:sp>
    </p:spTree>
    <p:extLst>
      <p:ext uri="{BB962C8B-B14F-4D97-AF65-F5344CB8AC3E}">
        <p14:creationId xmlns:p14="http://schemas.microsoft.com/office/powerpoint/2010/main" val="2108042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A348-97EB-4706-94F7-C5B64DA764C9}"/>
              </a:ext>
            </a:extLst>
          </p:cNvPr>
          <p:cNvSpPr>
            <a:spLocks noGrp="1"/>
          </p:cNvSpPr>
          <p:nvPr>
            <p:ph type="title"/>
          </p:nvPr>
        </p:nvSpPr>
        <p:spPr/>
        <p:txBody>
          <a:bodyPr>
            <a:normAutofit fontScale="90000"/>
          </a:bodyPr>
          <a:lstStyle/>
          <a:p>
            <a:r>
              <a:rPr lang="id-ID" dirty="0"/>
              <a:t>                         </a:t>
            </a:r>
            <a:br>
              <a:rPr lang="id-ID" dirty="0"/>
            </a:br>
            <a:r>
              <a:rPr lang="id-ID" dirty="0"/>
              <a:t>                               Desa Swakarya</a:t>
            </a:r>
            <a:br>
              <a:rPr lang="id-ID" dirty="0"/>
            </a:br>
            <a:endParaRPr lang="id-ID" dirty="0"/>
          </a:p>
        </p:txBody>
      </p:sp>
      <p:sp>
        <p:nvSpPr>
          <p:cNvPr id="3" name="Content Placeholder 2">
            <a:extLst>
              <a:ext uri="{FF2B5EF4-FFF2-40B4-BE49-F238E27FC236}">
                <a16:creationId xmlns:a16="http://schemas.microsoft.com/office/drawing/2014/main" xmlns="" id="{7B5E14FA-3926-4F94-8979-8178DD90A60E}"/>
              </a:ext>
            </a:extLst>
          </p:cNvPr>
          <p:cNvSpPr>
            <a:spLocks noGrp="1"/>
          </p:cNvSpPr>
          <p:nvPr>
            <p:ph idx="1"/>
          </p:nvPr>
        </p:nvSpPr>
        <p:spPr/>
        <p:txBody>
          <a:bodyPr/>
          <a:lstStyle/>
          <a:p>
            <a:r>
              <a:rPr lang="id-ID" dirty="0"/>
              <a:t>Desa swakarya adalah peralihan atau transisi dari desa swadaya menuju desa swasembada. Ciri-ciri desa swakarya adalah:</a:t>
            </a:r>
          </a:p>
          <a:p>
            <a:pPr fontAlgn="base"/>
            <a:r>
              <a:rPr lang="id-ID" dirty="0"/>
              <a:t>Kebiasaan atau adat istiadat sudah tidak mengikat penuh.</a:t>
            </a:r>
          </a:p>
          <a:p>
            <a:pPr fontAlgn="base"/>
            <a:r>
              <a:rPr lang="id-ID" dirty="0"/>
              <a:t>Sudah mulai menpergunakan alat-alat dan teknologi</a:t>
            </a:r>
          </a:p>
          <a:p>
            <a:pPr fontAlgn="base"/>
            <a:r>
              <a:rPr lang="id-ID" dirty="0"/>
              <a:t>Desa swakarya sudah tidak terisolasi lagi walau letaknya jauh dari pusat perekonomian.</a:t>
            </a:r>
          </a:p>
          <a:p>
            <a:pPr fontAlgn="base"/>
            <a:r>
              <a:rPr lang="id-ID" dirty="0"/>
              <a:t>Telah memiliki tingkat perekonomian, pendidikan, jalur lalu lintas dan prasarana lain.</a:t>
            </a:r>
          </a:p>
          <a:p>
            <a:pPr fontAlgn="base"/>
            <a:r>
              <a:rPr lang="id-ID" dirty="0"/>
              <a:t>Jalur lalu lintas antara desa dan kota sudah agak lancar</a:t>
            </a:r>
          </a:p>
          <a:p>
            <a:endParaRPr lang="id-ID" dirty="0"/>
          </a:p>
        </p:txBody>
      </p:sp>
    </p:spTree>
    <p:extLst>
      <p:ext uri="{BB962C8B-B14F-4D97-AF65-F5344CB8AC3E}">
        <p14:creationId xmlns:p14="http://schemas.microsoft.com/office/powerpoint/2010/main" val="3713905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56695D-4FAB-4600-B1D0-4A4CFACAC982}"/>
              </a:ext>
            </a:extLst>
          </p:cNvPr>
          <p:cNvSpPr>
            <a:spLocks noGrp="1"/>
          </p:cNvSpPr>
          <p:nvPr>
            <p:ph type="title"/>
          </p:nvPr>
        </p:nvSpPr>
        <p:spPr/>
        <p:txBody>
          <a:bodyPr>
            <a:normAutofit fontScale="90000"/>
          </a:bodyPr>
          <a:lstStyle/>
          <a:p>
            <a:r>
              <a:rPr lang="id-ID" dirty="0"/>
              <a:t>                    </a:t>
            </a:r>
            <a:br>
              <a:rPr lang="id-ID" dirty="0"/>
            </a:br>
            <a:r>
              <a:rPr lang="id-ID" dirty="0"/>
              <a:t>                          3. Desa Swasembada</a:t>
            </a:r>
            <a:br>
              <a:rPr lang="id-ID" dirty="0"/>
            </a:br>
            <a:endParaRPr lang="id-ID" dirty="0"/>
          </a:p>
        </p:txBody>
      </p:sp>
      <p:sp>
        <p:nvSpPr>
          <p:cNvPr id="3" name="Content Placeholder 2">
            <a:extLst>
              <a:ext uri="{FF2B5EF4-FFF2-40B4-BE49-F238E27FC236}">
                <a16:creationId xmlns:a16="http://schemas.microsoft.com/office/drawing/2014/main" xmlns="" id="{06772A01-97F8-406B-B6DB-983D33F0AD18}"/>
              </a:ext>
            </a:extLst>
          </p:cNvPr>
          <p:cNvSpPr>
            <a:spLocks noGrp="1"/>
          </p:cNvSpPr>
          <p:nvPr>
            <p:ph idx="1"/>
          </p:nvPr>
        </p:nvSpPr>
        <p:spPr/>
        <p:txBody>
          <a:bodyPr>
            <a:normAutofit lnSpcReduction="10000"/>
          </a:bodyPr>
          <a:lstStyle/>
          <a:p>
            <a:r>
              <a:rPr lang="id-ID" dirty="0"/>
              <a:t>Desa swasembada adalah desa yang masyarakatnya telah mampu memanfaatkan dan mengembangkan sumber daya alam dan potensinya sesuai dengan kegiatan pembangunan regional. Ciri-ciri desa swasembada :</a:t>
            </a:r>
          </a:p>
          <a:p>
            <a:pPr fontAlgn="base"/>
            <a:r>
              <a:rPr lang="id-ID" dirty="0"/>
              <a:t>kebanyakan berlokasi di ibukota kecamatan.</a:t>
            </a:r>
          </a:p>
          <a:p>
            <a:pPr fontAlgn="base"/>
            <a:r>
              <a:rPr lang="id-ID" dirty="0"/>
              <a:t>penduduknya padat-padat</a:t>
            </a:r>
          </a:p>
          <a:p>
            <a:pPr fontAlgn="base"/>
            <a:r>
              <a:rPr lang="id-ID" dirty="0"/>
              <a:t>tidak terikat dengan adat istiadat</a:t>
            </a:r>
          </a:p>
          <a:p>
            <a:pPr fontAlgn="base"/>
            <a:r>
              <a:rPr lang="id-ID" dirty="0"/>
              <a:t>telah memiliki fasilitas-fasilitas yang memadai dan labih maju dari desa lain.</a:t>
            </a:r>
          </a:p>
          <a:p>
            <a:pPr fontAlgn="base"/>
            <a:r>
              <a:rPr lang="id-ID" dirty="0"/>
              <a:t>partisipasi masyarakatnya sudah lebih efektif.</a:t>
            </a:r>
          </a:p>
          <a:p>
            <a:endParaRPr lang="id-ID" dirty="0"/>
          </a:p>
        </p:txBody>
      </p:sp>
    </p:spTree>
    <p:extLst>
      <p:ext uri="{BB962C8B-B14F-4D97-AF65-F5344CB8AC3E}">
        <p14:creationId xmlns:p14="http://schemas.microsoft.com/office/powerpoint/2010/main" val="20462534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392681-1FD7-4FA7-B536-29D3DA1DCE3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28B1F18-527A-420C-B6EE-B876A21F76D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495259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D7B39C-194E-4AE1-BEC6-CE61E0312C3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C85F621-EE02-41EA-BBB1-5C1971ED521C}"/>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4644756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FFE710-7DB3-40F2-8833-990122E4CA8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F0AA2F7-3033-45F0-8C66-FC22833F8FF6}"/>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162897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088494-2A7B-4F7E-98E0-2F1153F4C88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B828C53-6C64-41D9-9C92-67D86CE09C7D}"/>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6171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6F5341-7091-4359-9FC1-D9A5E8F5F15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9F4D497-439E-4710-A8D3-EA9D431855F6}"/>
              </a:ext>
            </a:extLst>
          </p:cNvPr>
          <p:cNvSpPr>
            <a:spLocks noGrp="1"/>
          </p:cNvSpPr>
          <p:nvPr>
            <p:ph idx="1"/>
          </p:nvPr>
        </p:nvSpPr>
        <p:spPr/>
        <p:txBody>
          <a:bodyPr>
            <a:normAutofit lnSpcReduction="10000"/>
          </a:bodyPr>
          <a:lstStyle/>
          <a:p>
            <a:pPr marL="0" indent="0" fontAlgn="base">
              <a:buNone/>
            </a:pPr>
            <a:r>
              <a:rPr lang="id-ID" b="1" dirty="0"/>
              <a:t> Paul H. Landis</a:t>
            </a:r>
          </a:p>
          <a:p>
            <a:pPr fontAlgn="base"/>
            <a:r>
              <a:rPr lang="id-ID" sz="4000" dirty="0"/>
              <a:t>Desa merupakan sebuah wilayah yang jumlah penduduknya kurang dari 2.500 jiwa dan punya ciri-ciri: pergaulannya saling kenal satu sama lain, ada ikatan perasaan yang sama tentang kebiasaan, cara berusaha bersifat agraris dan sangat dipengaruhi oleh faktor alam seperti iklim, topografi, dan SDA.</a:t>
            </a:r>
          </a:p>
        </p:txBody>
      </p:sp>
    </p:spTree>
    <p:extLst>
      <p:ext uri="{BB962C8B-B14F-4D97-AF65-F5344CB8AC3E}">
        <p14:creationId xmlns:p14="http://schemas.microsoft.com/office/powerpoint/2010/main" val="722656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1D3FE2-8388-4D7E-8045-2FC0848D2E8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E7ED370-374A-4694-8346-36B6FA46E7DE}"/>
              </a:ext>
            </a:extLst>
          </p:cNvPr>
          <p:cNvSpPr>
            <a:spLocks noGrp="1"/>
          </p:cNvSpPr>
          <p:nvPr>
            <p:ph idx="1"/>
          </p:nvPr>
        </p:nvSpPr>
        <p:spPr/>
        <p:txBody>
          <a:bodyPr>
            <a:normAutofit/>
          </a:bodyPr>
          <a:lstStyle/>
          <a:p>
            <a:pPr marL="0" indent="0">
              <a:buNone/>
            </a:pPr>
            <a:r>
              <a:rPr lang="id-ID" sz="4800" dirty="0"/>
              <a:t>2. Desa adalah perwujudan atau kesatuan geografi, sosial ekonomi, politik dan kultural yang terdapat disuatu daerah dalam hubungan dan pengaruhnyasecara timbal balik dengan daerah lain ( BINTARTI 1989 )</a:t>
            </a:r>
          </a:p>
        </p:txBody>
      </p:sp>
    </p:spTree>
    <p:extLst>
      <p:ext uri="{BB962C8B-B14F-4D97-AF65-F5344CB8AC3E}">
        <p14:creationId xmlns:p14="http://schemas.microsoft.com/office/powerpoint/2010/main" val="258483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A53DCA-33B6-4B0A-B4CC-657AC1500BF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4130596-9A2E-458C-AE90-F54641F98634}"/>
              </a:ext>
            </a:extLst>
          </p:cNvPr>
          <p:cNvSpPr>
            <a:spLocks noGrp="1"/>
          </p:cNvSpPr>
          <p:nvPr>
            <p:ph idx="1"/>
          </p:nvPr>
        </p:nvSpPr>
        <p:spPr/>
        <p:txBody>
          <a:bodyPr>
            <a:normAutofit/>
          </a:bodyPr>
          <a:lstStyle/>
          <a:p>
            <a:r>
              <a:rPr lang="id-ID" sz="4800" dirty="0"/>
              <a:t>Desa adalah kesatuan hukum kesatuan  hukum yang menjadi tempat tinggal suatu masyarakat yang mempunyai pemerintahan sendiri( SUTARJO Kartohadikusumo ( 1953 )</a:t>
            </a:r>
          </a:p>
        </p:txBody>
      </p:sp>
    </p:spTree>
    <p:extLst>
      <p:ext uri="{BB962C8B-B14F-4D97-AF65-F5344CB8AC3E}">
        <p14:creationId xmlns:p14="http://schemas.microsoft.com/office/powerpoint/2010/main" val="12596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92EC61-4661-465B-8585-015FA6D559C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E2715F2-34AD-4385-91AF-DC17D3BC36A9}"/>
              </a:ext>
            </a:extLst>
          </p:cNvPr>
          <p:cNvSpPr>
            <a:spLocks noGrp="1"/>
          </p:cNvSpPr>
          <p:nvPr>
            <p:ph idx="1"/>
          </p:nvPr>
        </p:nvSpPr>
        <p:spPr/>
        <p:txBody>
          <a:bodyPr>
            <a:normAutofit/>
          </a:bodyPr>
          <a:lstStyle/>
          <a:p>
            <a:r>
              <a:rPr lang="id-ID" sz="4000" dirty="0"/>
              <a:t>Desa adalah kesatuan masyarakat hukum yang mempunyai batas batas wilayah yang berwenang untuk mengatur dan mengurus kepentingan masyarakat setempat, berdasarkan asal usul dan adat istiadat masyarakat setempat yang diakui dan dihormati  dalam sistem pemerintahan NKRI ( UU NO 32 THN 2004 )</a:t>
            </a:r>
          </a:p>
        </p:txBody>
      </p:sp>
    </p:spTree>
    <p:extLst>
      <p:ext uri="{BB962C8B-B14F-4D97-AF65-F5344CB8AC3E}">
        <p14:creationId xmlns:p14="http://schemas.microsoft.com/office/powerpoint/2010/main" val="3307714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A1B798-567B-4989-9AE9-0F54961D7A0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804C28F-60DE-4CA2-85E1-3054F4A20071}"/>
              </a:ext>
            </a:extLst>
          </p:cNvPr>
          <p:cNvSpPr>
            <a:spLocks noGrp="1"/>
          </p:cNvSpPr>
          <p:nvPr>
            <p:ph idx="1"/>
          </p:nvPr>
        </p:nvSpPr>
        <p:spPr/>
        <p:txBody>
          <a:bodyPr>
            <a:normAutofit/>
          </a:bodyPr>
          <a:lstStyle/>
          <a:p>
            <a:r>
              <a:rPr lang="id-ID" sz="4000" dirty="0"/>
              <a:t>Desa adalah suatu perwujudan kesaatuan geografi yang mencakup aspek fisik dan non fisik( sosial ekonomi , politik dan budaya )yang mempunyai hubungan timbal balik antara mabusia dengan lingkungannya serta mempunyai wewenang aatau otonomi untuk mengatur rumah tangganya sendiri.</a:t>
            </a:r>
          </a:p>
        </p:txBody>
      </p:sp>
    </p:spTree>
    <p:extLst>
      <p:ext uri="{BB962C8B-B14F-4D97-AF65-F5344CB8AC3E}">
        <p14:creationId xmlns:p14="http://schemas.microsoft.com/office/powerpoint/2010/main" val="1791309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11910B-777B-4336-A211-2E22B3AA06B6}"/>
              </a:ext>
            </a:extLst>
          </p:cNvPr>
          <p:cNvSpPr>
            <a:spLocks noGrp="1"/>
          </p:cNvSpPr>
          <p:nvPr>
            <p:ph type="title"/>
          </p:nvPr>
        </p:nvSpPr>
        <p:spPr/>
        <p:txBody>
          <a:bodyPr/>
          <a:lstStyle/>
          <a:p>
            <a:r>
              <a:rPr lang="id-ID" dirty="0"/>
              <a:t>CIRI CIRI DESA</a:t>
            </a:r>
          </a:p>
        </p:txBody>
      </p:sp>
      <p:sp>
        <p:nvSpPr>
          <p:cNvPr id="3" name="Content Placeholder 2">
            <a:extLst>
              <a:ext uri="{FF2B5EF4-FFF2-40B4-BE49-F238E27FC236}">
                <a16:creationId xmlns:a16="http://schemas.microsoft.com/office/drawing/2014/main" xmlns="" id="{7CF2CF3F-4056-49D5-A9A1-E17BBE85D56A}"/>
              </a:ext>
            </a:extLst>
          </p:cNvPr>
          <p:cNvSpPr>
            <a:spLocks noGrp="1"/>
          </p:cNvSpPr>
          <p:nvPr>
            <p:ph idx="1"/>
          </p:nvPr>
        </p:nvSpPr>
        <p:spPr/>
        <p:txBody>
          <a:bodyPr>
            <a:normAutofit fontScale="92500"/>
          </a:bodyPr>
          <a:lstStyle/>
          <a:p>
            <a:r>
              <a:rPr lang="id-ID" dirty="0"/>
              <a:t>A. Geografi Fisik </a:t>
            </a:r>
          </a:p>
          <a:p>
            <a:pPr marL="0" indent="0">
              <a:buNone/>
            </a:pPr>
            <a:r>
              <a:rPr lang="id-ID" sz="4000" dirty="0"/>
              <a:t>-Sarana dan Prasarana transportasi yang langka</a:t>
            </a:r>
          </a:p>
          <a:p>
            <a:pPr>
              <a:buFontTx/>
              <a:buChar char="-"/>
            </a:pPr>
            <a:r>
              <a:rPr lang="id-ID" sz="4000" dirty="0"/>
              <a:t>Perbandingan luas lahan dengan manusia cukup besar</a:t>
            </a:r>
          </a:p>
          <a:p>
            <a:pPr>
              <a:buFontTx/>
              <a:buChar char="-"/>
            </a:pPr>
            <a:r>
              <a:rPr lang="id-ID" sz="4000" dirty="0"/>
              <a:t>Pemukiman yang tidak padat</a:t>
            </a:r>
          </a:p>
          <a:p>
            <a:pPr>
              <a:buFontTx/>
              <a:buChar char="-"/>
            </a:pPr>
            <a:r>
              <a:rPr lang="id-ID" sz="4000" dirty="0"/>
              <a:t>Sebagian besar pola penggunaan lahan tidak padat</a:t>
            </a:r>
          </a:p>
          <a:p>
            <a:pPr>
              <a:buFontTx/>
              <a:buChar char="-"/>
            </a:pPr>
            <a:r>
              <a:rPr lang="id-ID" sz="4000" dirty="0"/>
              <a:t>Letaknya dekat dengan pusat wilayah usaha tani</a:t>
            </a:r>
          </a:p>
        </p:txBody>
      </p:sp>
    </p:spTree>
    <p:extLst>
      <p:ext uri="{BB962C8B-B14F-4D97-AF65-F5344CB8AC3E}">
        <p14:creationId xmlns:p14="http://schemas.microsoft.com/office/powerpoint/2010/main" val="12664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98EF6C-715B-4D08-95D3-84CC5326935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AFF240E-81A2-427B-B952-8411E1E64F02}"/>
              </a:ext>
            </a:extLst>
          </p:cNvPr>
          <p:cNvSpPr>
            <a:spLocks noGrp="1"/>
          </p:cNvSpPr>
          <p:nvPr>
            <p:ph idx="1"/>
          </p:nvPr>
        </p:nvSpPr>
        <p:spPr/>
        <p:txBody>
          <a:bodyPr>
            <a:normAutofit lnSpcReduction="10000"/>
          </a:bodyPr>
          <a:lstStyle/>
          <a:p>
            <a:r>
              <a:rPr lang="id-ID" dirty="0"/>
              <a:t>B. Ciri sosial</a:t>
            </a:r>
          </a:p>
          <a:p>
            <a:r>
              <a:rPr lang="id-ID" dirty="0"/>
              <a:t>Kehidupan bersifat kekerabatan ( Gemeinschaft )</a:t>
            </a:r>
          </a:p>
          <a:p>
            <a:r>
              <a:rPr lang="id-ID" dirty="0"/>
              <a:t>Hidup dari sektor pertanian</a:t>
            </a:r>
          </a:p>
          <a:p>
            <a:r>
              <a:rPr lang="id-ID" dirty="0"/>
              <a:t>Hubungan kekerabatan dengan religi masih sangat kuat</a:t>
            </a:r>
          </a:p>
          <a:p>
            <a:r>
              <a:rPr lang="id-ID" dirty="0"/>
              <a:t>Pola hidup masyarakat masih bersifaat tradisional</a:t>
            </a:r>
          </a:p>
          <a:p>
            <a:r>
              <a:rPr lang="id-ID" dirty="0"/>
              <a:t>Sifat gotong royong masih kuat</a:t>
            </a:r>
          </a:p>
          <a:p>
            <a:r>
              <a:rPr lang="id-ID" dirty="0"/>
              <a:t>Berifat agraris</a:t>
            </a:r>
          </a:p>
          <a:p>
            <a:r>
              <a:rPr lang="id-ID" dirty="0"/>
              <a:t>Tingkat mobilitas penduduk rendah( perpindahan tempat dan status sosial)</a:t>
            </a:r>
          </a:p>
          <a:p>
            <a:endParaRPr lang="id-ID" dirty="0"/>
          </a:p>
          <a:p>
            <a:endParaRPr lang="id-ID" dirty="0"/>
          </a:p>
        </p:txBody>
      </p:sp>
    </p:spTree>
    <p:extLst>
      <p:ext uri="{BB962C8B-B14F-4D97-AF65-F5344CB8AC3E}">
        <p14:creationId xmlns:p14="http://schemas.microsoft.com/office/powerpoint/2010/main" val="1104837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842</Words>
  <Application>Microsoft Office PowerPoint</Application>
  <PresentationFormat>Custom</PresentationFormat>
  <Paragraphs>101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POLA KERUANGAN DESA - KOTA</vt:lpstr>
      <vt:lpstr>                   1. POLA KERUANGAN DESA</vt:lpstr>
      <vt:lpstr>PowerPoint Presentation</vt:lpstr>
      <vt:lpstr>PowerPoint Presentation</vt:lpstr>
      <vt:lpstr>PowerPoint Presentation</vt:lpstr>
      <vt:lpstr>PowerPoint Presentation</vt:lpstr>
      <vt:lpstr>PowerPoint Presentation</vt:lpstr>
      <vt:lpstr>CIRI CIRI DESA</vt:lpstr>
      <vt:lpstr>PowerPoint Presentation</vt:lpstr>
      <vt:lpstr>                         UNSUR UNSUR DESA</vt:lpstr>
      <vt:lpstr>PowerPoint Presentation</vt:lpstr>
      <vt:lpstr>                         D. Tahap Perkembangan Desa </vt:lpstr>
      <vt:lpstr>PowerPoint Presentation</vt:lpstr>
      <vt:lpstr>                               E. Fungsi Desa </vt:lpstr>
      <vt:lpstr>PowerPoint Presentation</vt:lpstr>
      <vt:lpstr>                             POTENSI DESA</vt:lpstr>
      <vt:lpstr>PowerPoint Presentation</vt:lpstr>
      <vt:lpstr>PowerPoint Presentation</vt:lpstr>
      <vt:lpstr>                       KLASIFIKASI DESA</vt:lpstr>
      <vt:lpstr>PowerPoint Presentation</vt:lpstr>
      <vt:lpstr>                                                         Desa Swakarya </vt:lpstr>
      <vt:lpstr>                                               3. Desa Swasembada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POLA KERUANGAN DESA - KOTA</dc:title>
  <dc:creator>ACER</dc:creator>
  <cp:lastModifiedBy>acer</cp:lastModifiedBy>
  <cp:revision>17</cp:revision>
  <dcterms:created xsi:type="dcterms:W3CDTF">2021-08-15T08:54:10Z</dcterms:created>
  <dcterms:modified xsi:type="dcterms:W3CDTF">2022-05-17T09:24:59Z</dcterms:modified>
</cp:coreProperties>
</file>