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3" r:id="rId4"/>
    <p:sldId id="262" r:id="rId5"/>
    <p:sldId id="261" r:id="rId6"/>
    <p:sldId id="260" r:id="rId7"/>
    <p:sldId id="264" r:id="rId8"/>
    <p:sldId id="271" r:id="rId9"/>
    <p:sldId id="270" r:id="rId10"/>
    <p:sldId id="269" r:id="rId11"/>
    <p:sldId id="268" r:id="rId12"/>
    <p:sldId id="267" r:id="rId13"/>
    <p:sldId id="266" r:id="rId14"/>
    <p:sldId id="265" r:id="rId15"/>
    <p:sldId id="272" r:id="rId16"/>
    <p:sldId id="279" r:id="rId17"/>
    <p:sldId id="278" r:id="rId18"/>
    <p:sldId id="277" r:id="rId19"/>
    <p:sldId id="276" r:id="rId20"/>
    <p:sldId id="275" r:id="rId21"/>
    <p:sldId id="274" r:id="rId22"/>
    <p:sldId id="273" r:id="rId23"/>
    <p:sldId id="280" r:id="rId24"/>
    <p:sldId id="282" r:id="rId25"/>
    <p:sldId id="281" r:id="rId26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81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7A65-D442-46D0-A963-D973DFEBA8DB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42F95-D656-4070-842B-745129D5294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831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7A65-D442-46D0-A963-D973DFEBA8DB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42F95-D656-4070-842B-745129D5294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6249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7A65-D442-46D0-A963-D973DFEBA8DB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42F95-D656-4070-842B-745129D5294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11407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7A65-D442-46D0-A963-D973DFEBA8DB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42F95-D656-4070-842B-745129D5294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59017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7A65-D442-46D0-A963-D973DFEBA8DB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42F95-D656-4070-842B-745129D5294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43500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7A65-D442-46D0-A963-D973DFEBA8DB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42F95-D656-4070-842B-745129D5294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02751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7A65-D442-46D0-A963-D973DFEBA8DB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42F95-D656-4070-842B-745129D5294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30847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7A65-D442-46D0-A963-D973DFEBA8DB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42F95-D656-4070-842B-745129D5294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51174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7A65-D442-46D0-A963-D973DFEBA8DB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42F95-D656-4070-842B-745129D5294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88776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7A65-D442-46D0-A963-D973DFEBA8DB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42F95-D656-4070-842B-745129D5294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58073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7A65-D442-46D0-A963-D973DFEBA8DB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42F95-D656-4070-842B-745129D5294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0258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C7A65-D442-46D0-A963-D973DFEBA8DB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42F95-D656-4070-842B-745129D5294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328458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82081" y="764704"/>
            <a:ext cx="59798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d-ID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POLA IKLIM GLOBAL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13347" y="1772816"/>
            <a:ext cx="35173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id-ID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KELAS X IPS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28949" y="3429000"/>
            <a:ext cx="428611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Oleh: Listasari Simbolon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6769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d-ID" sz="3200" dirty="0"/>
              <a:t/>
            </a:r>
            <a:br>
              <a:rPr lang="id-ID" sz="3200" dirty="0"/>
            </a:br>
            <a:r>
              <a:rPr lang="id-ID" sz="3200" b="1" dirty="0">
                <a:solidFill>
                  <a:srgbClr val="FFFF00"/>
                </a:solidFill>
              </a:rPr>
              <a:t>2. Gas-gas rumah kaca memerangkap panas</a:t>
            </a:r>
            <a:r>
              <a:rPr lang="id-ID" sz="3200" dirty="0"/>
              <a:t/>
            </a:r>
            <a:br>
              <a:rPr lang="id-ID" sz="3200" dirty="0"/>
            </a:b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lnSpcReduction="10000"/>
          </a:bodyPr>
          <a:lstStyle/>
          <a:p>
            <a:r>
              <a:rPr lang="id-ID" dirty="0"/>
              <a:t>Gas di atmosfer, seperti karbon dioksida (CO2), memerangkap panas matahari seperti dinding rumah kaca. </a:t>
            </a:r>
            <a:br>
              <a:rPr lang="id-ID" dirty="0"/>
            </a:br>
            <a:r>
              <a:rPr lang="id-ID" dirty="0"/>
              <a:t>Gas ini disebut juga gas-gas rumah kaca atau </a:t>
            </a:r>
            <a:r>
              <a:rPr lang="id-ID" i="1" dirty="0"/>
              <a:t>greenhouse gas </a:t>
            </a:r>
            <a:r>
              <a:rPr lang="id-ID" dirty="0"/>
              <a:t>(GHG).</a:t>
            </a:r>
          </a:p>
          <a:p>
            <a:r>
              <a:rPr lang="id-ID" dirty="0"/>
              <a:t>Beberapa gas rumah kaca lainnya seperti: Metana (CH4), Dinitrogen Oksida (N20), Uap Air (H2O), Ozon (O3), dan Klorofluorokarbon (CFC).</a:t>
            </a:r>
          </a:p>
          <a:p>
            <a:r>
              <a:rPr lang="id-ID" dirty="0">
                <a:solidFill>
                  <a:srgbClr val="FFFF00"/>
                </a:solidFill>
              </a:rPr>
              <a:t>Gas inilah yang menjaga suhu permukaan kita hangat di malam hari.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60897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/>
            </a:r>
            <a:br>
              <a:rPr lang="id-ID" dirty="0"/>
            </a:br>
            <a:r>
              <a:rPr lang="id-ID" sz="4000" b="1" dirty="0">
                <a:solidFill>
                  <a:srgbClr val="FFFF00"/>
                </a:solidFill>
              </a:rPr>
              <a:t>3. Aktivitas manusia meningkatkan </a:t>
            </a:r>
            <a:br>
              <a:rPr lang="id-ID" sz="4000" b="1" dirty="0">
                <a:solidFill>
                  <a:srgbClr val="FFFF00"/>
                </a:solidFill>
              </a:rPr>
            </a:br>
            <a:r>
              <a:rPr lang="id-ID" sz="4000" b="1" dirty="0">
                <a:solidFill>
                  <a:srgbClr val="FFFF00"/>
                </a:solidFill>
              </a:rPr>
              <a:t>kadar gas rumah kaca</a:t>
            </a:r>
            <a:r>
              <a:rPr lang="id-ID" dirty="0"/>
              <a:t/>
            </a:r>
            <a:br>
              <a:rPr lang="id-ID" dirty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r>
              <a:rPr lang="id-ID" sz="3600" dirty="0"/>
              <a:t>Gas rumah kaca yang paling berdampak adalah karbon dioksida, uap air, metana, dan nitrogen dioksida.</a:t>
            </a:r>
          </a:p>
          <a:p>
            <a:r>
              <a:rPr lang="id-ID" sz="3600" dirty="0"/>
              <a:t>Aktivitas manusia seperti pembakaran hutan dan penggunaan kendaraan bermotor memproduksi dan meningkatkan jumlah gas-gas rumah kaca di atmosfer. </a:t>
            </a:r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070427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200" i="1" dirty="0">
                <a:solidFill>
                  <a:srgbClr val="FFFF00"/>
                </a:solidFill>
              </a:rPr>
              <a:t>Penggunaan Bahan Bakar Fosil menghasilkan gas-gas rumah kaca</a:t>
            </a:r>
            <a:endParaRPr lang="id-ID" sz="3200" dirty="0">
              <a:solidFill>
                <a:srgbClr val="FFFF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665312"/>
            <a:ext cx="74295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8371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/>
            </a:r>
            <a:br>
              <a:rPr lang="id-ID" dirty="0"/>
            </a:br>
            <a:r>
              <a:rPr lang="id-ID" dirty="0">
                <a:solidFill>
                  <a:srgbClr val="FFFF00"/>
                </a:solidFill>
              </a:rPr>
              <a:t>Penyebab Efek Rumah Kaca Oleh Aktivitas Manusia</a:t>
            </a:r>
            <a:r>
              <a:rPr lang="id-ID" dirty="0"/>
              <a:t/>
            </a:r>
            <a:br>
              <a:rPr lang="id-ID" dirty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4000" dirty="0"/>
              <a:t>1. Penggunaan Bahan Bakar Fosil</a:t>
            </a:r>
            <a:endParaRPr lang="id-ID" sz="4000" dirty="0"/>
          </a:p>
          <a:p>
            <a:pPr marL="0" indent="0">
              <a:buNone/>
            </a:pPr>
            <a:r>
              <a:rPr lang="id-ID" sz="4000" dirty="0"/>
              <a:t>2. Penebangan Hutan</a:t>
            </a:r>
          </a:p>
          <a:p>
            <a:pPr marL="0" indent="0">
              <a:buNone/>
            </a:pPr>
            <a:r>
              <a:rPr lang="id-ID" sz="4000" dirty="0"/>
              <a:t>3. Industri Pertanian</a:t>
            </a:r>
          </a:p>
          <a:p>
            <a:pPr marL="0" indent="0">
              <a:buNone/>
            </a:pPr>
            <a:r>
              <a:rPr lang="id-ID" sz="4000" dirty="0"/>
              <a:t>4. Industri Peternakan</a:t>
            </a:r>
          </a:p>
          <a:p>
            <a:pPr marL="0" indent="0">
              <a:buNone/>
            </a:pPr>
            <a:r>
              <a:rPr lang="id-ID" sz="4000" dirty="0"/>
              <a:t>5. Limbah Rumah Tangga</a:t>
            </a:r>
          </a:p>
          <a:p>
            <a:pPr marL="0" indent="0">
              <a:buNone/>
            </a:pPr>
            <a:r>
              <a:rPr lang="id-ID" sz="4000" dirty="0"/>
              <a:t>6. Limbah Industri</a:t>
            </a:r>
          </a:p>
          <a:p>
            <a:pPr marL="0" indent="0">
              <a:buNone/>
            </a:pPr>
            <a:endParaRPr lang="sv-SE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76154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l">
              <a:spcBef>
                <a:spcPct val="20000"/>
              </a:spcBef>
            </a:pPr>
            <a:r>
              <a:rPr lang="id-ID" sz="4000" dirty="0">
                <a:solidFill>
                  <a:srgbClr val="FFFFFF"/>
                </a:solidFill>
                <a:ea typeface="+mn-ea"/>
                <a:cs typeface="+mn-cs"/>
              </a:rPr>
              <a:t/>
            </a:r>
            <a:br>
              <a:rPr lang="id-ID" sz="4000" dirty="0">
                <a:solidFill>
                  <a:srgbClr val="FFFFFF"/>
                </a:solidFill>
                <a:ea typeface="+mn-ea"/>
                <a:cs typeface="+mn-cs"/>
              </a:rPr>
            </a:br>
            <a:r>
              <a:rPr lang="sv-SE" sz="4000" dirty="0">
                <a:solidFill>
                  <a:srgbClr val="00B0F0"/>
                </a:solidFill>
                <a:ea typeface="+mn-ea"/>
                <a:cs typeface="+mn-cs"/>
              </a:rPr>
              <a:t>1. Penggunaan Bahan Bakar Fosil</a:t>
            </a:r>
            <a:r>
              <a:rPr lang="id-ID" sz="4000" dirty="0">
                <a:solidFill>
                  <a:srgbClr val="00B0F0"/>
                </a:solidFill>
                <a:ea typeface="+mn-ea"/>
                <a:cs typeface="+mn-cs"/>
              </a:rPr>
              <a:t/>
            </a:r>
            <a:br>
              <a:rPr lang="id-ID" sz="4000" dirty="0">
                <a:solidFill>
                  <a:srgbClr val="00B0F0"/>
                </a:solidFill>
                <a:ea typeface="+mn-ea"/>
                <a:cs typeface="+mn-cs"/>
              </a:rPr>
            </a:br>
            <a:endParaRPr lang="id-ID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id-ID" dirty="0"/>
              <a:t>Bahan bakar fosil merupakan penyebab utama peningkatan rumah kaca karbon dioksida. Penggunaan bahan bakar fosil memproduksi hampir ⅓ karbon dioksida (CO2) di udara, dan juga gas lainnya seperti metana, nitrogen oksida, karbon monoksida, dll. </a:t>
            </a:r>
          </a:p>
          <a:p>
            <a:r>
              <a:rPr lang="id-ID" dirty="0"/>
              <a:t>Umumnya bahan bakar fosil digunakan sebagai sumber energi pembangkit tenaga listrik dan kendaraan bermotor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46115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id-ID" dirty="0"/>
              <a:t/>
            </a:r>
            <a:br>
              <a:rPr lang="id-ID" dirty="0"/>
            </a:br>
            <a:r>
              <a:rPr lang="id-ID" dirty="0">
                <a:solidFill>
                  <a:srgbClr val="00B0F0"/>
                </a:solidFill>
              </a:rPr>
              <a:t>2. Penebangan Hutan</a:t>
            </a:r>
            <a:r>
              <a:rPr lang="id-ID" dirty="0"/>
              <a:t/>
            </a:r>
            <a:br>
              <a:rPr lang="id-ID" dirty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7941"/>
            <a:ext cx="8229600" cy="4929411"/>
          </a:xfrm>
        </p:spPr>
        <p:txBody>
          <a:bodyPr/>
          <a:lstStyle/>
          <a:p>
            <a:r>
              <a:rPr lang="id-ID" dirty="0"/>
              <a:t>Penyebab kedua terbesar dari efek rumah kaca karbon dioksida adalah penebangan dan pembakaran hutan. Hutan biasanya ditebang untuk berbagai keperluan dari pertanian, pabrik, dan pembangunan rumah.</a:t>
            </a:r>
          </a:p>
          <a:p>
            <a:r>
              <a:rPr lang="id-ID" sz="3600" dirty="0"/>
              <a:t>Saat hutan dibakar secara besar-besaran, terbentuk gas sampingan berupa karbon dioksida. </a:t>
            </a:r>
          </a:p>
        </p:txBody>
      </p:sp>
    </p:spTree>
    <p:extLst>
      <p:ext uri="{BB962C8B-B14F-4D97-AF65-F5344CB8AC3E}">
        <p14:creationId xmlns:p14="http://schemas.microsoft.com/office/powerpoint/2010/main" val="1339280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id-ID" dirty="0"/>
              <a:t/>
            </a:r>
            <a:br>
              <a:rPr lang="id-ID" dirty="0"/>
            </a:br>
            <a:r>
              <a:rPr lang="id-ID" dirty="0">
                <a:solidFill>
                  <a:srgbClr val="00B0F0"/>
                </a:solidFill>
              </a:rPr>
              <a:t>3. Industri Pertanian</a:t>
            </a:r>
            <a:r>
              <a:rPr lang="id-ID" dirty="0"/>
              <a:t/>
            </a:r>
            <a:br>
              <a:rPr lang="id-ID" dirty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6568"/>
            <a:ext cx="8229600" cy="4459595"/>
          </a:xfrm>
        </p:spPr>
        <p:txBody>
          <a:bodyPr>
            <a:normAutofit/>
          </a:bodyPr>
          <a:lstStyle/>
          <a:p>
            <a:r>
              <a:rPr lang="id-ID" sz="3600" dirty="0"/>
              <a:t>Tidak jarang industri pertanian menggunakan pupuk non organik untuk mempercepat proses penyuburan tanah. Namun proses ini mengubah unsur nitrogen menjadi dinitrogen oksida (N2O). </a:t>
            </a:r>
          </a:p>
        </p:txBody>
      </p:sp>
    </p:spTree>
    <p:extLst>
      <p:ext uri="{BB962C8B-B14F-4D97-AF65-F5344CB8AC3E}">
        <p14:creationId xmlns:p14="http://schemas.microsoft.com/office/powerpoint/2010/main" val="3825788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id-ID" dirty="0"/>
              <a:t/>
            </a:r>
            <a:br>
              <a:rPr lang="id-ID" dirty="0"/>
            </a:br>
            <a:r>
              <a:rPr lang="id-ID" dirty="0">
                <a:solidFill>
                  <a:srgbClr val="00B0F0"/>
                </a:solidFill>
              </a:rPr>
              <a:t>4. Industri Peternakan</a:t>
            </a:r>
            <a:r>
              <a:rPr lang="id-ID" dirty="0"/>
              <a:t/>
            </a:r>
            <a:br>
              <a:rPr lang="id-ID" dirty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3600" dirty="0"/>
              <a:t>Peternakan sapi, kambing, kuda, dan hewan ternak lainnya memproduksi gas rumah kaca metana. </a:t>
            </a:r>
            <a:br>
              <a:rPr lang="id-ID" sz="3600" dirty="0"/>
            </a:br>
            <a:r>
              <a:rPr lang="id-ID" sz="3600" dirty="0"/>
              <a:t>Gas ini dihasilkan dari fermentasi enterik makanan oleh bakteri yang ada di dalam hewan dan juga penguraian kotoran hewan</a:t>
            </a:r>
          </a:p>
        </p:txBody>
      </p:sp>
    </p:spTree>
    <p:extLst>
      <p:ext uri="{BB962C8B-B14F-4D97-AF65-F5344CB8AC3E}">
        <p14:creationId xmlns:p14="http://schemas.microsoft.com/office/powerpoint/2010/main" val="3198128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id-ID" dirty="0"/>
              <a:t/>
            </a:r>
            <a:br>
              <a:rPr lang="id-ID" dirty="0"/>
            </a:br>
            <a:r>
              <a:rPr lang="id-ID" dirty="0">
                <a:solidFill>
                  <a:srgbClr val="00B0F0"/>
                </a:solidFill>
              </a:rPr>
              <a:t>5. Limbah Rumah Tangga</a:t>
            </a:r>
            <a:r>
              <a:rPr lang="id-ID" dirty="0"/>
              <a:t/>
            </a:r>
            <a:br>
              <a:rPr lang="id-ID" dirty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3600" dirty="0"/>
              <a:t>Banyak dari limbah rumah tangga dibakar atau ditimbun di tempat pembuangan akhir, terutama di kota-kota besar. Saat limbah rumah tangga ini dikubur dan dibiarkan, mereka akan menghasilkan gas metana dan karbon dioksida.</a:t>
            </a:r>
          </a:p>
        </p:txBody>
      </p:sp>
    </p:spTree>
    <p:extLst>
      <p:ext uri="{BB962C8B-B14F-4D97-AF65-F5344CB8AC3E}">
        <p14:creationId xmlns:p14="http://schemas.microsoft.com/office/powerpoint/2010/main" val="1192128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id-ID" dirty="0"/>
              <a:t/>
            </a:r>
            <a:br>
              <a:rPr lang="id-ID" dirty="0"/>
            </a:br>
            <a:r>
              <a:rPr lang="id-ID" dirty="0">
                <a:solidFill>
                  <a:srgbClr val="00B0F0"/>
                </a:solidFill>
              </a:rPr>
              <a:t>6. Limbah Industri</a:t>
            </a:r>
            <a:r>
              <a:rPr lang="id-ID" dirty="0"/>
              <a:t/>
            </a:r>
            <a:br>
              <a:rPr lang="id-ID" dirty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2293715"/>
          </a:xfrm>
        </p:spPr>
        <p:txBody>
          <a:bodyPr>
            <a:normAutofit/>
          </a:bodyPr>
          <a:lstStyle/>
          <a:p>
            <a:r>
              <a:rPr lang="id-ID" sz="3600" dirty="0"/>
              <a:t>Berbagai industri seperti pabrik semen dan penambangan batu bara menghasilkan karbon dioksida.</a:t>
            </a:r>
          </a:p>
        </p:txBody>
      </p:sp>
    </p:spTree>
    <p:extLst>
      <p:ext uri="{BB962C8B-B14F-4D97-AF65-F5344CB8AC3E}">
        <p14:creationId xmlns:p14="http://schemas.microsoft.com/office/powerpoint/2010/main" val="2353267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>
                <a:solidFill>
                  <a:srgbClr val="FFFF00"/>
                </a:solidFill>
              </a:rPr>
              <a:t>PENGERTIAN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d-ID" sz="3600" b="1" dirty="0">
                <a:solidFill>
                  <a:srgbClr val="FFFF00"/>
                </a:solidFill>
              </a:rPr>
              <a:t>Iklim global</a:t>
            </a:r>
            <a:r>
              <a:rPr lang="id-ID" sz="3600" dirty="0"/>
              <a:t> adalah </a:t>
            </a:r>
            <a:r>
              <a:rPr lang="id-ID" sz="3600" b="1" dirty="0"/>
              <a:t>iklim</a:t>
            </a:r>
            <a:r>
              <a:rPr lang="id-ID" sz="3600" dirty="0"/>
              <a:t> yang terjadi di seluruh wilayah bagian Bumi. </a:t>
            </a:r>
          </a:p>
          <a:p>
            <a:pPr marL="0" indent="0">
              <a:buNone/>
            </a:pPr>
            <a:r>
              <a:rPr lang="id-ID" sz="3600" dirty="0"/>
              <a:t>Sedangkan perubahan </a:t>
            </a:r>
            <a:r>
              <a:rPr lang="id-ID" sz="3600" b="1" dirty="0"/>
              <a:t>iklim global</a:t>
            </a:r>
            <a:r>
              <a:rPr lang="id-ID" sz="3600" dirty="0"/>
              <a:t> adalah perubahan unsur-unsur </a:t>
            </a:r>
            <a:r>
              <a:rPr lang="id-ID" sz="3600" b="1" dirty="0"/>
              <a:t>iklim</a:t>
            </a:r>
            <a:r>
              <a:rPr lang="id-ID" sz="3600" dirty="0"/>
              <a:t> yang mempunyai kecenderungan meningkat atau menurun secara nyata di seluruh wilayah di Bumi.</a:t>
            </a:r>
          </a:p>
        </p:txBody>
      </p:sp>
    </p:spTree>
    <p:extLst>
      <p:ext uri="{BB962C8B-B14F-4D97-AF65-F5344CB8AC3E}">
        <p14:creationId xmlns:p14="http://schemas.microsoft.com/office/powerpoint/2010/main" val="11328326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/>
            </a:r>
            <a:br>
              <a:rPr lang="id-ID" dirty="0"/>
            </a:br>
            <a:r>
              <a:rPr lang="id-ID" b="1" dirty="0">
                <a:solidFill>
                  <a:srgbClr val="FFFF00"/>
                </a:solidFill>
              </a:rPr>
              <a:t>Dampak dan Akibat Efek Rumah Kaca</a:t>
            </a:r>
            <a:br>
              <a:rPr lang="id-ID" b="1" dirty="0">
                <a:solidFill>
                  <a:srgbClr val="FFFF00"/>
                </a:solidFill>
              </a:rPr>
            </a:br>
            <a:endParaRPr lang="id-ID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fi-FI" i="1" dirty="0">
                <a:solidFill>
                  <a:srgbClr val="FF0000"/>
                </a:solidFill>
              </a:rPr>
              <a:t>Suhu Permukaan Bumi Semakin Panas</a:t>
            </a:r>
            <a:endParaRPr lang="id-ID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25352"/>
            <a:ext cx="7429500" cy="4355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7948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id-ID" dirty="0"/>
              <a:t/>
            </a:r>
            <a:br>
              <a:rPr lang="id-ID" dirty="0"/>
            </a:br>
            <a:r>
              <a:rPr lang="fi-FI" dirty="0">
                <a:solidFill>
                  <a:srgbClr val="FF0000"/>
                </a:solidFill>
              </a:rPr>
              <a:t>1. Suhu Permukaan Bumi Naik</a:t>
            </a:r>
            <a:r>
              <a:rPr lang="fi-FI" dirty="0"/>
              <a:t/>
            </a:r>
            <a:br>
              <a:rPr lang="fi-FI" dirty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52936"/>
          </a:xfrm>
        </p:spPr>
        <p:txBody>
          <a:bodyPr>
            <a:normAutofit/>
          </a:bodyPr>
          <a:lstStyle/>
          <a:p>
            <a:r>
              <a:rPr lang="id-ID" sz="3600" dirty="0"/>
              <a:t> Saat gas rumah kaca meningkat, udara panas akan terperangkap. </a:t>
            </a:r>
            <a:br>
              <a:rPr lang="id-ID" sz="3600" dirty="0"/>
            </a:br>
            <a:r>
              <a:rPr lang="id-ID" sz="3600" dirty="0"/>
              <a:t>Hal ini meningkatkan suhu permukaan bumi.</a:t>
            </a:r>
          </a:p>
        </p:txBody>
      </p:sp>
    </p:spTree>
    <p:extLst>
      <p:ext uri="{BB962C8B-B14F-4D97-AF65-F5344CB8AC3E}">
        <p14:creationId xmlns:p14="http://schemas.microsoft.com/office/powerpoint/2010/main" val="26465328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id-ID" dirty="0"/>
              <a:t/>
            </a:r>
            <a:br>
              <a:rPr lang="id-ID" dirty="0"/>
            </a:br>
            <a:r>
              <a:rPr lang="fi-FI" dirty="0">
                <a:solidFill>
                  <a:srgbClr val="FF0000"/>
                </a:solidFill>
              </a:rPr>
              <a:t>2. Tingkat Permukaan Air Laut Naik</a:t>
            </a:r>
            <a:r>
              <a:rPr lang="fi-FI" dirty="0"/>
              <a:t/>
            </a:r>
            <a:br>
              <a:rPr lang="fi-FI" dirty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3600" dirty="0"/>
              <a:t>Suhu bumi yang semakin panas berdampak juga ke es kutub utara dan selatan. </a:t>
            </a:r>
            <a:br>
              <a:rPr lang="id-ID" sz="3600" dirty="0"/>
            </a:br>
            <a:r>
              <a:rPr lang="id-ID" sz="3600" dirty="0">
                <a:solidFill>
                  <a:srgbClr val="FFFF00"/>
                </a:solidFill>
              </a:rPr>
              <a:t>Es ini akan mencair dan meningkatkan permukaan air laut. </a:t>
            </a:r>
            <a:r>
              <a:rPr lang="id-ID" sz="3600" dirty="0"/>
              <a:t/>
            </a:r>
            <a:br>
              <a:rPr lang="id-ID" sz="3600" dirty="0"/>
            </a:br>
            <a:r>
              <a:rPr lang="id-ID" sz="3600" dirty="0"/>
              <a:t>Hal ini akan mengakibatkan berbagai pulau dan kota tenggelam secara perlahan. </a:t>
            </a:r>
          </a:p>
        </p:txBody>
      </p:sp>
    </p:spTree>
    <p:extLst>
      <p:ext uri="{BB962C8B-B14F-4D97-AF65-F5344CB8AC3E}">
        <p14:creationId xmlns:p14="http://schemas.microsoft.com/office/powerpoint/2010/main" val="23873396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id-ID" dirty="0"/>
              <a:t/>
            </a:r>
            <a:br>
              <a:rPr lang="id-ID" dirty="0"/>
            </a:br>
            <a:r>
              <a:rPr lang="id-ID" dirty="0">
                <a:solidFill>
                  <a:srgbClr val="FF0000"/>
                </a:solidFill>
              </a:rPr>
              <a:t>3. Angin Badai Yang Semakin Buruk</a:t>
            </a:r>
            <a:r>
              <a:rPr lang="id-ID" dirty="0"/>
              <a:t/>
            </a:r>
            <a:br>
              <a:rPr lang="id-ID" dirty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51125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sz="3400" dirty="0"/>
              <a:t>Pemanasan global akibat efek rumah kaca dapat meningkatkan intensitas badai seperti angin topan. </a:t>
            </a:r>
            <a:br>
              <a:rPr lang="id-ID" sz="3400" dirty="0"/>
            </a:br>
            <a:r>
              <a:rPr lang="id-ID" sz="3400" dirty="0">
                <a:solidFill>
                  <a:srgbClr val="FFFF00"/>
                </a:solidFill>
              </a:rPr>
              <a:t>Secara ilmiah, angin badai ini berhubungan dengan suhu air laut. </a:t>
            </a:r>
            <a:r>
              <a:rPr lang="id-ID" sz="3400" dirty="0"/>
              <a:t/>
            </a:r>
            <a:br>
              <a:rPr lang="id-ID" sz="3400" dirty="0"/>
            </a:br>
            <a:r>
              <a:rPr lang="id-ID" sz="3400" dirty="0"/>
              <a:t>Badai ini hanya terbentuk jika suhu laut berada di atas 26,51 derajat celcius. Udara yang panas tentunya dapat memperburuk badai tersebut</a:t>
            </a:r>
          </a:p>
        </p:txBody>
      </p:sp>
    </p:spTree>
    <p:extLst>
      <p:ext uri="{BB962C8B-B14F-4D97-AF65-F5344CB8AC3E}">
        <p14:creationId xmlns:p14="http://schemas.microsoft.com/office/powerpoint/2010/main" val="925467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id-ID" sz="3600" dirty="0"/>
              <a:t/>
            </a:r>
            <a:br>
              <a:rPr lang="id-ID" sz="3600" dirty="0"/>
            </a:br>
            <a:r>
              <a:rPr lang="it-IT" sz="3600" dirty="0">
                <a:solidFill>
                  <a:srgbClr val="FF0000"/>
                </a:solidFill>
              </a:rPr>
              <a:t>4. Mempengaruhi </a:t>
            </a:r>
            <a:r>
              <a:rPr lang="id-ID" sz="3600" dirty="0">
                <a:solidFill>
                  <a:srgbClr val="FF0000"/>
                </a:solidFill>
              </a:rPr>
              <a:t/>
            </a:r>
            <a:br>
              <a:rPr lang="id-ID" sz="3600" dirty="0">
                <a:solidFill>
                  <a:srgbClr val="FF0000"/>
                </a:solidFill>
              </a:rPr>
            </a:br>
            <a:r>
              <a:rPr lang="id-ID" sz="3600" dirty="0">
                <a:solidFill>
                  <a:srgbClr val="FF0000"/>
                </a:solidFill>
              </a:rPr>
              <a:t>     </a:t>
            </a:r>
            <a:r>
              <a:rPr lang="it-IT" sz="3600" dirty="0">
                <a:solidFill>
                  <a:srgbClr val="FF0000"/>
                </a:solidFill>
              </a:rPr>
              <a:t>Pertanian dan Peternakan</a:t>
            </a:r>
            <a:r>
              <a:rPr lang="it-IT" dirty="0"/>
              <a:t/>
            </a:r>
            <a:br>
              <a:rPr lang="it-IT" dirty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sz="3400" dirty="0"/>
              <a:t>Suhu udara yang semakin panas memperpanjang musim tanam dan mulai memunculkan berbagai penyakit dan serangga yang berakibat negatif untuk tanaman. </a:t>
            </a:r>
            <a:br>
              <a:rPr lang="id-ID" sz="3400" dirty="0"/>
            </a:br>
            <a:r>
              <a:rPr lang="id-ID" sz="3400" dirty="0"/>
              <a:t>Sama halnya dalam industri peternakan, pemanasan global ini mengubah reproduksi, metabolisme, dan berbagai penyakit pada hewan ternak</a:t>
            </a:r>
          </a:p>
        </p:txBody>
      </p:sp>
    </p:spTree>
    <p:extLst>
      <p:ext uri="{BB962C8B-B14F-4D97-AF65-F5344CB8AC3E}">
        <p14:creationId xmlns:p14="http://schemas.microsoft.com/office/powerpoint/2010/main" val="20592959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83146" y="1268760"/>
            <a:ext cx="617771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id-ID" sz="72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Selamat Belajar</a:t>
            </a:r>
            <a:endParaRPr lang="en-US" sz="7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34612" y="2967335"/>
            <a:ext cx="38747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d-ID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TRIMAKASIH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6664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>
                <a:solidFill>
                  <a:srgbClr val="FFFF00"/>
                </a:solidFill>
              </a:rPr>
              <a:t>PENGERTIAN EFEK RUMAH KACA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4000" cy="52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7492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id-ID" sz="3600" dirty="0"/>
              <a:t>Efek rumah kaca adalah sebuah proses alami di mana panas matahari terperangkap di atmosfer bumi.</a:t>
            </a:r>
          </a:p>
          <a:p>
            <a:r>
              <a:rPr lang="id-ID" sz="3600" dirty="0"/>
              <a:t>Proses ini menyebabkan permukaan bumi hangat dan memperkenankan bumi untuk dijadikan tempat tinggal yang nyaman bagi makhluk hidup.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73822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/>
            </a:r>
            <a:br>
              <a:rPr lang="id-ID" dirty="0"/>
            </a:br>
            <a:r>
              <a:rPr lang="id-ID" b="1" dirty="0">
                <a:solidFill>
                  <a:srgbClr val="FFFF00"/>
                </a:solidFill>
              </a:rPr>
              <a:t>Cara Kerja Rumah Kaca</a:t>
            </a:r>
            <a:r>
              <a:rPr lang="id-ID" dirty="0"/>
              <a:t/>
            </a:r>
            <a:br>
              <a:rPr lang="id-ID" dirty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d-ID" sz="3600" dirty="0"/>
              <a:t>Pengertian efek rumah kaca ini sebenarnya diambil dari cara kerja rumah kaca, sebuah desain bangunan rumah yang terbuat dari kaca (dinding dan atap), </a:t>
            </a:r>
            <a:br>
              <a:rPr lang="id-ID" sz="3600" dirty="0"/>
            </a:br>
            <a:r>
              <a:rPr lang="id-ID" sz="3600" dirty="0"/>
              <a:t>biasanya digunakan untuk bercocok tanam sayur, buah-buahan, dan bunga tropis.</a:t>
            </a:r>
          </a:p>
        </p:txBody>
      </p:sp>
    </p:spTree>
    <p:extLst>
      <p:ext uri="{BB962C8B-B14F-4D97-AF65-F5344CB8AC3E}">
        <p14:creationId xmlns:p14="http://schemas.microsoft.com/office/powerpoint/2010/main" val="3280234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84576"/>
          </a:xfrm>
        </p:spPr>
        <p:txBody>
          <a:bodyPr>
            <a:normAutofit/>
          </a:bodyPr>
          <a:lstStyle/>
          <a:p>
            <a:r>
              <a:rPr lang="id-ID" sz="3600" dirty="0"/>
              <a:t>Di dalam rumah kaca, udara terasa hangat sepanjang masa. Saat siang hari, cahaya matahari masuk ke dalam rumah kaca dan menghangatkan udara bersama tumbuhan di dalamnya.</a:t>
            </a:r>
          </a:p>
          <a:p>
            <a:r>
              <a:rPr lang="id-ID" sz="3600" dirty="0">
                <a:solidFill>
                  <a:srgbClr val="FFFF00"/>
                </a:solidFill>
              </a:rPr>
              <a:t>Ketika suhu udara di luar dingin, udara di dalam bangunan ini akan tetap hangat. Hal ini disebabkan oleh dinding kaca yang memerangkap panas matahari.</a:t>
            </a:r>
          </a:p>
        </p:txBody>
      </p:sp>
    </p:spTree>
    <p:extLst>
      <p:ext uri="{BB962C8B-B14F-4D97-AF65-F5344CB8AC3E}">
        <p14:creationId xmlns:p14="http://schemas.microsoft.com/office/powerpoint/2010/main" val="815961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/>
            </a:r>
            <a:br>
              <a:rPr lang="id-ID" dirty="0"/>
            </a:br>
            <a:r>
              <a:rPr lang="id-ID" dirty="0"/>
              <a:t/>
            </a:r>
            <a:br>
              <a:rPr lang="id-ID" dirty="0"/>
            </a:br>
            <a:r>
              <a:rPr lang="id-ID" dirty="0">
                <a:solidFill>
                  <a:srgbClr val="FFFF00"/>
                </a:solidFill>
              </a:rPr>
              <a:t>Efek Rumah Kaca Merupakan </a:t>
            </a:r>
            <a:br>
              <a:rPr lang="id-ID" dirty="0">
                <a:solidFill>
                  <a:srgbClr val="FFFF00"/>
                </a:solidFill>
              </a:rPr>
            </a:br>
            <a:r>
              <a:rPr lang="id-ID" dirty="0">
                <a:solidFill>
                  <a:srgbClr val="FFFF00"/>
                </a:solidFill>
              </a:rPr>
              <a:t>Hal Negatif</a:t>
            </a:r>
            <a:r>
              <a:rPr lang="id-ID" dirty="0"/>
              <a:t/>
            </a:r>
            <a:br>
              <a:rPr lang="id-ID" dirty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r>
              <a:rPr lang="id-ID" sz="3600" dirty="0"/>
              <a:t>Apa yang membuat frasa efek rumah kaca sangat negatif di kalangan banyak orang? </a:t>
            </a:r>
            <a:br>
              <a:rPr lang="id-ID" sz="3600" dirty="0"/>
            </a:br>
            <a:r>
              <a:rPr lang="id-ID" sz="3600" dirty="0">
                <a:solidFill>
                  <a:srgbClr val="FFFF00"/>
                </a:solidFill>
              </a:rPr>
              <a:t>Hal ini dikarenakan perbuatan manusia yang menyebabkan efek rumah kaca meningkat sehingga bumi terasa semakin panas tahun demi tahun. </a:t>
            </a:r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98756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/>
            </a:r>
            <a:br>
              <a:rPr lang="id-ID" dirty="0"/>
            </a:br>
            <a:r>
              <a:rPr lang="fi-FI" b="1" dirty="0">
                <a:solidFill>
                  <a:srgbClr val="FFFF00"/>
                </a:solidFill>
              </a:rPr>
              <a:t>Proses Kerja Efek Rumah Kaca</a:t>
            </a:r>
            <a:r>
              <a:rPr lang="fi-FI" dirty="0"/>
              <a:t/>
            </a:r>
            <a:br>
              <a:rPr lang="fi-FI" dirty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0" indent="0" algn="ctr">
              <a:buNone/>
            </a:pPr>
            <a:r>
              <a:rPr lang="id-ID" i="1" dirty="0">
                <a:solidFill>
                  <a:srgbClr val="FFFF00"/>
                </a:solidFill>
              </a:rPr>
              <a:t>Sebagian dari panas matahari terperangkap di atmosfer bumi dan meningkatkan suhu permukaan bumi.</a:t>
            </a:r>
            <a:endParaRPr lang="id-ID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924944"/>
            <a:ext cx="742950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1442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/>
            </a:r>
            <a:br>
              <a:rPr lang="id-ID" dirty="0"/>
            </a:br>
            <a:r>
              <a:rPr lang="id-ID" b="1" dirty="0">
                <a:solidFill>
                  <a:srgbClr val="FFFF00"/>
                </a:solidFill>
              </a:rPr>
              <a:t>1. Panas Matahari Memanasi Bumi</a:t>
            </a:r>
            <a:r>
              <a:rPr lang="id-ID" dirty="0"/>
              <a:t/>
            </a:r>
            <a:br>
              <a:rPr lang="id-ID" dirty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10000"/>
          </a:bodyPr>
          <a:lstStyle/>
          <a:p>
            <a:r>
              <a:rPr lang="id-ID" sz="3900" dirty="0"/>
              <a:t>Pada prinsipnya, cahaya matahari menyinari permukaan bumi melewati gas atmosfer dan menghangatkan suhu bumi.</a:t>
            </a:r>
          </a:p>
          <a:p>
            <a:r>
              <a:rPr lang="id-ID" sz="3900" dirty="0"/>
              <a:t>Pada malam hari ketika suhu permukaan mulai dingin, panas akan balik dipantulkan balik ke angkasa. </a:t>
            </a:r>
            <a:br>
              <a:rPr lang="id-ID" sz="3900" dirty="0"/>
            </a:br>
            <a:r>
              <a:rPr lang="id-ID" sz="3900" dirty="0">
                <a:solidFill>
                  <a:srgbClr val="FFFF00"/>
                </a:solidFill>
              </a:rPr>
              <a:t>Tapi sebagian besar radiasi matahari ini terperangkap oleh gas atmosfer.</a:t>
            </a:r>
            <a:r>
              <a:rPr lang="id-ID" dirty="0">
                <a:solidFill>
                  <a:srgbClr val="FFFF00"/>
                </a:solidFill>
              </a:rPr>
              <a:t> 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55663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521</Words>
  <Application>Microsoft Office PowerPoint</Application>
  <PresentationFormat>On-screen Show (4:3)</PresentationFormat>
  <Paragraphs>61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PENGERTIAN</vt:lpstr>
      <vt:lpstr>PENGERTIAN EFEK RUMAH KACA</vt:lpstr>
      <vt:lpstr>PowerPoint Presentation</vt:lpstr>
      <vt:lpstr> Cara Kerja Rumah Kaca </vt:lpstr>
      <vt:lpstr>PowerPoint Presentation</vt:lpstr>
      <vt:lpstr>  Efek Rumah Kaca Merupakan  Hal Negatif </vt:lpstr>
      <vt:lpstr> Proses Kerja Efek Rumah Kaca </vt:lpstr>
      <vt:lpstr> 1. Panas Matahari Memanasi Bumi </vt:lpstr>
      <vt:lpstr> 2. Gas-gas rumah kaca memerangkap panas </vt:lpstr>
      <vt:lpstr> 3. Aktivitas manusia meningkatkan  kadar gas rumah kaca </vt:lpstr>
      <vt:lpstr>Penggunaan Bahan Bakar Fosil menghasilkan gas-gas rumah kaca</vt:lpstr>
      <vt:lpstr> Penyebab Efek Rumah Kaca Oleh Aktivitas Manusia </vt:lpstr>
      <vt:lpstr> 1. Penggunaan Bahan Bakar Fosil </vt:lpstr>
      <vt:lpstr> 2. Penebangan Hutan </vt:lpstr>
      <vt:lpstr> 3. Industri Pertanian </vt:lpstr>
      <vt:lpstr> 4. Industri Peternakan </vt:lpstr>
      <vt:lpstr> 5. Limbah Rumah Tangga </vt:lpstr>
      <vt:lpstr> 6. Limbah Industri </vt:lpstr>
      <vt:lpstr> Dampak dan Akibat Efek Rumah Kaca </vt:lpstr>
      <vt:lpstr> 1. Suhu Permukaan Bumi Naik </vt:lpstr>
      <vt:lpstr> 2. Tingkat Permukaan Air Laut Naik </vt:lpstr>
      <vt:lpstr> 3. Angin Badai Yang Semakin Buruk </vt:lpstr>
      <vt:lpstr> 4. Mempengaruhi       Pertanian dan Peternakan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acer</cp:lastModifiedBy>
  <cp:revision>7</cp:revision>
  <dcterms:created xsi:type="dcterms:W3CDTF">2020-11-17T03:17:11Z</dcterms:created>
  <dcterms:modified xsi:type="dcterms:W3CDTF">2022-05-17T05:29:01Z</dcterms:modified>
</cp:coreProperties>
</file>