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5"/>
  </p:sldMasterIdLst>
  <p:handoutMasterIdLst>
    <p:handoutMasterId r:id="rId15"/>
  </p:handoutMasterIdLst>
  <p:sldIdLst>
    <p:sldId id="256" r:id="rId6"/>
    <p:sldId id="286" r:id="rId7"/>
    <p:sldId id="287" r:id="rId8"/>
    <p:sldId id="288" r:id="rId9"/>
    <p:sldId id="289" r:id="rId10"/>
    <p:sldId id="290" r:id="rId11"/>
    <p:sldId id="291" r:id="rId12"/>
    <p:sldId id="292" r:id="rId13"/>
    <p:sldId id="285"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8FB642F-B6CF-438B-8F47-F73C800EDC64}" type="slidenum">
              <a:rPr lang="en-US"/>
              <a:pPr>
                <a:defRPr/>
              </a:pPr>
              <a:t>‹#›</a:t>
            </a:fld>
            <a:endParaRPr lang="en-US"/>
          </a:p>
        </p:txBody>
      </p:sp>
    </p:spTree>
    <p:extLst>
      <p:ext uri="{BB962C8B-B14F-4D97-AF65-F5344CB8AC3E}">
        <p14:creationId xmlns:p14="http://schemas.microsoft.com/office/powerpoint/2010/main" val="33142408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296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297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444F7FFE-E019-4B14-AA42-0077ED000297}"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552AC8A1-B2DC-46C0-AC47-FF9AAAD87F53}"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52A23A9-0591-4986-B533-9CDE0E99EEAF}"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45D2870-895D-4854-8D78-0707E2092C9A}"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C68018BD-62C6-4064-B253-27FC0151A6DE}"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EBE7426-D366-4034-ABB6-98B9816696CF}"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91E97D19-6BB8-440C-8750-3C5843D75F94}"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135E4D32-C366-4569-A65F-B0366B239DF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FA9705C6-3731-483D-A5F7-2278137D511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25C0F76-CCD7-4D56-A53B-0B2BE92DB79E}"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F796C29E-6709-4723-AE5B-6FC65DB6D995}"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86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altLang="en-US"/>
          </a:p>
        </p:txBody>
      </p:sp>
      <p:sp>
        <p:nvSpPr>
          <p:cNvPr id="286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altLang="en-US"/>
          </a:p>
        </p:txBody>
      </p:sp>
      <p:sp>
        <p:nvSpPr>
          <p:cNvPr id="286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8054A8D2-1128-463D-A23C-48281745938E}"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286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8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9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7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orporatefinanceinstitute.com/resources/careers/soft-skills/communic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id-ID" dirty="0" smtClean="0"/>
              <a:t>REVIEW OF POEM</a:t>
            </a:r>
            <a:endParaRPr lang="en-US" dirty="0" smtClean="0"/>
          </a:p>
        </p:txBody>
      </p:sp>
      <p:sp>
        <p:nvSpPr>
          <p:cNvPr id="2052" name="Text Box 4"/>
          <p:cNvSpPr txBox="1">
            <a:spLocks noChangeArrowheads="1"/>
          </p:cNvSpPr>
          <p:nvPr/>
        </p:nvSpPr>
        <p:spPr bwMode="auto">
          <a:xfrm>
            <a:off x="838200" y="4038600"/>
            <a:ext cx="7467600" cy="579438"/>
          </a:xfrm>
          <a:prstGeom prst="rect">
            <a:avLst/>
          </a:prstGeom>
          <a:noFill/>
          <a:ln w="9525">
            <a:noFill/>
            <a:miter lim="800000"/>
            <a:headEnd/>
            <a:tailEnd/>
          </a:ln>
        </p:spPr>
        <p:txBody>
          <a:bodyPr>
            <a:spAutoFit/>
          </a:bodyPr>
          <a:lstStyle/>
          <a:p>
            <a:pPr>
              <a:spcBef>
                <a:spcPct val="50000"/>
              </a:spcBef>
            </a:pPr>
            <a:r>
              <a:rPr lang="id-ID" sz="3200" dirty="0" smtClean="0"/>
              <a:t>BY: MISS ANNA SIPAYUNG</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edge">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205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09600"/>
            <a:ext cx="7238999" cy="5078313"/>
          </a:xfrm>
          <a:prstGeom prst="rect">
            <a:avLst/>
          </a:prstGeom>
        </p:spPr>
        <p:txBody>
          <a:bodyPr wrap="square">
            <a:spAutoFit/>
          </a:bodyPr>
          <a:lstStyle/>
          <a:p>
            <a:pPr algn="just"/>
            <a:r>
              <a:rPr lang="id-ID" sz="3600" b="1" dirty="0" smtClean="0"/>
              <a:t>Poem or Poetry</a:t>
            </a:r>
            <a:r>
              <a:rPr lang="id-ID" sz="3600" dirty="0" smtClean="0"/>
              <a:t> is a</a:t>
            </a:r>
            <a:r>
              <a:rPr lang="en-US" sz="3600" dirty="0" smtClean="0"/>
              <a:t> </a:t>
            </a:r>
            <a:r>
              <a:rPr lang="en-US" sz="3600" dirty="0"/>
              <a:t>verbal composition designed to convey experiences, ideas, or emotions in a vivid and imaginative way, characterized by the use of language chosen for its sound and suggestive power and by the use of literary techniques such as meter, metaphor, and rhyme.</a:t>
            </a:r>
            <a:endParaRPr lang="id-ID" sz="3600" dirty="0"/>
          </a:p>
        </p:txBody>
      </p:sp>
    </p:spTree>
    <p:extLst>
      <p:ext uri="{BB962C8B-B14F-4D97-AF65-F5344CB8AC3E}">
        <p14:creationId xmlns:p14="http://schemas.microsoft.com/office/powerpoint/2010/main" val="22970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460386"/>
            <a:ext cx="7620000" cy="1323439"/>
          </a:xfrm>
          <a:prstGeom prst="rect">
            <a:avLst/>
          </a:prstGeom>
        </p:spPr>
        <p:txBody>
          <a:bodyPr wrap="square">
            <a:spAutoFit/>
          </a:bodyPr>
          <a:lstStyle/>
          <a:p>
            <a:r>
              <a:rPr lang="id-ID" sz="4000" dirty="0"/>
              <a:t>A person who writes a poem is called a </a:t>
            </a:r>
            <a:r>
              <a:rPr lang="id-ID" sz="4000" b="1" dirty="0"/>
              <a:t>poet.</a:t>
            </a:r>
            <a:endParaRPr lang="en-US" sz="4000" b="1" dirty="0"/>
          </a:p>
        </p:txBody>
      </p:sp>
    </p:spTree>
    <p:extLst>
      <p:ext uri="{BB962C8B-B14F-4D97-AF65-F5344CB8AC3E}">
        <p14:creationId xmlns:p14="http://schemas.microsoft.com/office/powerpoint/2010/main" val="3088947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543800" cy="884238"/>
          </a:xfrm>
        </p:spPr>
        <p:txBody>
          <a:bodyPr/>
          <a:lstStyle/>
          <a:p>
            <a:r>
              <a:rPr lang="id-ID" sz="3200" dirty="0"/>
              <a:t>FIGURATIVE LANGUAGE</a:t>
            </a:r>
            <a:endParaRPr lang="en-US" sz="3200" dirty="0"/>
          </a:p>
        </p:txBody>
      </p:sp>
      <p:sp>
        <p:nvSpPr>
          <p:cNvPr id="3" name="Content Placeholder 2"/>
          <p:cNvSpPr>
            <a:spLocks noGrp="1"/>
          </p:cNvSpPr>
          <p:nvPr>
            <p:ph idx="1"/>
          </p:nvPr>
        </p:nvSpPr>
        <p:spPr>
          <a:xfrm>
            <a:off x="533400" y="1219200"/>
            <a:ext cx="8229600" cy="4411662"/>
          </a:xfrm>
        </p:spPr>
        <p:txBody>
          <a:bodyPr/>
          <a:lstStyle/>
          <a:p>
            <a:r>
              <a:rPr lang="id-ID" sz="2800" dirty="0"/>
              <a:t>Figurative language is the use of words in an unusual or imaginative manner.</a:t>
            </a:r>
            <a:endParaRPr lang="en-US" sz="2800" dirty="0"/>
          </a:p>
          <a:p>
            <a:r>
              <a:rPr lang="id-ID" sz="2800" dirty="0"/>
              <a:t>It is one of the important elements in making a poem.</a:t>
            </a:r>
            <a:endParaRPr lang="en-US" sz="2800" dirty="0"/>
          </a:p>
          <a:p>
            <a:r>
              <a:rPr lang="id-ID" sz="2800" dirty="0"/>
              <a:t>The primary function of figurative language is to force readers to imagine what a writer wants to express. Figurative language is not meant to convey literal meanings, and it often compares one concept to another in order to make the first concept easier to understand.</a:t>
            </a:r>
            <a:endParaRPr lang="en-US" sz="2800" dirty="0"/>
          </a:p>
          <a:p>
            <a:r>
              <a:rPr lang="id-ID" sz="2800" dirty="0"/>
              <a:t>The ways of making language figurative are called </a:t>
            </a:r>
            <a:r>
              <a:rPr lang="id-ID" sz="2800" i="1" dirty="0"/>
              <a:t>figures of </a:t>
            </a:r>
            <a:r>
              <a:rPr lang="id-ID" sz="2800" i="1" dirty="0" smtClean="0"/>
              <a:t>speech.</a:t>
            </a:r>
            <a:endParaRPr lang="en-US" sz="2800" i="1" dirty="0"/>
          </a:p>
          <a:p>
            <a:endParaRPr lang="en-US" dirty="0"/>
          </a:p>
        </p:txBody>
      </p:sp>
    </p:spTree>
    <p:extLst>
      <p:ext uri="{BB962C8B-B14F-4D97-AF65-F5344CB8AC3E}">
        <p14:creationId xmlns:p14="http://schemas.microsoft.com/office/powerpoint/2010/main" val="1332106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782"/>
            <a:ext cx="7543800" cy="884238"/>
          </a:xfrm>
        </p:spPr>
        <p:txBody>
          <a:bodyPr/>
          <a:lstStyle/>
          <a:p>
            <a:r>
              <a:rPr lang="en-US" sz="3200" i="1" dirty="0"/>
              <a:t>Personification</a:t>
            </a:r>
            <a:endParaRPr lang="en-US" sz="3200" dirty="0"/>
          </a:p>
        </p:txBody>
      </p:sp>
      <p:sp>
        <p:nvSpPr>
          <p:cNvPr id="3" name="Content Placeholder 2"/>
          <p:cNvSpPr>
            <a:spLocks noGrp="1"/>
          </p:cNvSpPr>
          <p:nvPr>
            <p:ph idx="1"/>
          </p:nvPr>
        </p:nvSpPr>
        <p:spPr>
          <a:xfrm>
            <a:off x="533400" y="990600"/>
            <a:ext cx="8229600" cy="4411662"/>
          </a:xfrm>
        </p:spPr>
        <p:txBody>
          <a:bodyPr/>
          <a:lstStyle/>
          <a:p>
            <a:pPr algn="just"/>
            <a:r>
              <a:rPr lang="en-US" sz="3200" dirty="0"/>
              <a:t>Personification is the attribution of human characteristics to non-living objects. Using personification affects the way readers imagine things, and it sparks an interest in the subject.</a:t>
            </a:r>
          </a:p>
          <a:p>
            <a:pPr algn="just"/>
            <a:r>
              <a:rPr lang="en-US" sz="3200" dirty="0"/>
              <a:t>An example of personification is, “The sun greeted me when I woke up in the morning.” The sun is a non-human object but has been given human characteristics since greetings can only be performed by living creatures.</a:t>
            </a:r>
            <a:endParaRPr lang="en-US" dirty="0"/>
          </a:p>
        </p:txBody>
      </p:sp>
    </p:spTree>
    <p:extLst>
      <p:ext uri="{BB962C8B-B14F-4D97-AF65-F5344CB8AC3E}">
        <p14:creationId xmlns:p14="http://schemas.microsoft.com/office/powerpoint/2010/main" val="2303450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543800" cy="884238"/>
          </a:xfrm>
        </p:spPr>
        <p:txBody>
          <a:bodyPr/>
          <a:lstStyle/>
          <a:p>
            <a:r>
              <a:rPr lang="id-ID" sz="3200" i="1" dirty="0" smtClean="0"/>
              <a:t>Methapor</a:t>
            </a:r>
            <a:endParaRPr lang="en-US" sz="3200" i="1" dirty="0"/>
          </a:p>
        </p:txBody>
      </p:sp>
      <p:sp>
        <p:nvSpPr>
          <p:cNvPr id="3" name="Content Placeholder 2"/>
          <p:cNvSpPr>
            <a:spLocks noGrp="1"/>
          </p:cNvSpPr>
          <p:nvPr>
            <p:ph idx="1"/>
          </p:nvPr>
        </p:nvSpPr>
        <p:spPr>
          <a:xfrm>
            <a:off x="533400" y="1447800"/>
            <a:ext cx="8229600" cy="4411662"/>
          </a:xfrm>
        </p:spPr>
        <p:txBody>
          <a:bodyPr/>
          <a:lstStyle/>
          <a:p>
            <a:pPr algn="just"/>
            <a:r>
              <a:rPr lang="en-US" sz="2400" dirty="0"/>
              <a:t>A metaphor is a statement that compares two things that are not alike. Unlike similes, metaphors do not use the words “like” or “as.” Such statements only make sense when the reader understands the connection between the two things being compared.</a:t>
            </a:r>
          </a:p>
          <a:p>
            <a:pPr algn="just"/>
            <a:r>
              <a:rPr lang="en-US" sz="2400" dirty="0"/>
              <a:t>An example of a popular metaphor is “Time is money.” The statement compares time and money, and it does not literally mean that the amount of time you have equals the money that you have. Instead, it means that time is a valuable resource, and it should be used effectively to earn money. Any time wasted means that a person loses the chance to make more money.</a:t>
            </a:r>
          </a:p>
        </p:txBody>
      </p:sp>
    </p:spTree>
    <p:extLst>
      <p:ext uri="{BB962C8B-B14F-4D97-AF65-F5344CB8AC3E}">
        <p14:creationId xmlns:p14="http://schemas.microsoft.com/office/powerpoint/2010/main" val="4194861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543800" cy="884238"/>
          </a:xfrm>
        </p:spPr>
        <p:txBody>
          <a:bodyPr/>
          <a:lstStyle/>
          <a:p>
            <a:r>
              <a:rPr lang="id-ID" sz="3200" i="1" dirty="0" smtClean="0"/>
              <a:t>Simile</a:t>
            </a:r>
            <a:endParaRPr lang="en-US" sz="3200" i="1" dirty="0"/>
          </a:p>
        </p:txBody>
      </p:sp>
      <p:sp>
        <p:nvSpPr>
          <p:cNvPr id="3" name="Content Placeholder 2"/>
          <p:cNvSpPr>
            <a:spLocks noGrp="1"/>
          </p:cNvSpPr>
          <p:nvPr>
            <p:ph idx="1"/>
          </p:nvPr>
        </p:nvSpPr>
        <p:spPr>
          <a:xfrm>
            <a:off x="533400" y="1447800"/>
            <a:ext cx="8229600" cy="4411662"/>
          </a:xfrm>
        </p:spPr>
        <p:txBody>
          <a:bodyPr/>
          <a:lstStyle/>
          <a:p>
            <a:pPr algn="just"/>
            <a:r>
              <a:rPr lang="en-US" sz="2800" dirty="0"/>
              <a:t>A simile is a figure of speech that compares two unlike things and uses the words “like” or “as” and they are commonly used in everyday </a:t>
            </a:r>
            <a:r>
              <a:rPr lang="en-US" sz="2800" u="sng" dirty="0">
                <a:hlinkClick r:id="rId2"/>
              </a:rPr>
              <a:t>communication</a:t>
            </a:r>
            <a:r>
              <a:rPr lang="en-US" sz="2800" dirty="0"/>
              <a:t>. A simile is used with the aim of sparking an interesting connection in the reader’s mind.</a:t>
            </a:r>
          </a:p>
          <a:p>
            <a:pPr algn="just"/>
            <a:r>
              <a:rPr lang="en-US" sz="2800" dirty="0"/>
              <a:t>An example of a simile is, “The cat sat in the chair like a king overlooking his kingdom.” The cat’s sitting posture is compared to that of a king who relaxes in a special chair that is reserved for him and not any other person in the kingdom.</a:t>
            </a:r>
          </a:p>
          <a:p>
            <a:pPr marL="0" indent="0" algn="just">
              <a:buNone/>
            </a:pPr>
            <a:endParaRPr lang="en-US" sz="2400" dirty="0"/>
          </a:p>
        </p:txBody>
      </p:sp>
    </p:spTree>
    <p:extLst>
      <p:ext uri="{BB962C8B-B14F-4D97-AF65-F5344CB8AC3E}">
        <p14:creationId xmlns:p14="http://schemas.microsoft.com/office/powerpoint/2010/main" val="1912727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7620000" cy="5693866"/>
          </a:xfrm>
          <a:prstGeom prst="rect">
            <a:avLst/>
          </a:prstGeom>
        </p:spPr>
        <p:txBody>
          <a:bodyPr wrap="square">
            <a:spAutoFit/>
          </a:bodyPr>
          <a:lstStyle/>
          <a:p>
            <a:pPr algn="just"/>
            <a:r>
              <a:rPr lang="en-US" sz="2800" dirty="0"/>
              <a:t>Simile and Metaphor are often confused with one another. The main difference</a:t>
            </a:r>
            <a:r>
              <a:rPr lang="id-ID" sz="2800" dirty="0"/>
              <a:t> </a:t>
            </a:r>
            <a:r>
              <a:rPr lang="en-US" sz="2800" dirty="0"/>
              <a:t>between a simile and metaphor is that </a:t>
            </a:r>
            <a:r>
              <a:rPr lang="en-US" sz="2800" b="1" dirty="0"/>
              <a:t>a simile uses the words “like” or “as” to</a:t>
            </a:r>
            <a:r>
              <a:rPr lang="id-ID" sz="2800" b="1" dirty="0"/>
              <a:t> </a:t>
            </a:r>
            <a:r>
              <a:rPr lang="en-US" sz="2800" b="1" dirty="0"/>
              <a:t>draw a comparison and metaphor simply states the comparison without using</a:t>
            </a:r>
            <a:r>
              <a:rPr lang="id-ID" sz="2800" b="1" dirty="0"/>
              <a:t> </a:t>
            </a:r>
            <a:r>
              <a:rPr lang="en-US" sz="2800" b="1" dirty="0"/>
              <a:t>“like” or “as” . a simile says that one thing “is like” or “is as ….as” another</a:t>
            </a:r>
            <a:r>
              <a:rPr lang="id-ID" sz="2800" b="1" dirty="0"/>
              <a:t> </a:t>
            </a:r>
            <a:r>
              <a:rPr lang="en-US" sz="2800" b="1" dirty="0"/>
              <a:t>thing. A metaphor says that one thing “is” another thing</a:t>
            </a:r>
            <a:r>
              <a:rPr lang="id-ID" sz="2800" b="1" dirty="0"/>
              <a:t>.</a:t>
            </a:r>
            <a:r>
              <a:rPr lang="en-US" sz="2800" dirty="0"/>
              <a:t> </a:t>
            </a:r>
          </a:p>
          <a:p>
            <a:pPr algn="just"/>
            <a:r>
              <a:rPr lang="en-US" sz="2800" dirty="0"/>
              <a:t>Example : </a:t>
            </a:r>
            <a:endParaRPr lang="id-ID" sz="2800" dirty="0"/>
          </a:p>
          <a:p>
            <a:pPr marL="0" indent="0" algn="just">
              <a:buNone/>
            </a:pPr>
            <a:r>
              <a:rPr lang="en-US" sz="2800" dirty="0"/>
              <a:t>~ He swims like a fish (he is a good swimmer)</a:t>
            </a:r>
          </a:p>
          <a:p>
            <a:pPr marL="0" indent="0" algn="just">
              <a:buNone/>
            </a:pPr>
            <a:r>
              <a:rPr lang="en-US" sz="2800" dirty="0"/>
              <a:t>~ His computer was a dinosaur ( his computer was very old)</a:t>
            </a:r>
            <a:endParaRPr lang="en-US" sz="2800" dirty="0"/>
          </a:p>
        </p:txBody>
      </p:sp>
    </p:spTree>
    <p:extLst>
      <p:ext uri="{BB962C8B-B14F-4D97-AF65-F5344CB8AC3E}">
        <p14:creationId xmlns:p14="http://schemas.microsoft.com/office/powerpoint/2010/main" val="120411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828800"/>
            <a:ext cx="7543800" cy="1828800"/>
          </a:xfrm>
        </p:spPr>
        <p:txBody>
          <a:bodyPr/>
          <a:lstStyle/>
          <a:p>
            <a:r>
              <a:rPr lang="id-ID" dirty="0" smtClean="0"/>
              <a:t>           </a:t>
            </a:r>
            <a:r>
              <a:rPr lang="id-ID" sz="6000" dirty="0" smtClean="0"/>
              <a:t>THANK YOU</a:t>
            </a:r>
            <a:endParaRPr lang="en-US" sz="6000" dirty="0"/>
          </a:p>
        </p:txBody>
      </p:sp>
    </p:spTree>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1AD64C199CCA743B7F7500206315078" ma:contentTypeVersion="19" ma:contentTypeDescription="Create a new document." ma:contentTypeScope="" ma:versionID="84d39fea38e12904ad37885b58c6e8c3">
  <xsd:schema xmlns:xsd="http://www.w3.org/2001/XMLSchema" xmlns:xs="http://www.w3.org/2001/XMLSchema" xmlns:p="http://schemas.microsoft.com/office/2006/metadata/properties" xmlns:ns1="http://schemas.microsoft.com/sharepoint/v3" xmlns:ns2="f1ae628a-3aba-4346-8657-30193ab20081" targetNamespace="http://schemas.microsoft.com/office/2006/metadata/properties" ma:root="true" ma:fieldsID="2c3761fa96ac59d558cf20e3d4a342a3" ns1:_="" ns2:_="">
    <xsd:import namespace="http://schemas.microsoft.com/sharepoint/v3"/>
    <xsd:import namespace="f1ae628a-3aba-4346-8657-30193ab20081"/>
    <xsd:element name="properties">
      <xsd:complexType>
        <xsd:sequence>
          <xsd:element name="documentManagement">
            <xsd:complexType>
              <xsd:all>
                <xsd:element ref="ns2:Jenjang"/>
                <xsd:element ref="ns2:Kelas"/>
                <xsd:element ref="ns2:Mata_x0020_Pelajaran"/>
                <xsd:element ref="ns2:IsScorm" minOccurs="0"/>
                <xsd:element ref="ns2:Description0" minOccurs="0"/>
                <xsd:element ref="ns2:Tag" minOccurs="0"/>
                <xsd:element ref="ns2:Scorm_OrgID" minOccurs="0"/>
                <xsd:element ref="ns1:AverageRating" minOccurs="0"/>
                <xsd:element ref="ns1:RatingCount" minOccurs="0"/>
                <xsd:element ref="ns1:RatedBy" minOccurs="0"/>
                <xsd:element ref="ns1:Ratings" minOccurs="0"/>
                <xsd:element ref="ns1:LikesCount" minOccurs="0"/>
                <xsd:element ref="ns1:LikedBy" minOccurs="0"/>
                <xsd:element ref="ns2:UploaderUsername" minOccurs="0"/>
                <xsd:element ref="ns2:Articulate_ID" minOccurs="0"/>
                <xsd:element ref="ns2:IsArticulate" minOccurs="0"/>
                <xsd:element ref="ns2:Hit" minOccurs="0"/>
                <xsd:element ref="ns2:IsPublished" minOccurs="0"/>
                <xsd:element ref="ns2:Kategori"/>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5" nillable="true" ma:displayName="Rating (0-5)" ma:decimals="2" ma:description="Average value of all the ratings that have been submitted" ma:internalName="AverageRating" ma:readOnly="true">
      <xsd:simpleType>
        <xsd:restriction base="dms:Number"/>
      </xsd:simpleType>
    </xsd:element>
    <xsd:element name="RatingCount" ma:index="16" nillable="true" ma:displayName="Number of Ratings" ma:decimals="0" ma:description="Number of ratings submitted" ma:internalName="RatingCount" ma:readOnly="true">
      <xsd:simpleType>
        <xsd:restriction base="dms:Number"/>
      </xsd:simpleType>
    </xsd:element>
    <xsd:element name="RatedBy" ma:index="17"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8" nillable="true" ma:displayName="User ratings" ma:description="User ratings for the item" ma:hidden="true" ma:internalName="Ratings">
      <xsd:simpleType>
        <xsd:restriction base="dms:Note"/>
      </xsd:simpleType>
    </xsd:element>
    <xsd:element name="LikesCount" ma:index="19" nillable="true" ma:displayName="Number of Likes" ma:internalName="LikesCount">
      <xsd:simpleType>
        <xsd:restriction base="dms:Unknown"/>
      </xsd:simpleType>
    </xsd:element>
    <xsd:element name="LikedBy" ma:index="20"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1ae628a-3aba-4346-8657-30193ab20081" elementFormDefault="qualified">
    <xsd:import namespace="http://schemas.microsoft.com/office/2006/documentManagement/types"/>
    <xsd:import namespace="http://schemas.microsoft.com/office/infopath/2007/PartnerControls"/>
    <xsd:element name="Jenjang" ma:index="8" ma:displayName="Jenjang" ma:default="SD" ma:format="Dropdown" ma:internalName="Jenjang">
      <xsd:simpleType>
        <xsd:restriction base="dms:Choice">
          <xsd:enumeration value="SD"/>
          <xsd:enumeration value="SMP"/>
          <xsd:enumeration value="SMA"/>
          <xsd:enumeration value="SMK"/>
        </xsd:restriction>
      </xsd:simpleType>
    </xsd:element>
    <xsd:element name="Kelas" ma:index="9" ma:displayName="Kelas" ma:default="Kelas 1" ma:format="Dropdown" ma:internalName="Kelas">
      <xsd:simpleType>
        <xsd:restriction base="dms:Choice">
          <xsd:enumeration value="Kelas 1"/>
          <xsd:enumeration value="Kelas 2"/>
          <xsd:enumeration value="Kelas 3"/>
          <xsd:enumeration value="Kelas 4"/>
          <xsd:enumeration value="Kelas 5"/>
          <xsd:enumeration value="Kelas 6"/>
          <xsd:enumeration value="Kelas 7"/>
          <xsd:enumeration value="Kelas 8"/>
          <xsd:enumeration value="Kelas 9"/>
          <xsd:enumeration value="Kelas 10"/>
          <xsd:enumeration value="Kelas 11"/>
          <xsd:enumeration value="Kelas 12"/>
        </xsd:restriction>
      </xsd:simpleType>
    </xsd:element>
    <xsd:element name="Mata_x0020_Pelajaran" ma:index="10" ma:displayName="Mata Pelajaran" ma:default="Agribisnis Pembibitan dan Kultur Jaringan Tanaman" ma:format="Dropdown" ma:internalName="Mata_x0020_Pelajaran">
      <xsd:simpleType>
        <xsd:restriction base="dms:Choice">
          <xsd:enumeration value="Agribisnis Pembibitan dan Kultur Jaringan Tanaman"/>
          <xsd:enumeration value="Agribisnis Ternak Unggas"/>
          <xsd:enumeration value="Akuntansi"/>
          <xsd:enumeration value="Bahasa Indonesia"/>
          <xsd:enumeration value="Bahasa Inggris"/>
          <xsd:enumeration value="Bahasa Jawa"/>
          <xsd:enumeration value="Bahasa Jerman"/>
          <xsd:enumeration value="Biologi"/>
          <xsd:enumeration value="Biologi Pertanian"/>
          <xsd:enumeration value="Bisnis"/>
          <xsd:enumeration value="Ekonomi"/>
          <xsd:enumeration value="Elektro"/>
          <xsd:enumeration value="Elektronika"/>
          <xsd:enumeration value="Fisika"/>
          <xsd:enumeration value="Fisika Pertanian"/>
          <xsd:enumeration value="Geografi"/>
          <xsd:enumeration value="IPA"/>
          <xsd:enumeration value="IPS"/>
          <xsd:enumeration value="Kejuruan Manajemen"/>
          <xsd:enumeration value="Ketrampilan"/>
          <xsd:enumeration value="Kewirausahaan"/>
          <xsd:enumeration value="Kimia"/>
          <xsd:enumeration value="Kimia Pertanian"/>
          <xsd:enumeration value="KKPI"/>
          <xsd:enumeration value="Matematika"/>
          <xsd:enumeration value="Matematika Akuntansi"/>
          <xsd:enumeration value="Matematika non Teknologi"/>
          <xsd:enumeration value="Matematika Teknologi"/>
          <xsd:enumeration value="Matematika Teknologi Industri"/>
          <xsd:enumeration value="Muatan Lokal"/>
          <xsd:enumeration value="Multimedia"/>
          <xsd:enumeration value="Otomotif"/>
          <xsd:enumeration value="Pendidikan Agama"/>
          <xsd:enumeration value="Pendidikan Agama Islam"/>
          <xsd:enumeration value="Pendidikan Jasmani"/>
          <xsd:enumeration value="Pendidikan Kewarganegaraan"/>
          <xsd:enumeration value="Sejarah"/>
          <xsd:enumeration value="Sekretaris"/>
          <xsd:enumeration value="Seni Budaya"/>
          <xsd:enumeration value="Sosiologi"/>
          <xsd:enumeration value="Tata Busana"/>
          <xsd:enumeration value="Teknik Audio Video"/>
          <xsd:enumeration value="Teknik Bangunan"/>
          <xsd:enumeration value="Teknik Komputer dan Jaringan"/>
          <xsd:enumeration value="Teknik Pemesinan"/>
          <xsd:enumeration value="Teknologi Informasi - Komunikasi"/>
          <xsd:enumeration value="Teknologi Pengolahan Hasil Pertanian"/>
          <xsd:enumeration value="TIK"/>
          <xsd:enumeration value="Wirausaha"/>
          <xsd:enumeration value="Lainnya"/>
        </xsd:restriction>
      </xsd:simpleType>
    </xsd:element>
    <xsd:element name="IsScorm" ma:index="11" nillable="true" ma:displayName="IsScorm" ma:default="0" ma:internalName="IsScorm">
      <xsd:simpleType>
        <xsd:restriction base="dms:Boolean"/>
      </xsd:simpleType>
    </xsd:element>
    <xsd:element name="Description0" ma:index="12" nillable="true" ma:displayName="Description" ma:internalName="Description0">
      <xsd:simpleType>
        <xsd:restriction base="dms:Note">
          <xsd:maxLength value="255"/>
        </xsd:restriction>
      </xsd:simpleType>
    </xsd:element>
    <xsd:element name="Tag" ma:index="13" nillable="true" ma:displayName="Tag" ma:internalName="Tag">
      <xsd:simpleType>
        <xsd:restriction base="dms:Text">
          <xsd:maxLength value="255"/>
        </xsd:restriction>
      </xsd:simpleType>
    </xsd:element>
    <xsd:element name="Scorm_OrgID" ma:index="14" nillable="true" ma:displayName="Scorm_OrgID" ma:internalName="Scorm_OrgID">
      <xsd:simpleType>
        <xsd:restriction base="dms:Text">
          <xsd:maxLength value="255"/>
        </xsd:restriction>
      </xsd:simpleType>
    </xsd:element>
    <xsd:element name="UploaderUsername" ma:index="21" nillable="true" ma:displayName="UploaderUsername" ma:internalName="UploaderUsername">
      <xsd:simpleType>
        <xsd:restriction base="dms:Text">
          <xsd:maxLength value="255"/>
        </xsd:restriction>
      </xsd:simpleType>
    </xsd:element>
    <xsd:element name="Articulate_ID" ma:index="22" nillable="true" ma:displayName="Articulate_ID" ma:internalName="Articulate_ID">
      <xsd:simpleType>
        <xsd:restriction base="dms:Text">
          <xsd:maxLength value="255"/>
        </xsd:restriction>
      </xsd:simpleType>
    </xsd:element>
    <xsd:element name="IsArticulate" ma:index="23" nillable="true" ma:displayName="IsArticulate" ma:default="0" ma:internalName="IsArticulate">
      <xsd:simpleType>
        <xsd:restriction base="dms:Boolean"/>
      </xsd:simpleType>
    </xsd:element>
    <xsd:element name="Hit" ma:index="24" nillable="true" ma:displayName="Hit" ma:internalName="Hit">
      <xsd:simpleType>
        <xsd:restriction base="dms:Number"/>
      </xsd:simpleType>
    </xsd:element>
    <xsd:element name="IsPublished" ma:index="25" nillable="true" ma:displayName="IsPublished" ma:default="1" ma:internalName="IsPublished">
      <xsd:simpleType>
        <xsd:restriction base="dms:Boolean"/>
      </xsd:simpleType>
    </xsd:element>
    <xsd:element name="Kategori" ma:index="26" ma:displayName="Kategori" ma:default="Gambar" ma:format="Dropdown" ma:internalName="Kategori">
      <xsd:simpleType>
        <xsd:restriction base="dms:Choice">
          <xsd:enumeration value="Gambar"/>
          <xsd:enumeration value="Dokumen"/>
          <xsd:enumeration value="Audio"/>
          <xsd:enumeration value="Video"/>
          <xsd:enumeration value="Animasi"/>
          <xsd:enumeration value="Lainny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Judu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LikesCount xmlns="http://schemas.microsoft.com/sharepoint/v3" xsi:nil="true"/>
    <Tag xmlns="f1ae628a-3aba-4346-8657-30193ab20081" xsi:nil="true"/>
    <IsPublished xmlns="f1ae628a-3aba-4346-8657-30193ab20081">true</IsPublished>
    <Scorm_OrgID xmlns="f1ae628a-3aba-4346-8657-30193ab20081" xsi:nil="true"/>
    <Articulate_ID xmlns="f1ae628a-3aba-4346-8657-30193ab20081" xsi:nil="true"/>
    <Kelas xmlns="f1ae628a-3aba-4346-8657-30193ab20081">Kelas 7</Kelas>
    <IsScorm xmlns="f1ae628a-3aba-4346-8657-30193ab20081">false</IsScorm>
    <Jenjang xmlns="f1ae628a-3aba-4346-8657-30193ab20081">SMP</Jenjang>
    <Ratings xmlns="http://schemas.microsoft.com/sharepoint/v3" xsi:nil="true"/>
    <UploaderUsername xmlns="f1ae628a-3aba-4346-8657-30193ab20081" xsi:nil="true"/>
    <LikedBy xmlns="http://schemas.microsoft.com/sharepoint/v3">
      <UserInfo xmlns="http://schemas.microsoft.com/sharepoint/v3">
        <DisplayName xmlns="http://schemas.microsoft.com/sharepoint/v3"/>
        <AccountId xmlns="http://schemas.microsoft.com/sharepoint/v3" xsi:nil="true"/>
        <AccountType xmlns="http://schemas.microsoft.com/sharepoint/v3"/>
      </UserInfo>
    </LikedBy>
    <Mata_x0020_Pelajaran xmlns="f1ae628a-3aba-4346-8657-30193ab20081">Bahasa Inggris</Mata_x0020_Pelajaran>
    <IsArticulate xmlns="f1ae628a-3aba-4346-8657-30193ab20081">false</IsArticulate>
    <Description0 xmlns="f1ae628a-3aba-4346-8657-30193ab20081" xsi:nil="true"/>
    <Hit xmlns="f1ae628a-3aba-4346-8657-30193ab20081" xsi:nil="true"/>
    <RatedBy xmlns="http://schemas.microsoft.com/sharepoint/v3">
      <UserInfo xmlns="http://schemas.microsoft.com/sharepoint/v3">
        <DisplayName xmlns="http://schemas.microsoft.com/sharepoint/v3"/>
        <AccountId xmlns="http://schemas.microsoft.com/sharepoint/v3" xsi:nil="true"/>
        <AccountType xmlns="http://schemas.microsoft.com/sharepoint/v3"/>
      </UserInfo>
    </RatedBy>
    <Kategori xmlns="f1ae628a-3aba-4346-8657-30193ab20081">Gambar</Kategori>
  </documentManagement>
</p:properties>
</file>

<file path=customXml/itemProps1.xml><?xml version="1.0" encoding="utf-8"?>
<ds:datastoreItem xmlns:ds="http://schemas.openxmlformats.org/officeDocument/2006/customXml" ds:itemID="{5D34DFC6-3020-46C4-8D71-CE825FB5E79E}">
  <ds:schemaRefs>
    <ds:schemaRef ds:uri="http://schemas.microsoft.com/sharepoint/v3/contenttype/forms"/>
  </ds:schemaRefs>
</ds:datastoreItem>
</file>

<file path=customXml/itemProps2.xml><?xml version="1.0" encoding="utf-8"?>
<ds:datastoreItem xmlns:ds="http://schemas.openxmlformats.org/officeDocument/2006/customXml" ds:itemID="{4BB5EBA1-8138-408D-80AA-470A8A4D6F1D}">
  <ds:schemaRefs>
    <ds:schemaRef ds:uri="http://schemas.microsoft.com/office/2006/metadata/longProperties"/>
  </ds:schemaRefs>
</ds:datastoreItem>
</file>

<file path=customXml/itemProps3.xml><?xml version="1.0" encoding="utf-8"?>
<ds:datastoreItem xmlns:ds="http://schemas.openxmlformats.org/officeDocument/2006/customXml" ds:itemID="{D361397D-03E9-492E-94F7-59232743B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1ae628a-3aba-4346-8657-30193ab200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D31CD1B-383F-4CD9-9D3B-ADFC7FD3E3A8}">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f1ae628a-3aba-4346-8657-30193ab20081"/>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Network</Template>
  <TotalTime>369</TotalTime>
  <Words>543</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Network</vt:lpstr>
      <vt:lpstr>REVIEW OF POEM</vt:lpstr>
      <vt:lpstr>PowerPoint Presentation</vt:lpstr>
      <vt:lpstr>PowerPoint Presentation</vt:lpstr>
      <vt:lpstr>FIGURATIVE LANGUAGE</vt:lpstr>
      <vt:lpstr>Personification</vt:lpstr>
      <vt:lpstr>Methapor</vt:lpstr>
      <vt:lpstr>Simile</vt:lpstr>
      <vt:lpstr>PowerPoint Presentation</vt:lpstr>
      <vt:lpstr>           THANK YOU</vt:lpstr>
    </vt:vector>
  </TitlesOfParts>
  <Company>mcc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 Recount Text</dc:title>
  <dc:creator>user</dc:creator>
  <cp:lastModifiedBy>AnnAArmyOffice</cp:lastModifiedBy>
  <cp:revision>102</cp:revision>
  <dcterms:created xsi:type="dcterms:W3CDTF">2027-07-22T12:28:32Z</dcterms:created>
  <dcterms:modified xsi:type="dcterms:W3CDTF">2021-10-06T14:18:47Z</dcterms:modified>
</cp:coreProperties>
</file>