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223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8924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73326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550138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1381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86607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43312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1527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927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401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483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48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012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705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70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12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8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1488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POEM </a:t>
            </a:r>
            <a:r>
              <a:rPr lang="en-US" dirty="0" smtClean="0"/>
              <a:t>IV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: MISS INDAH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411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634" y="143692"/>
            <a:ext cx="9927771" cy="63224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 smtClean="0">
                <a:latin typeface="Corbel" panose="020B0503020204020204" pitchFamily="34" charset="0"/>
              </a:rPr>
              <a:t>3</a:t>
            </a:r>
            <a:r>
              <a:rPr lang="en-US" sz="1800" dirty="0" smtClean="0">
                <a:latin typeface="Corbel" panose="020B0503020204020204" pitchFamily="34" charset="0"/>
              </a:rPr>
              <a:t>. IMAGERY</a:t>
            </a:r>
          </a:p>
          <a:p>
            <a:pPr marL="0" indent="0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Is one of the literary devices that engage the human senses; sight; hearing; taste; and touch. It represents object, action, and idea which appeal our senses. There are 5 types of imagery, each related to one of the human senses: </a:t>
            </a:r>
          </a:p>
          <a:p>
            <a:r>
              <a:rPr lang="en-US" sz="1800" dirty="0" smtClean="0">
                <a:latin typeface="Corbel" panose="020B0503020204020204" pitchFamily="34" charset="0"/>
              </a:rPr>
              <a:t>Visual imagery (sight) : describes what we see : comic book images, paintings, or images directly experienced through the narrator’s eyes. </a:t>
            </a:r>
          </a:p>
          <a:p>
            <a:pPr marL="0" indent="0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Visual imagery may include  : </a:t>
            </a:r>
          </a:p>
          <a:p>
            <a:pPr marL="0" indent="0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color (burnt red, bright orange, dull yellow), </a:t>
            </a:r>
          </a:p>
          <a:p>
            <a:pPr marL="0" indent="0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shapes such as square, circular, conical, </a:t>
            </a:r>
          </a:p>
          <a:p>
            <a:pPr marL="0" indent="0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size such as miniscule, tiny, medium, gigantic, </a:t>
            </a:r>
          </a:p>
          <a:p>
            <a:pPr marL="0" indent="0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pattern such as polka-dotted, striped zig-zagged, straight </a:t>
            </a:r>
          </a:p>
          <a:p>
            <a:pPr marL="0" indent="0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Example : 				</a:t>
            </a:r>
            <a:r>
              <a:rPr lang="en-US" sz="1800" dirty="0" smtClean="0">
                <a:latin typeface="Corbel" panose="020B0503020204020204" pitchFamily="34" charset="0"/>
              </a:rPr>
              <a:t>      </a:t>
            </a:r>
            <a:r>
              <a:rPr lang="en-US" sz="1800" b="1" i="1" dirty="0" smtClean="0">
                <a:latin typeface="Corbel" panose="020B0503020204020204" pitchFamily="34" charset="0"/>
              </a:rPr>
              <a:t>The </a:t>
            </a:r>
            <a:r>
              <a:rPr lang="en-US" sz="1800" b="1" i="1" dirty="0" smtClean="0">
                <a:latin typeface="Corbel" panose="020B0503020204020204" pitchFamily="34" charset="0"/>
              </a:rPr>
              <a:t>night was black as ever, but bright</a:t>
            </a:r>
          </a:p>
          <a:p>
            <a:pPr marL="0" indent="0" algn="ctr">
              <a:buNone/>
            </a:pPr>
            <a:r>
              <a:rPr lang="en-US" sz="1800" b="1" i="1" dirty="0" smtClean="0">
                <a:latin typeface="Corbel" panose="020B0503020204020204" pitchFamily="34" charset="0"/>
              </a:rPr>
              <a:t>Stars lit up the sky in beautiful varied</a:t>
            </a:r>
          </a:p>
          <a:p>
            <a:pPr marL="0" indent="0" algn="ctr">
              <a:buNone/>
            </a:pPr>
            <a:r>
              <a:rPr lang="en-US" sz="1800" b="1" i="1" dirty="0" smtClean="0">
                <a:latin typeface="Corbel" panose="020B0503020204020204" pitchFamily="34" charset="0"/>
              </a:rPr>
              <a:t>Constellations which were sprinkled across</a:t>
            </a:r>
          </a:p>
          <a:p>
            <a:pPr marL="0" indent="0" algn="ctr">
              <a:buNone/>
            </a:pPr>
            <a:r>
              <a:rPr lang="en-US" sz="1800" b="1" i="1" dirty="0" smtClean="0">
                <a:latin typeface="Corbel" panose="020B0503020204020204" pitchFamily="34" charset="0"/>
              </a:rPr>
              <a:t>The astronomical landscape</a:t>
            </a:r>
          </a:p>
          <a:p>
            <a:pPr marL="0" indent="0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(In this example, the experience of the night sky is described in depth with color (black as ever, bright), shape (varied constellations), and pattern (sprinkled))</a:t>
            </a:r>
          </a:p>
          <a:p>
            <a:pPr marL="0" indent="0">
              <a:buNone/>
            </a:pPr>
            <a:endParaRPr lang="en-US" sz="1200" dirty="0" smtClean="0">
              <a:latin typeface="Corbel" panose="020B0503020204020204" pitchFamily="34" charset="0"/>
            </a:endParaRPr>
          </a:p>
          <a:p>
            <a:endParaRPr lang="en-US" sz="1200" dirty="0" smtClean="0">
              <a:latin typeface="Corbel" panose="020B0503020204020204" pitchFamily="34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Corbel" panose="020B0503020204020204" pitchFamily="34" charset="0"/>
              </a:rPr>
              <a:t> </a:t>
            </a:r>
          </a:p>
          <a:p>
            <a:endParaRPr lang="en-US" sz="12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585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331" y="822960"/>
            <a:ext cx="9470572" cy="5425440"/>
          </a:xfrm>
        </p:spPr>
        <p:txBody>
          <a:bodyPr/>
          <a:lstStyle/>
          <a:p>
            <a:r>
              <a:rPr lang="en-US" dirty="0">
                <a:latin typeface="Corbel" panose="020B0503020204020204" pitchFamily="34" charset="0"/>
              </a:rPr>
              <a:t>Auditory imagery (hearing): describes what we hear, from music to noise to pure silence. It may include: </a:t>
            </a:r>
          </a:p>
          <a:p>
            <a:pPr marL="0" indent="0">
              <a:buNone/>
            </a:pPr>
            <a:r>
              <a:rPr lang="en-US" dirty="0">
                <a:latin typeface="Corbel" panose="020B0503020204020204" pitchFamily="34" charset="0"/>
              </a:rPr>
              <a:t>Enjoyable sounds such as : beautiful music, bird song, the voices of a chorus</a:t>
            </a:r>
          </a:p>
          <a:p>
            <a:pPr marL="0" indent="0">
              <a:buNone/>
            </a:pPr>
            <a:r>
              <a:rPr lang="en-US" dirty="0">
                <a:latin typeface="Corbel" panose="020B0503020204020204" pitchFamily="34" charset="0"/>
              </a:rPr>
              <a:t>Noises such as : the bang of gun, the sound of a broom moving across the floor</a:t>
            </a:r>
          </a:p>
          <a:p>
            <a:pPr marL="0" indent="0">
              <a:buNone/>
            </a:pPr>
            <a:r>
              <a:rPr lang="en-US" dirty="0">
                <a:latin typeface="Corbel" panose="020B0503020204020204" pitchFamily="34" charset="0"/>
              </a:rPr>
              <a:t>Example : 			</a:t>
            </a:r>
            <a:r>
              <a:rPr lang="en-US" dirty="0" smtClean="0">
                <a:latin typeface="Corbel" panose="020B0503020204020204" pitchFamily="34" charset="0"/>
              </a:rPr>
              <a:t>      </a:t>
            </a:r>
            <a:r>
              <a:rPr lang="en-US" b="1" i="1" dirty="0" smtClean="0">
                <a:latin typeface="Corbel" panose="020B0503020204020204" pitchFamily="34" charset="0"/>
              </a:rPr>
              <a:t>Silence </a:t>
            </a:r>
            <a:r>
              <a:rPr lang="en-US" b="1" i="1" dirty="0">
                <a:latin typeface="Corbel" panose="020B0503020204020204" pitchFamily="34" charset="0"/>
              </a:rPr>
              <a:t>was broken by the peal of piano</a:t>
            </a:r>
          </a:p>
          <a:p>
            <a:pPr marL="0" indent="0" algn="ctr">
              <a:buNone/>
            </a:pPr>
            <a:r>
              <a:rPr lang="en-US" b="1" i="1" dirty="0">
                <a:latin typeface="Corbel" panose="020B0503020204020204" pitchFamily="34" charset="0"/>
              </a:rPr>
              <a:t>Keys as Shannon began practicing her concerto.</a:t>
            </a:r>
          </a:p>
          <a:p>
            <a:pPr marL="0" indent="0">
              <a:buNone/>
            </a:pPr>
            <a:r>
              <a:rPr lang="en-US" dirty="0">
                <a:latin typeface="Corbel" panose="020B0503020204020204" pitchFamily="34" charset="0"/>
              </a:rPr>
              <a:t>(Here, auditory imagery breaks silence with the beautiful sound of piano keys</a:t>
            </a:r>
            <a:r>
              <a:rPr lang="en-US" dirty="0" smtClean="0">
                <a:latin typeface="Corbel" panose="020B0503020204020204" pitchFamily="34" charset="0"/>
              </a:rPr>
              <a:t>.)</a:t>
            </a:r>
          </a:p>
          <a:p>
            <a:pPr marL="0" indent="0">
              <a:buNone/>
            </a:pPr>
            <a:endParaRPr lang="en-US" dirty="0" smtClean="0">
              <a:latin typeface="Corbel" panose="020B0503020204020204" pitchFamily="34" charset="0"/>
            </a:endParaRPr>
          </a:p>
          <a:p>
            <a:r>
              <a:rPr lang="en-US" dirty="0"/>
              <a:t>Olfactory imagery (smell) : describes what we smell. It may include :</a:t>
            </a:r>
          </a:p>
          <a:p>
            <a:pPr marL="0" indent="0">
              <a:buNone/>
            </a:pPr>
            <a:r>
              <a:rPr lang="en-US" dirty="0"/>
              <a:t>Fragrances, such as perfumes, enticing food and drink, blooming flowers</a:t>
            </a:r>
          </a:p>
          <a:p>
            <a:pPr marL="0" indent="0">
              <a:buNone/>
            </a:pPr>
            <a:r>
              <a:rPr lang="en-US" dirty="0"/>
              <a:t>Odors, such as rotting trash, body odors, or stinky wet dog</a:t>
            </a:r>
          </a:p>
          <a:p>
            <a:pPr marL="0" indent="0">
              <a:buNone/>
            </a:pPr>
            <a:endParaRPr lang="en-US" dirty="0">
              <a:latin typeface="Corbel" panose="020B05030202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176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209007"/>
            <a:ext cx="9875520" cy="64138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Example</a:t>
            </a:r>
            <a:r>
              <a:rPr lang="en-US" sz="1800" dirty="0" smtClean="0"/>
              <a:t>: </a:t>
            </a:r>
          </a:p>
          <a:p>
            <a:pPr marL="0" indent="0" algn="ctr">
              <a:buNone/>
            </a:pPr>
            <a:r>
              <a:rPr lang="en-US" sz="1800" b="1" i="1" dirty="0" smtClean="0"/>
              <a:t>She smelled the scent of sweet hibiscus</a:t>
            </a:r>
          </a:p>
          <a:p>
            <a:pPr marL="0" indent="0" algn="ctr">
              <a:buNone/>
            </a:pPr>
            <a:r>
              <a:rPr lang="en-US" sz="1800" b="1" i="1" dirty="0" smtClean="0"/>
              <a:t>Wafting through the air, its tropical smell a</a:t>
            </a:r>
          </a:p>
          <a:p>
            <a:pPr marL="0" indent="0" algn="ctr">
              <a:buNone/>
            </a:pPr>
            <a:r>
              <a:rPr lang="en-US" sz="1800" b="1" i="1" dirty="0" smtClean="0"/>
              <a:t>Reminder that she was on vacation in a</a:t>
            </a:r>
          </a:p>
          <a:p>
            <a:pPr marL="0" indent="0" algn="ctr">
              <a:buNone/>
            </a:pPr>
            <a:r>
              <a:rPr lang="en-US" sz="1800" b="1" i="1" dirty="0" smtClean="0"/>
              <a:t>Beautiful place </a:t>
            </a:r>
          </a:p>
          <a:p>
            <a:pPr marL="0" indent="0">
              <a:buNone/>
            </a:pPr>
            <a:r>
              <a:rPr lang="en-US" sz="1800" dirty="0" smtClean="0"/>
              <a:t>(the scent of hibiscus helps describe a scene which is relaxing, warm, and welcoming)</a:t>
            </a:r>
          </a:p>
          <a:p>
            <a:r>
              <a:rPr lang="en-US" sz="1800" dirty="0" smtClean="0"/>
              <a:t>Gustatory imagery (taste): describes what we taste. It may include</a:t>
            </a:r>
          </a:p>
          <a:p>
            <a:pPr marL="0" indent="0">
              <a:buNone/>
            </a:pPr>
            <a:r>
              <a:rPr lang="en-US" sz="1800" dirty="0" smtClean="0"/>
              <a:t>Sweetness, such as candies, candies, cookies</a:t>
            </a:r>
          </a:p>
          <a:p>
            <a:pPr marL="0" indent="0">
              <a:buNone/>
            </a:pPr>
            <a:r>
              <a:rPr lang="en-US" sz="1800" dirty="0" smtClean="0"/>
              <a:t>Sourness, bitterness, and tartness, such as lemons and limes</a:t>
            </a:r>
          </a:p>
          <a:p>
            <a:pPr marL="0" indent="0">
              <a:buNone/>
            </a:pPr>
            <a:r>
              <a:rPr lang="en-US" sz="1800" dirty="0" smtClean="0"/>
              <a:t>Saltines, such as pretzels, French fries and pepperonis</a:t>
            </a:r>
          </a:p>
          <a:p>
            <a:pPr marL="0" indent="0">
              <a:buNone/>
            </a:pPr>
            <a:r>
              <a:rPr lang="en-US" sz="1800" dirty="0" smtClean="0"/>
              <a:t>Example : </a:t>
            </a:r>
          </a:p>
          <a:p>
            <a:pPr marL="0" indent="0" algn="ctr">
              <a:buNone/>
            </a:pPr>
            <a:r>
              <a:rPr lang="en-US" sz="1800" b="1" i="1" dirty="0" smtClean="0"/>
              <a:t>The candy melted in her mouth and swirls</a:t>
            </a:r>
          </a:p>
          <a:p>
            <a:pPr marL="0" indent="0" algn="ctr">
              <a:buNone/>
            </a:pPr>
            <a:r>
              <a:rPr lang="en-US" sz="1800" b="1" i="1" dirty="0" smtClean="0"/>
              <a:t>Of bittersweet chocolate and slightly sweet</a:t>
            </a:r>
          </a:p>
          <a:p>
            <a:pPr marL="0" indent="0" algn="ctr">
              <a:buNone/>
            </a:pPr>
            <a:r>
              <a:rPr lang="en-US" sz="1800" b="1" i="1" dirty="0" smtClean="0"/>
              <a:t>But salty caramel blended together on her tongue</a:t>
            </a:r>
          </a:p>
          <a:p>
            <a:pPr marL="0" indent="0">
              <a:buNone/>
            </a:pPr>
            <a:r>
              <a:rPr lang="en-US" sz="1800" dirty="0" smtClean="0"/>
              <a:t>(thanks to an in –depth description of the candy’s various flavors, the reader can almost experience the deliciousness directly)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283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834" y="731520"/>
            <a:ext cx="9253020" cy="4650377"/>
          </a:xfrm>
        </p:spPr>
        <p:txBody>
          <a:bodyPr>
            <a:normAutofit/>
          </a:bodyPr>
          <a:lstStyle/>
          <a:p>
            <a:r>
              <a:rPr lang="en-US" dirty="0"/>
              <a:t>Tactile imagery (touch</a:t>
            </a:r>
            <a:r>
              <a:rPr lang="en-US" dirty="0" smtClean="0"/>
              <a:t>) : describes what we feel or touch. It include :</a:t>
            </a:r>
          </a:p>
          <a:p>
            <a:pPr marL="0" indent="0">
              <a:buNone/>
            </a:pPr>
            <a:r>
              <a:rPr lang="en-US" dirty="0" smtClean="0"/>
              <a:t>Temperature such as bitter cold, humidity, mildness</a:t>
            </a:r>
          </a:p>
          <a:p>
            <a:pPr marL="0" indent="0">
              <a:buNone/>
            </a:pPr>
            <a:r>
              <a:rPr lang="en-US" dirty="0" smtClean="0"/>
              <a:t>Texture such as rough, ragged, seamless, and smooth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Example </a:t>
            </a:r>
            <a:r>
              <a:rPr lang="en-US" dirty="0" smtClean="0"/>
              <a:t>:</a:t>
            </a:r>
          </a:p>
          <a:p>
            <a:pPr marL="0" indent="0" algn="ctr">
              <a:buNone/>
            </a:pPr>
            <a:r>
              <a:rPr lang="en-US" b="1" i="1" dirty="0" smtClean="0"/>
              <a:t>After the long run, he collapsed in the </a:t>
            </a:r>
          </a:p>
          <a:p>
            <a:pPr marL="0" indent="0" algn="ctr">
              <a:buNone/>
            </a:pPr>
            <a:r>
              <a:rPr lang="en-US" b="1" i="1" dirty="0" smtClean="0"/>
              <a:t>grass with tired and burning muscles. </a:t>
            </a:r>
          </a:p>
          <a:p>
            <a:pPr marL="0" indent="0" algn="ctr">
              <a:buNone/>
            </a:pPr>
            <a:r>
              <a:rPr lang="en-US" b="1" i="1" dirty="0" smtClean="0"/>
              <a:t>The grass tickled his skin and sweat cooled on </a:t>
            </a:r>
          </a:p>
          <a:p>
            <a:pPr marL="0" indent="0" algn="ctr">
              <a:buNone/>
            </a:pPr>
            <a:r>
              <a:rPr lang="en-US" b="1" i="1" dirty="0" smtClean="0"/>
              <a:t>His brow</a:t>
            </a:r>
          </a:p>
          <a:p>
            <a:pPr marL="0" indent="0">
              <a:buNone/>
            </a:pPr>
            <a:r>
              <a:rPr lang="en-US" dirty="0" smtClean="0"/>
              <a:t>(in this example, imagery is used to describe the feeling of stained muscles, grass’s tickle, and seat cooling on skin)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1400" dirty="0" smtClean="0"/>
          </a:p>
          <a:p>
            <a:pPr>
              <a:buAutoNum type="arabicPeriod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74130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144" y="483326"/>
            <a:ext cx="9396710" cy="57650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4. Forms </a:t>
            </a:r>
          </a:p>
          <a:p>
            <a:pPr marL="0" indent="0">
              <a:buNone/>
            </a:pPr>
            <a:r>
              <a:rPr lang="en-US" dirty="0"/>
              <a:t>in a poem, can be understood as physical structure of the poem; the length of line, their rhythms, repetitions. Poets give form to their verse in various ways. Stanzas come in a variety of lengths such as : </a:t>
            </a:r>
          </a:p>
          <a:p>
            <a:pPr>
              <a:buAutoNum type="arabicPeriod"/>
            </a:pPr>
            <a:r>
              <a:rPr lang="en-US" dirty="0"/>
              <a:t>2 lines are called a couplet</a:t>
            </a:r>
          </a:p>
          <a:p>
            <a:pPr>
              <a:buAutoNum type="arabicPeriod"/>
            </a:pPr>
            <a:r>
              <a:rPr lang="en-US" dirty="0"/>
              <a:t>3 lines are called triplet</a:t>
            </a:r>
          </a:p>
          <a:p>
            <a:pPr>
              <a:buAutoNum type="arabicPeriod"/>
            </a:pPr>
            <a:r>
              <a:rPr lang="en-US" dirty="0"/>
              <a:t>4 lines are called quatrain</a:t>
            </a:r>
          </a:p>
          <a:p>
            <a:pPr>
              <a:buAutoNum type="arabicPeriod"/>
            </a:pPr>
            <a:r>
              <a:rPr lang="en-US" dirty="0"/>
              <a:t>5 lines are called quintet</a:t>
            </a:r>
          </a:p>
          <a:p>
            <a:pPr>
              <a:buAutoNum type="arabicPeriod"/>
            </a:pPr>
            <a:r>
              <a:rPr lang="en-US" dirty="0"/>
              <a:t>6 lines are called sexted</a:t>
            </a:r>
          </a:p>
          <a:p>
            <a:pPr>
              <a:buAutoNum type="arabicPeriod"/>
            </a:pPr>
            <a:r>
              <a:rPr lang="en-US" dirty="0"/>
              <a:t>7 lines are called septet</a:t>
            </a:r>
          </a:p>
          <a:p>
            <a:pPr>
              <a:buAutoNum type="arabicPeriod"/>
            </a:pPr>
            <a:r>
              <a:rPr lang="en-US" dirty="0"/>
              <a:t>8 lines are called octave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9427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115</TotalTime>
  <Words>500</Words>
  <Application>Microsoft Office PowerPoint</Application>
  <PresentationFormat>Widescreen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Corbel</vt:lpstr>
      <vt:lpstr>Wingdings 3</vt:lpstr>
      <vt:lpstr>Ion</vt:lpstr>
      <vt:lpstr>POEM IV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POEM III</dc:title>
  <dc:creator>Lenovo</dc:creator>
  <cp:lastModifiedBy>Lenovo</cp:lastModifiedBy>
  <cp:revision>14</cp:revision>
  <dcterms:created xsi:type="dcterms:W3CDTF">2020-10-14T02:39:20Z</dcterms:created>
  <dcterms:modified xsi:type="dcterms:W3CDTF">2020-10-15T00:00:42Z</dcterms:modified>
</cp:coreProperties>
</file>