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9" r:id="rId4"/>
    <p:sldId id="258"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72"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10/13/2020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10/13/2020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10/13/2020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10/13/2020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10/13/2020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10/13/2020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10/13/2020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POEM III</a:t>
            </a:r>
            <a:endParaRPr lang="en-US" dirty="0"/>
          </a:p>
        </p:txBody>
      </p:sp>
      <p:sp>
        <p:nvSpPr>
          <p:cNvPr id="3" name="Subtitle 2"/>
          <p:cNvSpPr>
            <a:spLocks noGrp="1"/>
          </p:cNvSpPr>
          <p:nvPr>
            <p:ph type="subTitle" idx="1"/>
          </p:nvPr>
        </p:nvSpPr>
        <p:spPr/>
        <p:txBody>
          <a:bodyPr/>
          <a:lstStyle/>
          <a:p>
            <a:r>
              <a:rPr lang="en-US" dirty="0" smtClean="0"/>
              <a:t>BY : MISS INDAH</a:t>
            </a:r>
            <a:endParaRPr lang="en-US" dirty="0"/>
          </a:p>
        </p:txBody>
      </p:sp>
    </p:spTree>
    <p:extLst>
      <p:ext uri="{BB962C8B-B14F-4D97-AF65-F5344CB8AC3E}">
        <p14:creationId xmlns:p14="http://schemas.microsoft.com/office/powerpoint/2010/main" val="22726476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ELEMENTS OF POEM</a:t>
            </a:r>
            <a:endParaRPr lang="en-US" dirty="0"/>
          </a:p>
        </p:txBody>
      </p:sp>
      <p:sp>
        <p:nvSpPr>
          <p:cNvPr id="3" name="Content Placeholder 2"/>
          <p:cNvSpPr>
            <a:spLocks noGrp="1"/>
          </p:cNvSpPr>
          <p:nvPr>
            <p:ph idx="1"/>
          </p:nvPr>
        </p:nvSpPr>
        <p:spPr/>
        <p:txBody>
          <a:bodyPr>
            <a:normAutofit lnSpcReduction="10000"/>
          </a:bodyPr>
          <a:lstStyle/>
          <a:p>
            <a:r>
              <a:rPr lang="en-US" b="1" dirty="0" smtClean="0"/>
              <a:t>1. Rhythm</a:t>
            </a:r>
          </a:p>
          <a:p>
            <a:pPr marL="0" indent="0">
              <a:buNone/>
            </a:pPr>
            <a:r>
              <a:rPr lang="en-US" dirty="0" smtClean="0"/>
              <a:t>Rhythm can be described as the beat and pace of a poem. Rhythm is created by the pattern of stressed and unstressed syllables in a line or verse. It can help to strengthen the meaning of words and ideas in a poem. Rhythm communicates the emotion of the poet. It reveals the emotion of happiness, sadness, greatness or other feelings</a:t>
            </a:r>
          </a:p>
          <a:p>
            <a:endParaRPr lang="en-US" dirty="0"/>
          </a:p>
          <a:p>
            <a:r>
              <a:rPr lang="en-US" b="1" dirty="0" smtClean="0"/>
              <a:t>2. Sounds</a:t>
            </a:r>
            <a:r>
              <a:rPr lang="en-US" dirty="0" smtClean="0"/>
              <a:t> </a:t>
            </a:r>
          </a:p>
          <a:p>
            <a:pPr marL="0" indent="0">
              <a:buNone/>
            </a:pPr>
            <a:r>
              <a:rPr lang="en-US" dirty="0" smtClean="0"/>
              <a:t>Sound devices enhance a poem’s mood and meaning. </a:t>
            </a:r>
          </a:p>
          <a:p>
            <a:pPr marL="0" indent="0">
              <a:buNone/>
            </a:pPr>
            <a:r>
              <a:rPr lang="en-US" b="1" i="1" dirty="0" smtClean="0"/>
              <a:t>a. Alliteration</a:t>
            </a:r>
            <a:r>
              <a:rPr lang="en-US" dirty="0" smtClean="0"/>
              <a:t> </a:t>
            </a:r>
          </a:p>
          <a:p>
            <a:pPr marL="0" indent="0">
              <a:buNone/>
            </a:pPr>
            <a:r>
              <a:rPr lang="en-US" dirty="0" smtClean="0"/>
              <a:t>Is the repetition of consonant sounds in the beginning of words. An alliteration poem uses words that begins with the same letter. </a:t>
            </a:r>
            <a:endParaRPr lang="en-US" dirty="0"/>
          </a:p>
        </p:txBody>
      </p:sp>
    </p:spTree>
    <p:extLst>
      <p:ext uri="{BB962C8B-B14F-4D97-AF65-F5344CB8AC3E}">
        <p14:creationId xmlns:p14="http://schemas.microsoft.com/office/powerpoint/2010/main" val="39320488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6389" y="431075"/>
            <a:ext cx="8749553" cy="5610288"/>
          </a:xfrm>
        </p:spPr>
        <p:txBody>
          <a:bodyPr>
            <a:normAutofit/>
          </a:bodyPr>
          <a:lstStyle/>
          <a:p>
            <a:r>
              <a:rPr lang="en-US" dirty="0" smtClean="0"/>
              <a:t>Examples : </a:t>
            </a:r>
          </a:p>
          <a:p>
            <a:pPr marL="0" indent="0" algn="ctr">
              <a:buNone/>
            </a:pPr>
            <a:r>
              <a:rPr lang="en-US" b="1" i="1" dirty="0" err="1" smtClean="0"/>
              <a:t>Penrith</a:t>
            </a:r>
            <a:r>
              <a:rPr lang="en-US" b="1" i="1" dirty="0" smtClean="0"/>
              <a:t> </a:t>
            </a:r>
            <a:r>
              <a:rPr lang="en-US" b="1" i="1" dirty="0" err="1" smtClean="0"/>
              <a:t>Panters</a:t>
            </a:r>
            <a:endParaRPr lang="en-US" b="1" i="1" dirty="0" smtClean="0"/>
          </a:p>
          <a:p>
            <a:pPr marL="0" indent="0" algn="ctr">
              <a:buNone/>
            </a:pPr>
            <a:r>
              <a:rPr lang="en-US" b="1" i="1" dirty="0" smtClean="0"/>
              <a:t>Busy as a bee</a:t>
            </a:r>
          </a:p>
          <a:p>
            <a:pPr marL="0" indent="0" algn="ctr">
              <a:buNone/>
            </a:pPr>
            <a:r>
              <a:rPr lang="en-US" b="1" i="1" dirty="0" smtClean="0"/>
              <a:t>Best buy</a:t>
            </a:r>
          </a:p>
          <a:p>
            <a:pPr marL="0" indent="0" algn="ctr">
              <a:buNone/>
            </a:pPr>
            <a:r>
              <a:rPr lang="en-US" b="1" i="1" dirty="0" smtClean="0"/>
              <a:t>Round and round the</a:t>
            </a:r>
          </a:p>
          <a:p>
            <a:pPr marL="0" indent="0" algn="ctr">
              <a:buNone/>
            </a:pPr>
            <a:r>
              <a:rPr lang="en-US" b="1" i="1" dirty="0" smtClean="0"/>
              <a:t>Rugged rocks the ragged</a:t>
            </a:r>
          </a:p>
          <a:p>
            <a:pPr marL="0" indent="0" algn="ctr">
              <a:buNone/>
            </a:pPr>
            <a:r>
              <a:rPr lang="en-US" b="1" i="1" dirty="0" smtClean="0"/>
              <a:t>Rascal ran</a:t>
            </a:r>
          </a:p>
          <a:p>
            <a:pPr algn="ctr"/>
            <a:endParaRPr lang="en-US" b="1" i="1" dirty="0"/>
          </a:p>
          <a:p>
            <a:pPr marL="0" indent="0" algn="ctr">
              <a:buNone/>
            </a:pPr>
            <a:r>
              <a:rPr lang="en-US" b="1" i="1" dirty="0" smtClean="0"/>
              <a:t>She sells sea –shells on the sea-shore.</a:t>
            </a:r>
          </a:p>
          <a:p>
            <a:pPr marL="0" indent="0" algn="ctr">
              <a:buNone/>
            </a:pPr>
            <a:r>
              <a:rPr lang="en-US" b="1" i="1" dirty="0" smtClean="0"/>
              <a:t>The shells she sells are sea shells, I’m sure.</a:t>
            </a:r>
          </a:p>
          <a:p>
            <a:pPr marL="0" indent="0" algn="ctr">
              <a:buNone/>
            </a:pPr>
            <a:r>
              <a:rPr lang="en-US" b="1" i="1" dirty="0" smtClean="0"/>
              <a:t>For if she sells sea shells on the sea–shore</a:t>
            </a:r>
          </a:p>
          <a:p>
            <a:pPr marL="0" indent="0" algn="ctr">
              <a:buNone/>
            </a:pPr>
            <a:r>
              <a:rPr lang="en-US" b="1" i="1" dirty="0" smtClean="0"/>
              <a:t>Then I’m sure she sells sea-shore shells.</a:t>
            </a:r>
          </a:p>
          <a:p>
            <a:pPr algn="ctr"/>
            <a:endParaRPr lang="en-US" b="1" i="1" dirty="0" smtClean="0"/>
          </a:p>
          <a:p>
            <a:endParaRPr lang="en-US" dirty="0"/>
          </a:p>
        </p:txBody>
      </p:sp>
    </p:spTree>
    <p:extLst>
      <p:ext uri="{BB962C8B-B14F-4D97-AF65-F5344CB8AC3E}">
        <p14:creationId xmlns:p14="http://schemas.microsoft.com/office/powerpoint/2010/main" val="13347722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609600"/>
            <a:ext cx="8712299" cy="5431762"/>
          </a:xfrm>
        </p:spPr>
        <p:txBody>
          <a:bodyPr/>
          <a:lstStyle/>
          <a:p>
            <a:pPr marL="0" indent="0">
              <a:buNone/>
            </a:pPr>
            <a:r>
              <a:rPr lang="en-US" b="1" i="1" dirty="0" smtClean="0"/>
              <a:t>b. Repetition</a:t>
            </a:r>
            <a:r>
              <a:rPr lang="en-US" dirty="0" smtClean="0"/>
              <a:t> </a:t>
            </a:r>
          </a:p>
          <a:p>
            <a:pPr marL="0" indent="0">
              <a:buNone/>
            </a:pPr>
            <a:r>
              <a:rPr lang="en-US" dirty="0" smtClean="0"/>
              <a:t>Is the use of any element of language more than once (sound, word, phrase, clause, sentence) to make an idea clearer.</a:t>
            </a:r>
          </a:p>
          <a:p>
            <a:pPr marL="0" indent="0">
              <a:buNone/>
            </a:pPr>
            <a:r>
              <a:rPr lang="en-US" dirty="0" smtClean="0"/>
              <a:t>Examples : </a:t>
            </a:r>
          </a:p>
          <a:p>
            <a:pPr marL="0" indent="0" algn="ctr">
              <a:buNone/>
            </a:pPr>
            <a:r>
              <a:rPr lang="en-US" b="1" i="1" dirty="0" smtClean="0"/>
              <a:t>Witch, witch </a:t>
            </a:r>
          </a:p>
          <a:p>
            <a:pPr marL="0" indent="0" algn="ctr">
              <a:buNone/>
            </a:pPr>
            <a:r>
              <a:rPr lang="en-US" b="1" i="1" dirty="0" smtClean="0"/>
              <a:t>Witch, witch, where do you fly?</a:t>
            </a:r>
          </a:p>
          <a:p>
            <a:pPr marL="0" indent="0" algn="ctr">
              <a:buNone/>
            </a:pPr>
            <a:r>
              <a:rPr lang="en-US" b="1" i="1" dirty="0" smtClean="0"/>
              <a:t>Under the clouds and over the sky.</a:t>
            </a:r>
          </a:p>
          <a:p>
            <a:pPr marL="0" indent="0" algn="ctr">
              <a:buNone/>
            </a:pPr>
            <a:r>
              <a:rPr lang="en-US" b="1" i="1" dirty="0" smtClean="0"/>
              <a:t>Witch, witch,  what do you eat?</a:t>
            </a:r>
          </a:p>
          <a:p>
            <a:pPr marL="0" indent="0" algn="ctr">
              <a:buNone/>
            </a:pPr>
            <a:r>
              <a:rPr lang="en-US" b="1" i="1" dirty="0" smtClean="0"/>
              <a:t>Little black apples from down the street.</a:t>
            </a:r>
          </a:p>
          <a:p>
            <a:pPr marL="0" indent="0" algn="ctr">
              <a:buNone/>
            </a:pPr>
            <a:r>
              <a:rPr lang="en-US" b="1" i="1" dirty="0" smtClean="0"/>
              <a:t>Witch, witch, what do you drink?</a:t>
            </a:r>
          </a:p>
          <a:p>
            <a:pPr marL="0" indent="0" algn="ctr">
              <a:buNone/>
            </a:pPr>
            <a:r>
              <a:rPr lang="en-US" b="1" i="1" dirty="0" smtClean="0"/>
              <a:t>Vinegar and runny red ink.</a:t>
            </a:r>
          </a:p>
          <a:p>
            <a:pPr marL="0" indent="0" algn="ctr">
              <a:buNone/>
            </a:pPr>
            <a:r>
              <a:rPr lang="en-US" b="1" i="1" dirty="0" smtClean="0"/>
              <a:t>Witch, witch, where do you sleep?</a:t>
            </a:r>
          </a:p>
          <a:p>
            <a:pPr marL="0" indent="0" algn="ctr">
              <a:buNone/>
            </a:pPr>
            <a:r>
              <a:rPr lang="en-US" b="1" i="1" dirty="0" smtClean="0"/>
              <a:t>Up in the clouds where the pillows are cheap.</a:t>
            </a: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23588077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8823" y="222069"/>
            <a:ext cx="9104811" cy="6400799"/>
          </a:xfrm>
        </p:spPr>
        <p:txBody>
          <a:bodyPr>
            <a:noAutofit/>
          </a:bodyPr>
          <a:lstStyle/>
          <a:p>
            <a:pPr marL="0" indent="0" algn="ctr">
              <a:buNone/>
            </a:pPr>
            <a:r>
              <a:rPr lang="en-US" b="1" i="1" dirty="0" smtClean="0"/>
              <a:t>GOOD MORNING</a:t>
            </a:r>
          </a:p>
          <a:p>
            <a:pPr marL="0" indent="0" algn="ctr">
              <a:buNone/>
            </a:pPr>
            <a:r>
              <a:rPr lang="en-US" b="1" i="1" dirty="0" smtClean="0"/>
              <a:t>Good morning, everyone</a:t>
            </a:r>
          </a:p>
          <a:p>
            <a:pPr marL="0" indent="0" algn="ctr">
              <a:buNone/>
            </a:pPr>
            <a:r>
              <a:rPr lang="en-US" b="1" i="1" dirty="0" smtClean="0"/>
              <a:t>Good morning, everyone</a:t>
            </a:r>
          </a:p>
          <a:p>
            <a:pPr marL="0" indent="0" algn="ctr">
              <a:buNone/>
            </a:pPr>
            <a:r>
              <a:rPr lang="en-US" b="1" i="1" dirty="0" smtClean="0"/>
              <a:t>Good morning, everyone</a:t>
            </a:r>
          </a:p>
          <a:p>
            <a:pPr marL="0" indent="0" algn="ctr">
              <a:buNone/>
            </a:pPr>
            <a:r>
              <a:rPr lang="en-US" b="1" i="1" dirty="0" smtClean="0"/>
              <a:t>Are you ready for some fun?</a:t>
            </a:r>
          </a:p>
          <a:p>
            <a:pPr marL="0" indent="0" algn="ctr">
              <a:buNone/>
            </a:pPr>
            <a:r>
              <a:rPr lang="en-US" b="1" i="1" dirty="0" smtClean="0"/>
              <a:t>Stand up and turn around</a:t>
            </a:r>
          </a:p>
          <a:p>
            <a:pPr marL="0" indent="0" algn="ctr">
              <a:buNone/>
            </a:pPr>
            <a:r>
              <a:rPr lang="en-US" b="1" i="1" dirty="0" smtClean="0"/>
              <a:t>Then sit down on the ground</a:t>
            </a:r>
          </a:p>
          <a:p>
            <a:pPr marL="0" indent="0" algn="ctr">
              <a:buNone/>
            </a:pPr>
            <a:r>
              <a:rPr lang="en-US" b="1" i="1" dirty="0" smtClean="0"/>
              <a:t>Give me a great big CLAP</a:t>
            </a:r>
          </a:p>
          <a:p>
            <a:pPr marL="0" indent="0" algn="ctr">
              <a:buNone/>
            </a:pPr>
            <a:r>
              <a:rPr lang="en-US" b="1" i="1" dirty="0" smtClean="0"/>
              <a:t>Now fold your hands in your lap</a:t>
            </a:r>
          </a:p>
          <a:p>
            <a:pPr marL="0" indent="0">
              <a:buNone/>
            </a:pPr>
            <a:r>
              <a:rPr lang="en-US" b="1" i="1" dirty="0" smtClean="0"/>
              <a:t>c. Onomatopoeia</a:t>
            </a:r>
          </a:p>
          <a:p>
            <a:pPr marL="0" indent="0">
              <a:buNone/>
            </a:pPr>
            <a:r>
              <a:rPr lang="en-US" dirty="0" smtClean="0"/>
              <a:t>Is the use of words that imitate sound. It refers to a word that phonetically mimics or resembles the sound of the thing it describes. For example, the words we use to describe the noises that animals make are all onomatopoetic, such as a dog’s “bark”, a cat’s “meow”, or a coo’s “moo”. Interestingly, the onomatopoetic words for animal sounds change quite a bit from one language to another, as the words must fit into the larger linguistic system. Example, while a pig says “oink” in English, it says “</a:t>
            </a:r>
            <a:r>
              <a:rPr lang="en-US" dirty="0" err="1" smtClean="0"/>
              <a:t>buu</a:t>
            </a:r>
            <a:r>
              <a:rPr lang="en-US" dirty="0" smtClean="0"/>
              <a:t>” in Japanese, “</a:t>
            </a:r>
            <a:r>
              <a:rPr lang="en-US" dirty="0" err="1" smtClean="0"/>
              <a:t>grunz</a:t>
            </a:r>
            <a:r>
              <a:rPr lang="en-US" dirty="0" smtClean="0"/>
              <a:t>” in German, “</a:t>
            </a:r>
            <a:r>
              <a:rPr lang="en-US" dirty="0" err="1" smtClean="0"/>
              <a:t>knor</a:t>
            </a:r>
            <a:r>
              <a:rPr lang="en-US" dirty="0" smtClean="0"/>
              <a:t>” in Dutch.</a:t>
            </a:r>
          </a:p>
          <a:p>
            <a:pPr marL="0" indent="0">
              <a:buNone/>
            </a:pPr>
            <a:r>
              <a:rPr lang="en-US" dirty="0" smtClean="0"/>
              <a:t>  </a:t>
            </a:r>
            <a:endParaRPr lang="en-US" dirty="0"/>
          </a:p>
        </p:txBody>
      </p:sp>
    </p:spTree>
    <p:extLst>
      <p:ext uri="{BB962C8B-B14F-4D97-AF65-F5344CB8AC3E}">
        <p14:creationId xmlns:p14="http://schemas.microsoft.com/office/powerpoint/2010/main" val="38492809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Example in poem </a:t>
            </a:r>
          </a:p>
          <a:p>
            <a:pPr marL="0" indent="0" algn="ctr">
              <a:buNone/>
            </a:pPr>
            <a:r>
              <a:rPr lang="en-US" b="1" i="1" dirty="0" smtClean="0"/>
              <a:t>ARIEL : </a:t>
            </a:r>
          </a:p>
          <a:p>
            <a:pPr marL="0" indent="0" algn="ctr">
              <a:buNone/>
            </a:pPr>
            <a:r>
              <a:rPr lang="en-US" b="1" i="1" dirty="0" smtClean="0"/>
              <a:t>Hark, hark!</a:t>
            </a:r>
          </a:p>
          <a:p>
            <a:pPr marL="0" indent="0" algn="ctr">
              <a:buNone/>
            </a:pPr>
            <a:r>
              <a:rPr lang="en-US" b="1" i="1" dirty="0" smtClean="0"/>
              <a:t>Bow-wow</a:t>
            </a:r>
          </a:p>
          <a:p>
            <a:pPr marL="0" indent="0" algn="ctr">
              <a:buNone/>
            </a:pPr>
            <a:r>
              <a:rPr lang="en-US" b="1" i="1" dirty="0" smtClean="0"/>
              <a:t>The watch-dogs bark!</a:t>
            </a:r>
          </a:p>
          <a:p>
            <a:pPr marL="0" indent="0" algn="ctr">
              <a:buNone/>
            </a:pPr>
            <a:r>
              <a:rPr lang="en-US" b="1" i="1" dirty="0" smtClean="0"/>
              <a:t>Bow-wow </a:t>
            </a:r>
          </a:p>
          <a:p>
            <a:pPr marL="0" indent="0" algn="ctr">
              <a:buNone/>
            </a:pPr>
            <a:r>
              <a:rPr lang="en-US" b="1" i="1" dirty="0" smtClean="0"/>
              <a:t>Hark, hark! I hear</a:t>
            </a:r>
          </a:p>
          <a:p>
            <a:pPr marL="0" indent="0" algn="ctr">
              <a:buNone/>
            </a:pPr>
            <a:r>
              <a:rPr lang="en-US" b="1" i="1" dirty="0" smtClean="0"/>
              <a:t>The stain of strutting chanticleer</a:t>
            </a:r>
          </a:p>
          <a:p>
            <a:pPr marL="0" indent="0" algn="ctr">
              <a:buNone/>
            </a:pPr>
            <a:r>
              <a:rPr lang="en-US" b="1" i="1" dirty="0" smtClean="0"/>
              <a:t>Cry, ‘cock-a-diddle-</a:t>
            </a:r>
            <a:r>
              <a:rPr lang="en-US" b="1" i="1" dirty="0" err="1" smtClean="0"/>
              <a:t>dow</a:t>
            </a:r>
            <a:r>
              <a:rPr lang="en-US" b="1" i="1" dirty="0" smtClean="0"/>
              <a:t>!’</a:t>
            </a:r>
            <a:endParaRPr lang="en-US" b="1" i="1" dirty="0"/>
          </a:p>
        </p:txBody>
      </p:sp>
    </p:spTree>
    <p:extLst>
      <p:ext uri="{BB962C8B-B14F-4D97-AF65-F5344CB8AC3E}">
        <p14:creationId xmlns:p14="http://schemas.microsoft.com/office/powerpoint/2010/main" val="34371183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t>d. Rhyme</a:t>
            </a:r>
          </a:p>
          <a:p>
            <a:pPr marL="0" indent="0">
              <a:buNone/>
            </a:pPr>
            <a:r>
              <a:rPr lang="en-US" dirty="0" smtClean="0"/>
              <a:t>Is the repetition of sounds at the ends of words</a:t>
            </a:r>
          </a:p>
          <a:p>
            <a:pPr marL="0" indent="0">
              <a:buNone/>
            </a:pPr>
            <a:r>
              <a:rPr lang="en-US" smtClean="0"/>
              <a:t>Examples : </a:t>
            </a:r>
          </a:p>
          <a:p>
            <a:pPr marL="0" indent="0">
              <a:buNone/>
            </a:pPr>
            <a:endParaRPr lang="en-US" dirty="0"/>
          </a:p>
        </p:txBody>
      </p:sp>
    </p:spTree>
    <p:extLst>
      <p:ext uri="{BB962C8B-B14F-4D97-AF65-F5344CB8AC3E}">
        <p14:creationId xmlns:p14="http://schemas.microsoft.com/office/powerpoint/2010/main" val="4007499420"/>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689</TotalTime>
  <Words>498</Words>
  <Application>Microsoft Office PowerPoint</Application>
  <PresentationFormat>Widescreen</PresentationFormat>
  <Paragraphs>58</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Trebuchet MS</vt:lpstr>
      <vt:lpstr>Wingdings 3</vt:lpstr>
      <vt:lpstr>Facet</vt:lpstr>
      <vt:lpstr>POEM III</vt:lpstr>
      <vt:lpstr>THE ELEMENTS OF POEM</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POEM III</dc:title>
  <dc:creator>Lenovo</dc:creator>
  <cp:lastModifiedBy>Lenovo</cp:lastModifiedBy>
  <cp:revision>21</cp:revision>
  <dcterms:created xsi:type="dcterms:W3CDTF">2020-10-11T14:57:11Z</dcterms:created>
  <dcterms:modified xsi:type="dcterms:W3CDTF">2020-10-12T23:58:55Z</dcterms:modified>
</cp:coreProperties>
</file>