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1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497" y="5167312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14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57E1FB-D15A-4C0A-970B-4CD73947444B}" type="datetimeFigureOut">
              <a:rPr lang="en-US" smtClean="0"/>
              <a:t>7/24/2021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E1E1DA-5C63-48C0-9FD0-D1711EF0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9000">
              <a:srgbClr val="92D050"/>
            </a:gs>
            <a:gs pos="81000">
              <a:srgbClr val="FF0000"/>
            </a:gs>
            <a:gs pos="12000">
              <a:schemeClr val="accent2">
                <a:lumMod val="75000"/>
              </a:schemeClr>
            </a:gs>
            <a:gs pos="84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0089"/>
            <a:ext cx="12192000" cy="10262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9524"/>
            <a:ext cx="12192000" cy="951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18" y="6113750"/>
            <a:ext cx="849528" cy="5653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79" y="6071179"/>
            <a:ext cx="831507" cy="553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2861" y="6155268"/>
            <a:ext cx="901045" cy="5765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319" y="6184362"/>
            <a:ext cx="849528" cy="565323"/>
          </a:xfrm>
          <a:prstGeom prst="rect">
            <a:avLst/>
          </a:prstGeom>
        </p:spPr>
      </p:pic>
      <p:grpSp>
        <p:nvGrpSpPr>
          <p:cNvPr id="30" name="Group 29"/>
          <p:cNvGrpSpPr/>
          <p:nvPr userDrawn="1"/>
        </p:nvGrpSpPr>
        <p:grpSpPr>
          <a:xfrm>
            <a:off x="11312505" y="-159881"/>
            <a:ext cx="862801" cy="825792"/>
            <a:chOff x="10526492" y="1922566"/>
            <a:chExt cx="1020427" cy="825792"/>
          </a:xfrm>
        </p:grpSpPr>
        <p:grpSp>
          <p:nvGrpSpPr>
            <p:cNvPr id="31" name="Group 30"/>
            <p:cNvGrpSpPr/>
            <p:nvPr/>
          </p:nvGrpSpPr>
          <p:grpSpPr>
            <a:xfrm>
              <a:off x="10526492" y="2042618"/>
              <a:ext cx="782609" cy="705740"/>
              <a:chOff x="10264016" y="1436210"/>
              <a:chExt cx="1090844" cy="116175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10789682" y="1922566"/>
              <a:ext cx="757237" cy="723936"/>
              <a:chOff x="10264016" y="1436210"/>
              <a:chExt cx="1090844" cy="116175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 userDrawn="1"/>
        </p:nvGrpSpPr>
        <p:grpSpPr>
          <a:xfrm>
            <a:off x="-94094" y="-269326"/>
            <a:ext cx="862801" cy="825792"/>
            <a:chOff x="10526492" y="1922566"/>
            <a:chExt cx="1020427" cy="825792"/>
          </a:xfrm>
        </p:grpSpPr>
        <p:grpSp>
          <p:nvGrpSpPr>
            <p:cNvPr id="38" name="Group 37"/>
            <p:cNvGrpSpPr/>
            <p:nvPr/>
          </p:nvGrpSpPr>
          <p:grpSpPr>
            <a:xfrm>
              <a:off x="10526492" y="2042618"/>
              <a:ext cx="782609" cy="705740"/>
              <a:chOff x="10264016" y="1436210"/>
              <a:chExt cx="1090844" cy="1161757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  <p:grpSp>
          <p:nvGrpSpPr>
            <p:cNvPr id="39" name="Group 38"/>
            <p:cNvGrpSpPr/>
            <p:nvPr/>
          </p:nvGrpSpPr>
          <p:grpSpPr>
            <a:xfrm>
              <a:off x="10789682" y="1922566"/>
              <a:ext cx="757237" cy="723936"/>
              <a:chOff x="10264016" y="1436210"/>
              <a:chExt cx="1090844" cy="1161757"/>
            </a:xfrm>
          </p:grpSpPr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513119" y="1592770"/>
                <a:ext cx="998301" cy="685181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498520">
                <a:off x="10107456" y="1756226"/>
                <a:ext cx="998301" cy="68518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4240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75" y="202287"/>
            <a:ext cx="10740025" cy="812322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PIRANTI SEDERHANA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776" y="1127343"/>
            <a:ext cx="8918152" cy="3804876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err="1"/>
              <a:t>Piranti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(embedded system) </a:t>
            </a:r>
            <a:r>
              <a:rPr lang="en-US" sz="3200" dirty="0" err="1"/>
              <a:t>adalah</a:t>
            </a:r>
            <a:r>
              <a:rPr lang="en-US" sz="3200" dirty="0"/>
              <a:t> system </a:t>
            </a:r>
            <a:r>
              <a:rPr lang="en-US" sz="3200" dirty="0" err="1"/>
              <a:t>komputer</a:t>
            </a:r>
            <a:r>
              <a:rPr lang="en-US" sz="3200" dirty="0"/>
              <a:t> </a:t>
            </a:r>
            <a:r>
              <a:rPr lang="en-US" sz="3200" dirty="0" err="1"/>
              <a:t>khusus</a:t>
            </a:r>
            <a:r>
              <a:rPr lang="en-US" sz="3200" dirty="0"/>
              <a:t> </a:t>
            </a:r>
            <a:r>
              <a:rPr lang="en-US" sz="3200" dirty="0" err="1"/>
              <a:t>dirancang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menjalankan</a:t>
            </a:r>
            <a:r>
              <a:rPr lang="en-US" sz="3200" dirty="0"/>
              <a:t> </a:t>
            </a:r>
            <a:r>
              <a:rPr lang="en-US" sz="3200" dirty="0" err="1"/>
              <a:t>tugas</a:t>
            </a:r>
            <a:r>
              <a:rPr lang="en-US" sz="3200" dirty="0"/>
              <a:t> </a:t>
            </a:r>
            <a:r>
              <a:rPr lang="en-US" sz="3200" dirty="0" err="1"/>
              <a:t>tertentu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Piranti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 </a:t>
            </a:r>
            <a:r>
              <a:rPr lang="en-US" sz="3200" dirty="0" err="1"/>
              <a:t>antara</a:t>
            </a:r>
            <a:r>
              <a:rPr lang="en-US" sz="3200" dirty="0"/>
              <a:t> lain </a:t>
            </a:r>
            <a:r>
              <a:rPr lang="en-US" sz="3200" dirty="0" err="1"/>
              <a:t>Mesin</a:t>
            </a:r>
            <a:r>
              <a:rPr lang="en-US" sz="3200" dirty="0"/>
              <a:t> ATM di Bank, Router, </a:t>
            </a:r>
            <a:r>
              <a:rPr lang="en-US" sz="3200" dirty="0" err="1"/>
              <a:t>televisi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lain-lain. </a:t>
            </a:r>
            <a:r>
              <a:rPr lang="en-US" sz="3200" dirty="0" err="1"/>
              <a:t>Kelebihan</a:t>
            </a:r>
            <a:r>
              <a:rPr lang="en-US" sz="3200" dirty="0"/>
              <a:t> </a:t>
            </a:r>
            <a:r>
              <a:rPr lang="en-US" sz="3200" dirty="0" err="1"/>
              <a:t>Piranti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respon</a:t>
            </a:r>
            <a:r>
              <a:rPr lang="en-US" sz="3200" dirty="0"/>
              <a:t> yang </a:t>
            </a:r>
            <a:r>
              <a:rPr lang="en-US" sz="3200" dirty="0" err="1"/>
              <a:t>cepat</a:t>
            </a:r>
            <a:r>
              <a:rPr lang="en-US" sz="3200" dirty="0"/>
              <a:t> ( real time, </a:t>
            </a:r>
            <a:r>
              <a:rPr lang="en-US" sz="3200" dirty="0" err="1"/>
              <a:t>hemat</a:t>
            </a:r>
            <a:r>
              <a:rPr lang="en-US" sz="3200" dirty="0"/>
              <a:t>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tahan</a:t>
            </a:r>
            <a:r>
              <a:rPr lang="en-US" sz="3200" dirty="0"/>
              <a:t> </a:t>
            </a:r>
            <a:r>
              <a:rPr lang="en-US" sz="3200" dirty="0" err="1"/>
              <a:t>menyala</a:t>
            </a:r>
            <a:r>
              <a:rPr lang="en-US" sz="3200" dirty="0"/>
              <a:t> 24 jam.</a:t>
            </a:r>
          </a:p>
        </p:txBody>
      </p:sp>
    </p:spTree>
    <p:extLst>
      <p:ext uri="{BB962C8B-B14F-4D97-AF65-F5344CB8AC3E}">
        <p14:creationId xmlns:p14="http://schemas.microsoft.com/office/powerpoint/2010/main" val="52585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repeatCount="1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9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257"/>
          </a:xfrm>
        </p:spPr>
        <p:txBody>
          <a:bodyPr/>
          <a:lstStyle/>
          <a:p>
            <a:pPr algn="ctr"/>
            <a:r>
              <a:rPr lang="en-US" dirty="0"/>
              <a:t>Raspberry Pi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254596"/>
            <a:ext cx="7710055" cy="416253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Raspberry Pi </a:t>
            </a:r>
            <a:r>
              <a:rPr lang="en-US" sz="3200" dirty="0" err="1"/>
              <a:t>adalah</a:t>
            </a:r>
            <a:r>
              <a:rPr lang="en-US" sz="3200" dirty="0"/>
              <a:t> single-board computer yang </a:t>
            </a:r>
            <a:r>
              <a:rPr lang="en-US" sz="3200" dirty="0" err="1"/>
              <a:t>dikembangkan</a:t>
            </a:r>
            <a:r>
              <a:rPr lang="en-US" sz="3200" dirty="0"/>
              <a:t> </a:t>
            </a:r>
            <a:r>
              <a:rPr lang="en-US" sz="3200" dirty="0" err="1"/>
              <a:t>oleh</a:t>
            </a:r>
            <a:r>
              <a:rPr lang="en-US" sz="3200" dirty="0"/>
              <a:t>  Raspberry Pi Foundation.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mempromosikan</a:t>
            </a:r>
            <a:r>
              <a:rPr lang="en-US" sz="3200" dirty="0"/>
              <a:t> </a:t>
            </a:r>
            <a:r>
              <a:rPr lang="en-US" sz="3200" dirty="0" err="1"/>
              <a:t>pengajaran</a:t>
            </a:r>
            <a:r>
              <a:rPr lang="en-US" sz="3200" dirty="0"/>
              <a:t> </a:t>
            </a:r>
            <a:r>
              <a:rPr lang="en-US" sz="3200" dirty="0" err="1"/>
              <a:t>dasar</a:t>
            </a:r>
            <a:r>
              <a:rPr lang="en-US" sz="3200" dirty="0"/>
              <a:t> </a:t>
            </a:r>
            <a:r>
              <a:rPr lang="en-US" sz="3200" dirty="0" err="1"/>
              <a:t>sains</a:t>
            </a:r>
            <a:r>
              <a:rPr lang="en-US" sz="3200" dirty="0"/>
              <a:t> </a:t>
            </a:r>
            <a:r>
              <a:rPr lang="en-US" sz="3200" dirty="0" err="1"/>
              <a:t>komputer</a:t>
            </a:r>
            <a:r>
              <a:rPr lang="en-US" sz="3200" dirty="0"/>
              <a:t> </a:t>
            </a:r>
            <a:r>
              <a:rPr lang="en-US" sz="3200" dirty="0" err="1"/>
              <a:t>dibeberapa</a:t>
            </a:r>
            <a:r>
              <a:rPr lang="en-US" sz="3200" dirty="0"/>
              <a:t> </a:t>
            </a:r>
            <a:r>
              <a:rPr lang="en-US" sz="3200" dirty="0" err="1"/>
              <a:t>sekolah</a:t>
            </a:r>
            <a:r>
              <a:rPr lang="en-US" sz="3200" dirty="0"/>
              <a:t> dan </a:t>
            </a:r>
            <a:r>
              <a:rPr lang="en-US" sz="3200" dirty="0" err="1"/>
              <a:t>dinegara</a:t>
            </a:r>
            <a:r>
              <a:rPr lang="en-US" sz="3200" dirty="0"/>
              <a:t> </a:t>
            </a:r>
            <a:r>
              <a:rPr lang="en-US" sz="3200" dirty="0" err="1"/>
              <a:t>berkembang</a:t>
            </a:r>
            <a:r>
              <a:rPr lang="en-US" sz="3200" dirty="0"/>
              <a:t>. </a:t>
            </a:r>
            <a:r>
              <a:rPr lang="en-US" sz="3200" dirty="0" err="1"/>
              <a:t>Papan</a:t>
            </a:r>
            <a:r>
              <a:rPr lang="en-US" sz="3200" dirty="0"/>
              <a:t> </a:t>
            </a:r>
            <a:r>
              <a:rPr lang="en-US" sz="3200" dirty="0" err="1"/>
              <a:t>sirkuit</a:t>
            </a:r>
            <a:r>
              <a:rPr lang="en-US" sz="3200" dirty="0"/>
              <a:t> Raspberry Pi </a:t>
            </a:r>
            <a:r>
              <a:rPr lang="en-US" sz="3200" dirty="0" err="1"/>
              <a:t>berukuran</a:t>
            </a:r>
            <a:r>
              <a:rPr lang="en-US" sz="3200" dirty="0"/>
              <a:t> </a:t>
            </a:r>
            <a:r>
              <a:rPr lang="en-US" sz="3200" dirty="0" err="1"/>
              <a:t>kecil</a:t>
            </a:r>
            <a:r>
              <a:rPr lang="en-US" sz="3200" dirty="0"/>
              <a:t>, </a:t>
            </a:r>
            <a:r>
              <a:rPr lang="en-US" sz="3200" dirty="0" err="1"/>
              <a:t>kira-kira</a:t>
            </a:r>
            <a:r>
              <a:rPr lang="en-US" sz="3200" dirty="0"/>
              <a:t> </a:t>
            </a:r>
            <a:r>
              <a:rPr lang="en-US" sz="3200" dirty="0" err="1"/>
              <a:t>seukuran</a:t>
            </a:r>
            <a:r>
              <a:rPr lang="en-US" sz="3200" dirty="0"/>
              <a:t> </a:t>
            </a:r>
            <a:r>
              <a:rPr lang="en-US" sz="3200" dirty="0" err="1"/>
              <a:t>kartu</a:t>
            </a:r>
            <a:r>
              <a:rPr lang="en-US" sz="3200" dirty="0"/>
              <a:t> </a:t>
            </a:r>
            <a:r>
              <a:rPr lang="en-US" sz="3200" dirty="0" err="1"/>
              <a:t>kredit</a:t>
            </a:r>
            <a:r>
              <a:rPr lang="en-US" sz="3200" dirty="0"/>
              <a:t>.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papan</a:t>
            </a:r>
            <a:r>
              <a:rPr lang="en-US" sz="3200" dirty="0"/>
              <a:t> </a:t>
            </a:r>
            <a:r>
              <a:rPr lang="en-US" sz="3200" dirty="0" err="1"/>
              <a:t>sekecil</a:t>
            </a:r>
            <a:r>
              <a:rPr lang="en-US" sz="3200" dirty="0"/>
              <a:t> </a:t>
            </a:r>
            <a:r>
              <a:rPr lang="en-US" sz="3200" dirty="0" err="1"/>
              <a:t>itu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SoC</a:t>
            </a:r>
            <a:r>
              <a:rPr lang="en-US" sz="3200" dirty="0"/>
              <a:t>, </a:t>
            </a:r>
            <a:r>
              <a:rPr lang="en-US" sz="3200" dirty="0" err="1"/>
              <a:t>Porta</a:t>
            </a:r>
            <a:r>
              <a:rPr lang="en-US" sz="3200" dirty="0"/>
              <a:t> input/output (I/O) </a:t>
            </a:r>
            <a:r>
              <a:rPr lang="en-US" sz="3200" dirty="0" err="1"/>
              <a:t>seperti</a:t>
            </a:r>
            <a:r>
              <a:rPr lang="en-US" sz="3200" dirty="0"/>
              <a:t> </a:t>
            </a:r>
            <a:r>
              <a:rPr lang="en-US" sz="3200" dirty="0" err="1"/>
              <a:t>porta</a:t>
            </a:r>
            <a:r>
              <a:rPr lang="en-US" sz="3200" dirty="0"/>
              <a:t> USB, LAN </a:t>
            </a:r>
            <a:r>
              <a:rPr lang="en-US" sz="3200" dirty="0" err="1"/>
              <a:t>atau</a:t>
            </a:r>
            <a:r>
              <a:rPr lang="en-US" sz="3200" dirty="0"/>
              <a:t> HDMI.</a:t>
            </a:r>
          </a:p>
        </p:txBody>
      </p:sp>
    </p:spTree>
    <p:extLst>
      <p:ext uri="{BB962C8B-B14F-4D97-AF65-F5344CB8AC3E}">
        <p14:creationId xmlns:p14="http://schemas.microsoft.com/office/powerpoint/2010/main" val="30886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9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8832273" cy="923348"/>
          </a:xfrm>
        </p:spPr>
        <p:txBody>
          <a:bodyPr/>
          <a:lstStyle/>
          <a:p>
            <a:r>
              <a:rPr lang="en-US" dirty="0" err="1"/>
              <a:t>Generasi</a:t>
            </a:r>
            <a:r>
              <a:rPr lang="en-US" dirty="0"/>
              <a:t> Raspberry Pi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474"/>
            <a:ext cx="8832273" cy="484909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sz="2400" dirty="0"/>
              <a:t>Raspberry Pi 1 ( </a:t>
            </a:r>
            <a:r>
              <a:rPr lang="en-US" sz="2400" dirty="0" err="1"/>
              <a:t>Generasi</a:t>
            </a:r>
            <a:r>
              <a:rPr lang="en-US" sz="2400" dirty="0"/>
              <a:t> 1) </a:t>
            </a:r>
            <a:r>
              <a:rPr lang="en-US" sz="2400" dirty="0" err="1"/>
              <a:t>dirilis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Februari</a:t>
            </a:r>
            <a:r>
              <a:rPr lang="en-US" sz="2400" dirty="0"/>
              <a:t> 2012.  </a:t>
            </a:r>
            <a:r>
              <a:rPr lang="en-US" sz="2400" dirty="0" err="1"/>
              <a:t>SoC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Broadcom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prosesor</a:t>
            </a:r>
            <a:r>
              <a:rPr lang="en-US" sz="2400" dirty="0"/>
              <a:t> single-core </a:t>
            </a:r>
            <a:r>
              <a:rPr lang="en-US" sz="2400" dirty="0" err="1"/>
              <a:t>berkecepatan</a:t>
            </a:r>
            <a:r>
              <a:rPr lang="en-US" sz="2400" dirty="0"/>
              <a:t> 700 MHz unit </a:t>
            </a:r>
            <a:r>
              <a:rPr lang="en-US" sz="2400" dirty="0" err="1"/>
              <a:t>pengolah</a:t>
            </a:r>
            <a:r>
              <a:rPr lang="en-US" sz="2400" dirty="0"/>
              <a:t> </a:t>
            </a:r>
            <a:r>
              <a:rPr lang="en-US" sz="2400" dirty="0" err="1"/>
              <a:t>grafis</a:t>
            </a:r>
            <a:r>
              <a:rPr lang="en-US" sz="2400" dirty="0"/>
              <a:t> </a:t>
            </a:r>
            <a:r>
              <a:rPr lang="en-US" sz="2400" dirty="0" err="1"/>
              <a:t>VideoCore</a:t>
            </a:r>
            <a:r>
              <a:rPr lang="en-US" sz="2400" dirty="0"/>
              <a:t> IV </a:t>
            </a:r>
            <a:r>
              <a:rPr lang="en-US" sz="2400" dirty="0" err="1"/>
              <a:t>dan</a:t>
            </a:r>
            <a:r>
              <a:rPr lang="en-US" sz="2400" dirty="0"/>
              <a:t> 256 MB RAM.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 Raspberry Pi 2 ( </a:t>
            </a:r>
            <a:r>
              <a:rPr lang="en-US" sz="2400" dirty="0" err="1"/>
              <a:t>Generasi</a:t>
            </a:r>
            <a:r>
              <a:rPr lang="en-US" sz="2400" dirty="0"/>
              <a:t> 2) </a:t>
            </a:r>
            <a:r>
              <a:rPr lang="en-US" sz="2400" dirty="0" err="1"/>
              <a:t>dirilis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Februari</a:t>
            </a:r>
            <a:r>
              <a:rPr lang="en-US" sz="2400" dirty="0"/>
              <a:t> 2015. Raspberry Pi  </a:t>
            </a:r>
            <a:r>
              <a:rPr lang="en-US" sz="2400" dirty="0" err="1"/>
              <a:t>mengalami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lain  </a:t>
            </a:r>
            <a:r>
              <a:rPr lang="en-US" sz="2400" dirty="0" err="1"/>
              <a:t>menggunakan</a:t>
            </a:r>
            <a:r>
              <a:rPr lang="en-US" sz="2400" dirty="0"/>
              <a:t>  </a:t>
            </a:r>
            <a:r>
              <a:rPr lang="en-US" sz="2400" dirty="0" err="1"/>
              <a:t>SoC</a:t>
            </a:r>
            <a:r>
              <a:rPr lang="en-US" sz="2400" dirty="0"/>
              <a:t> Broadcom BCM 2836 yang </a:t>
            </a:r>
            <a:r>
              <a:rPr lang="en-US" sz="2400" dirty="0" err="1"/>
              <a:t>berisi</a:t>
            </a:r>
            <a:r>
              <a:rPr lang="en-US" sz="2400" dirty="0"/>
              <a:t> </a:t>
            </a:r>
            <a:r>
              <a:rPr lang="en-US" sz="2400" dirty="0" err="1"/>
              <a:t>prosesor</a:t>
            </a:r>
            <a:r>
              <a:rPr lang="en-US" sz="2400" dirty="0"/>
              <a:t>  quad-core ARM.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 Raspberry Pi 3 ( </a:t>
            </a:r>
            <a:r>
              <a:rPr lang="en-US" sz="2400" dirty="0" err="1"/>
              <a:t>Generasi</a:t>
            </a:r>
            <a:r>
              <a:rPr lang="en-US" sz="2400" dirty="0"/>
              <a:t> 3) </a:t>
            </a:r>
            <a:r>
              <a:rPr lang="en-US" sz="2400" dirty="0" err="1"/>
              <a:t>dirilis</a:t>
            </a:r>
            <a:r>
              <a:rPr lang="en-US" sz="2400" dirty="0"/>
              <a:t> </a:t>
            </a:r>
            <a:r>
              <a:rPr lang="en-US" sz="2400" dirty="0" err="1"/>
              <a:t>setahun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Februari</a:t>
            </a:r>
            <a:r>
              <a:rPr lang="en-US" sz="2400" dirty="0"/>
              <a:t> 2016.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prosesor</a:t>
            </a:r>
            <a:r>
              <a:rPr lang="en-US" sz="2400" dirty="0"/>
              <a:t> quad –core ARM Cortex –A53 </a:t>
            </a:r>
            <a:r>
              <a:rPr lang="en-US" sz="2400" dirty="0" err="1"/>
              <a:t>berkecepatan</a:t>
            </a:r>
            <a:r>
              <a:rPr lang="en-US" sz="2400" dirty="0"/>
              <a:t> 1.200 MHz </a:t>
            </a:r>
            <a:r>
              <a:rPr lang="en-US" sz="2400" dirty="0" err="1"/>
              <a:t>dan</a:t>
            </a:r>
            <a:r>
              <a:rPr lang="en-US" sz="2400" dirty="0"/>
              <a:t> 1 GB RAM.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400" dirty="0"/>
              <a:t> Raspberry Pi 4 ( </a:t>
            </a:r>
            <a:r>
              <a:rPr lang="en-US" sz="2400" dirty="0" err="1"/>
              <a:t>Generasi</a:t>
            </a:r>
            <a:r>
              <a:rPr lang="en-US" sz="2400" dirty="0"/>
              <a:t> 4) </a:t>
            </a:r>
            <a:r>
              <a:rPr lang="en-US" sz="2400" dirty="0" err="1"/>
              <a:t>dirilis</a:t>
            </a:r>
            <a:r>
              <a:rPr lang="en-US" sz="2400" dirty="0"/>
              <a:t>  </a:t>
            </a:r>
            <a:r>
              <a:rPr lang="en-US" sz="2400" dirty="0" err="1"/>
              <a:t>pada</a:t>
            </a:r>
            <a:r>
              <a:rPr lang="en-US" sz="2400" dirty="0"/>
              <a:t> 24 </a:t>
            </a:r>
            <a:r>
              <a:rPr lang="en-US" sz="2400" dirty="0" err="1"/>
              <a:t>juni</a:t>
            </a:r>
            <a:r>
              <a:rPr lang="en-US" sz="2400" dirty="0"/>
              <a:t> 2019.Pada </a:t>
            </a:r>
            <a:r>
              <a:rPr lang="en-US" sz="2400" dirty="0" err="1"/>
              <a:t>generasi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prosesor</a:t>
            </a:r>
            <a:r>
              <a:rPr lang="en-US" sz="2400" dirty="0"/>
              <a:t> quad-core ARM Cortex –A72 </a:t>
            </a:r>
            <a:r>
              <a:rPr lang="en-US" sz="2400" dirty="0" err="1"/>
              <a:t>berkecepatan</a:t>
            </a:r>
            <a:r>
              <a:rPr lang="en-US" sz="2400" dirty="0"/>
              <a:t> 1500 </a:t>
            </a:r>
            <a:r>
              <a:rPr lang="en-US" sz="2400" dirty="0" err="1"/>
              <a:t>MHz.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16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7982"/>
            <a:ext cx="8846127" cy="5698981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/>
              <a:t>Instalasi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operasi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Raspberry  Pi </a:t>
            </a:r>
            <a:r>
              <a:rPr lang="en-US" sz="4000" dirty="0" err="1"/>
              <a:t>dilakukan</a:t>
            </a:r>
            <a:r>
              <a:rPr lang="en-US" sz="4000" dirty="0"/>
              <a:t> </a:t>
            </a:r>
            <a:r>
              <a:rPr lang="en-US" sz="4000" dirty="0" err="1"/>
              <a:t>melalui</a:t>
            </a:r>
            <a:r>
              <a:rPr lang="en-US" sz="4000" dirty="0"/>
              <a:t> PC. Ada </a:t>
            </a:r>
            <a:r>
              <a:rPr lang="en-US" sz="4000" dirty="0" err="1"/>
              <a:t>beberapa</a:t>
            </a:r>
            <a:r>
              <a:rPr lang="en-US" sz="4000" dirty="0"/>
              <a:t> </a:t>
            </a:r>
            <a:r>
              <a:rPr lang="en-US" sz="4000" dirty="0" err="1"/>
              <a:t>pilihan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operasi</a:t>
            </a:r>
            <a:r>
              <a:rPr lang="en-US" sz="4000" dirty="0"/>
              <a:t> yang </a:t>
            </a:r>
            <a:r>
              <a:rPr lang="en-US" sz="4000" dirty="0" err="1"/>
              <a:t>dapat</a:t>
            </a:r>
            <a:r>
              <a:rPr lang="en-US" sz="4000" dirty="0"/>
              <a:t> </a:t>
            </a:r>
            <a:r>
              <a:rPr lang="en-US" sz="4000" dirty="0" err="1"/>
              <a:t>dijalankan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Raspberry Pi, </a:t>
            </a:r>
            <a:r>
              <a:rPr lang="en-US" sz="4000" dirty="0" err="1"/>
              <a:t>antara</a:t>
            </a:r>
            <a:r>
              <a:rPr lang="en-US" sz="4000" dirty="0"/>
              <a:t> lain Ubuntu, Windows 10 </a:t>
            </a:r>
            <a:r>
              <a:rPr lang="en-US" sz="4000" dirty="0" err="1"/>
              <a:t>IoT</a:t>
            </a:r>
            <a:r>
              <a:rPr lang="en-US" sz="4000" dirty="0"/>
              <a:t> Core, </a:t>
            </a:r>
            <a:r>
              <a:rPr lang="en-US" sz="4000" dirty="0" err="1"/>
              <a:t>dan</a:t>
            </a:r>
            <a:r>
              <a:rPr lang="en-US" sz="4000" dirty="0"/>
              <a:t> RISC OS. </a:t>
            </a:r>
            <a:r>
              <a:rPr lang="en-US" sz="4000" dirty="0" err="1"/>
              <a:t>Raspbian</a:t>
            </a:r>
            <a:r>
              <a:rPr lang="en-US" sz="4000" dirty="0"/>
              <a:t> </a:t>
            </a:r>
            <a:r>
              <a:rPr lang="en-US" sz="4000" dirty="0" err="1"/>
              <a:t>adalah</a:t>
            </a:r>
            <a:r>
              <a:rPr lang="en-US" sz="4000" dirty="0"/>
              <a:t> system </a:t>
            </a:r>
            <a:r>
              <a:rPr lang="en-US" sz="4000" dirty="0" err="1"/>
              <a:t>operasi</a:t>
            </a:r>
            <a:r>
              <a:rPr lang="en-US" sz="4000" dirty="0"/>
              <a:t> yang </a:t>
            </a:r>
            <a:r>
              <a:rPr lang="en-US" sz="4000" dirty="0" err="1"/>
              <a:t>diturunkan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distribusi</a:t>
            </a:r>
            <a:r>
              <a:rPr lang="en-US" sz="4000" dirty="0"/>
              <a:t> </a:t>
            </a:r>
            <a:r>
              <a:rPr lang="en-US" sz="4000" dirty="0" err="1"/>
              <a:t>linux</a:t>
            </a:r>
            <a:r>
              <a:rPr lang="en-US" sz="4000" dirty="0"/>
              <a:t> </a:t>
            </a:r>
            <a:r>
              <a:rPr lang="en-US" sz="4000" dirty="0" err="1"/>
              <a:t>debian</a:t>
            </a:r>
            <a:r>
              <a:rPr lang="en-US" sz="4000" dirty="0"/>
              <a:t>. </a:t>
            </a:r>
            <a:r>
              <a:rPr lang="en-US" sz="4000" dirty="0" err="1"/>
              <a:t>Rasbian</a:t>
            </a:r>
            <a:r>
              <a:rPr lang="en-US" sz="4000" dirty="0"/>
              <a:t> </a:t>
            </a:r>
            <a:r>
              <a:rPr lang="en-US" sz="4000" dirty="0" err="1"/>
              <a:t>memiliki</a:t>
            </a:r>
            <a:r>
              <a:rPr lang="en-US" sz="4000" dirty="0"/>
              <a:t> </a:t>
            </a:r>
            <a:r>
              <a:rPr lang="en-US" sz="4000" dirty="0" err="1"/>
              <a:t>tampilan</a:t>
            </a:r>
            <a:r>
              <a:rPr lang="en-US" sz="4000" dirty="0"/>
              <a:t> desktop  </a:t>
            </a:r>
            <a:r>
              <a:rPr lang="en-US" sz="4000" dirty="0" err="1"/>
              <a:t>seperti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</a:t>
            </a:r>
            <a:r>
              <a:rPr lang="en-US" sz="4000" dirty="0" err="1"/>
              <a:t>sistem</a:t>
            </a:r>
            <a:r>
              <a:rPr lang="en-US" sz="4000" dirty="0"/>
              <a:t> </a:t>
            </a:r>
            <a:r>
              <a:rPr lang="en-US" sz="4000" dirty="0" err="1"/>
              <a:t>operasi</a:t>
            </a:r>
            <a:r>
              <a:rPr lang="en-US" sz="4000" dirty="0"/>
              <a:t> </a:t>
            </a:r>
            <a:r>
              <a:rPr lang="en-US" sz="4000" dirty="0" err="1"/>
              <a:t>pada</a:t>
            </a:r>
            <a:r>
              <a:rPr lang="en-US" sz="4000" dirty="0"/>
              <a:t> PC.</a:t>
            </a:r>
          </a:p>
        </p:txBody>
      </p:sp>
    </p:spTree>
    <p:extLst>
      <p:ext uri="{BB962C8B-B14F-4D97-AF65-F5344CB8AC3E}">
        <p14:creationId xmlns:p14="http://schemas.microsoft.com/office/powerpoint/2010/main" val="20296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23241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62519" y="969945"/>
            <a:ext cx="4499238" cy="4009297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39788" y="2974594"/>
            <a:ext cx="3932237" cy="289439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418518"/>
            <a:ext cx="4762499" cy="24014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417" y="3306126"/>
            <a:ext cx="3401863" cy="22313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2025" y="5222657"/>
            <a:ext cx="744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</a:t>
            </a:r>
            <a:r>
              <a:rPr lang="en-US" sz="3600" dirty="0" err="1"/>
              <a:t>Gambar</a:t>
            </a:r>
            <a:r>
              <a:rPr lang="en-US" sz="3600" dirty="0"/>
              <a:t> </a:t>
            </a:r>
            <a:r>
              <a:rPr lang="en-US" sz="3600" dirty="0" err="1"/>
              <a:t>Piranti</a:t>
            </a:r>
            <a:r>
              <a:rPr lang="en-US" sz="3600" dirty="0"/>
              <a:t>  </a:t>
            </a:r>
            <a:r>
              <a:rPr lang="en-US" sz="3600" dirty="0" err="1"/>
              <a:t>Sederhana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5030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828" y="365125"/>
            <a:ext cx="10515600" cy="737165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2" y="1306286"/>
            <a:ext cx="9301349" cy="5039096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err="1"/>
              <a:t>Piranti</a:t>
            </a:r>
            <a:r>
              <a:rPr lang="en-US" sz="3600" dirty="0"/>
              <a:t> </a:t>
            </a:r>
            <a:r>
              <a:rPr lang="en-US" sz="3600" dirty="0" err="1"/>
              <a:t>Sederhana</a:t>
            </a:r>
            <a:r>
              <a:rPr lang="en-US" sz="3600" dirty="0"/>
              <a:t> </a:t>
            </a:r>
            <a:r>
              <a:rPr lang="en-US" sz="3600" dirty="0" err="1"/>
              <a:t>mengalami</a:t>
            </a:r>
            <a:r>
              <a:rPr lang="en-US" sz="3600" dirty="0"/>
              <a:t>  </a:t>
            </a: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, </a:t>
            </a:r>
            <a:r>
              <a:rPr lang="en-US" sz="3600" dirty="0" err="1"/>
              <a:t>seiring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mikroprosesor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mikrokontroler</a:t>
            </a:r>
            <a:r>
              <a:rPr lang="en-US" sz="3600" dirty="0"/>
              <a:t>. </a:t>
            </a:r>
            <a:r>
              <a:rPr lang="en-US" sz="3600" dirty="0" err="1"/>
              <a:t>Piranti</a:t>
            </a:r>
            <a:r>
              <a:rPr lang="en-US" sz="3600" dirty="0"/>
              <a:t> </a:t>
            </a:r>
            <a:r>
              <a:rPr lang="en-US" sz="3600" dirty="0" err="1"/>
              <a:t>sederhana</a:t>
            </a:r>
            <a:r>
              <a:rPr lang="en-US" sz="3600" dirty="0"/>
              <a:t> modern </a:t>
            </a:r>
            <a:r>
              <a:rPr lang="en-US" sz="3600" dirty="0" err="1"/>
              <a:t>pertama</a:t>
            </a:r>
            <a:r>
              <a:rPr lang="en-US" sz="3600" dirty="0"/>
              <a:t> kali </a:t>
            </a:r>
            <a:r>
              <a:rPr lang="en-US" sz="3600" dirty="0" err="1"/>
              <a:t>dikenal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Apollo Guidance Computer (AGC)  yang </a:t>
            </a:r>
            <a:r>
              <a:rPr lang="en-US" sz="3600" dirty="0" err="1"/>
              <a:t>dibuat</a:t>
            </a:r>
            <a:r>
              <a:rPr lang="en-US" sz="3600" dirty="0"/>
              <a:t> </a:t>
            </a:r>
            <a:r>
              <a:rPr lang="en-US" sz="3600" dirty="0" err="1"/>
              <a:t>oleh</a:t>
            </a:r>
            <a:r>
              <a:rPr lang="en-US" sz="3600" dirty="0"/>
              <a:t> Charles Stark Draper. AGC </a:t>
            </a:r>
            <a:r>
              <a:rPr lang="en-US" sz="3600" dirty="0" err="1"/>
              <a:t>dibuat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membantu</a:t>
            </a:r>
            <a:r>
              <a:rPr lang="en-US" sz="3600" dirty="0"/>
              <a:t> </a:t>
            </a:r>
            <a:r>
              <a:rPr lang="en-US" sz="3600" dirty="0" err="1"/>
              <a:t>ekspedisi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bulan</a:t>
            </a:r>
            <a:r>
              <a:rPr lang="en-US" sz="3600" dirty="0"/>
              <a:t>. </a:t>
            </a:r>
            <a:r>
              <a:rPr lang="en-US" sz="3600" dirty="0" err="1"/>
              <a:t>Berikut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perkembangan</a:t>
            </a:r>
            <a:r>
              <a:rPr lang="en-US" sz="3600" dirty="0"/>
              <a:t> </a:t>
            </a:r>
            <a:r>
              <a:rPr lang="en-US" sz="3600" dirty="0" err="1"/>
              <a:t>piranti</a:t>
            </a:r>
            <a:r>
              <a:rPr lang="en-US" sz="3600" dirty="0"/>
              <a:t> </a:t>
            </a:r>
            <a:r>
              <a:rPr lang="en-US" sz="3600" dirty="0" err="1"/>
              <a:t>sederhana</a:t>
            </a:r>
            <a:r>
              <a:rPr lang="en-US" sz="3600" dirty="0"/>
              <a:t> </a:t>
            </a:r>
            <a:r>
              <a:rPr lang="en-US" sz="3600" dirty="0" err="1"/>
              <a:t>dari</a:t>
            </a:r>
            <a:r>
              <a:rPr lang="en-US" sz="3600" dirty="0"/>
              <a:t> </a:t>
            </a:r>
            <a:r>
              <a:rPr lang="en-US" sz="3600" dirty="0" err="1"/>
              <a:t>generasi</a:t>
            </a:r>
            <a:r>
              <a:rPr lang="en-US" sz="3600" dirty="0"/>
              <a:t> </a:t>
            </a:r>
            <a:r>
              <a:rPr lang="en-US" sz="3600" dirty="0" err="1"/>
              <a:t>awal</a:t>
            </a:r>
            <a:r>
              <a:rPr lang="en-US" sz="3600" dirty="0"/>
              <a:t> </a:t>
            </a:r>
            <a:r>
              <a:rPr lang="en-US" sz="3600" dirty="0" err="1"/>
              <a:t>hingga</a:t>
            </a:r>
            <a:r>
              <a:rPr lang="en-US" sz="3600" dirty="0"/>
              <a:t> </a:t>
            </a:r>
            <a:r>
              <a:rPr lang="en-US" sz="3600" dirty="0" err="1"/>
              <a:t>generasi</a:t>
            </a:r>
            <a:r>
              <a:rPr lang="en-US" sz="3600" dirty="0"/>
              <a:t> </a:t>
            </a:r>
            <a:r>
              <a:rPr lang="en-US" sz="3600" dirty="0" err="1"/>
              <a:t>sekarang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sebagai</a:t>
            </a:r>
            <a:r>
              <a:rPr lang="en-US" sz="3600" dirty="0"/>
              <a:t> </a:t>
            </a:r>
            <a:r>
              <a:rPr lang="en-US" sz="3600" dirty="0" err="1"/>
              <a:t>berikut</a:t>
            </a:r>
            <a:r>
              <a:rPr lang="en-US" sz="36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46665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9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9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0401"/>
            <a:ext cx="7890164" cy="4479635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sz="4000" dirty="0" err="1"/>
              <a:t>Generasi</a:t>
            </a:r>
            <a:r>
              <a:rPr lang="en-US" sz="4000" dirty="0"/>
              <a:t> </a:t>
            </a:r>
            <a:r>
              <a:rPr lang="en-US" sz="4000" dirty="0" err="1"/>
              <a:t>pertama</a:t>
            </a:r>
            <a:endParaRPr lang="en-US" sz="4000" dirty="0"/>
          </a:p>
          <a:p>
            <a:pPr marL="0" indent="0">
              <a:buNone/>
            </a:pPr>
            <a:r>
              <a:rPr lang="en-US" sz="4000" dirty="0"/>
              <a:t> </a:t>
            </a:r>
            <a:r>
              <a:rPr lang="en-US" sz="3200" dirty="0" err="1"/>
              <a:t>Piranti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</a:t>
            </a:r>
            <a:r>
              <a:rPr lang="en-US" sz="3200" dirty="0" err="1"/>
              <a:t>generasi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dirty="0" err="1"/>
              <a:t>dibuat</a:t>
            </a:r>
            <a:r>
              <a:rPr lang="en-US" sz="3200" dirty="0"/>
              <a:t> 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mikroprosesor</a:t>
            </a:r>
            <a:r>
              <a:rPr lang="en-US" sz="3200" dirty="0"/>
              <a:t> 8  bit  </a:t>
            </a:r>
            <a:r>
              <a:rPr lang="en-US" sz="3200" dirty="0" err="1"/>
              <a:t>atau</a:t>
            </a:r>
            <a:r>
              <a:rPr lang="en-US" sz="3200" dirty="0"/>
              <a:t> </a:t>
            </a:r>
            <a:r>
              <a:rPr lang="en-US" sz="3200" dirty="0" err="1"/>
              <a:t>mikrokontroler</a:t>
            </a:r>
            <a:r>
              <a:rPr lang="en-US" sz="3200" dirty="0"/>
              <a:t> 4 bit. </a:t>
            </a:r>
            <a:r>
              <a:rPr lang="en-US" sz="3200" dirty="0" err="1"/>
              <a:t>Piranti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</a:t>
            </a:r>
            <a:r>
              <a:rPr lang="en-US" sz="3200" dirty="0" err="1"/>
              <a:t>generasi</a:t>
            </a:r>
            <a:r>
              <a:rPr lang="en-US" sz="3200" dirty="0"/>
              <a:t> </a:t>
            </a:r>
            <a:r>
              <a:rPr lang="en-US" sz="3200" dirty="0" err="1"/>
              <a:t>pertama</a:t>
            </a:r>
            <a:r>
              <a:rPr lang="en-US" sz="3200" dirty="0"/>
              <a:t> </a:t>
            </a:r>
            <a:r>
              <a:rPr lang="en-US" sz="3200" dirty="0" err="1"/>
              <a:t>ini</a:t>
            </a:r>
            <a:r>
              <a:rPr lang="en-US" sz="3200" dirty="0"/>
              <a:t>  </a:t>
            </a:r>
            <a:r>
              <a:rPr lang="en-US" sz="3200" dirty="0" err="1"/>
              <a:t>menggunakan</a:t>
            </a:r>
            <a:r>
              <a:rPr lang="en-US" sz="3200" dirty="0"/>
              <a:t> firmware yang </a:t>
            </a:r>
            <a:r>
              <a:rPr lang="en-US" sz="3200" dirty="0" err="1"/>
              <a:t>dibuat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bahasa</a:t>
            </a:r>
            <a:r>
              <a:rPr lang="en-US" sz="3200" dirty="0"/>
              <a:t> Assembly. </a:t>
            </a:r>
            <a:r>
              <a:rPr lang="en-US" sz="3200" dirty="0" err="1"/>
              <a:t>Contohnya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telepon</a:t>
            </a:r>
            <a:r>
              <a:rPr lang="en-US" sz="3200" dirty="0"/>
              <a:t> digital </a:t>
            </a:r>
            <a:r>
              <a:rPr lang="en-US" sz="3200" dirty="0" err="1"/>
              <a:t>dan</a:t>
            </a:r>
            <a:r>
              <a:rPr lang="en-US" sz="3200" dirty="0"/>
              <a:t> stepper motor control unit.</a:t>
            </a:r>
          </a:p>
        </p:txBody>
      </p:sp>
    </p:spTree>
    <p:extLst>
      <p:ext uri="{BB962C8B-B14F-4D97-AF65-F5344CB8AC3E}">
        <p14:creationId xmlns:p14="http://schemas.microsoft.com/office/powerpoint/2010/main" val="209346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87400"/>
            <a:ext cx="9081655" cy="53501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b.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kedua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mengggunakan</a:t>
            </a:r>
            <a:r>
              <a:rPr lang="en-US" dirty="0"/>
              <a:t> </a:t>
            </a:r>
            <a:r>
              <a:rPr lang="en-US" dirty="0" err="1"/>
              <a:t>mikroprosesor</a:t>
            </a:r>
            <a:r>
              <a:rPr lang="en-US" dirty="0"/>
              <a:t> 16 bit, </a:t>
            </a:r>
            <a:r>
              <a:rPr lang="en-US" dirty="0" err="1"/>
              <a:t>mikrokontroler</a:t>
            </a:r>
            <a:r>
              <a:rPr lang="en-US" dirty="0"/>
              <a:t> 8 bit,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mikrokontroler</a:t>
            </a:r>
            <a:r>
              <a:rPr lang="en-US" dirty="0"/>
              <a:t> 16 bit. </a:t>
            </a:r>
            <a:r>
              <a:rPr lang="en-US" dirty="0" err="1"/>
              <a:t>Contoh</a:t>
            </a:r>
            <a:r>
              <a:rPr lang="en-US" dirty="0"/>
              <a:t> system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 Acquisition system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Scada</a:t>
            </a:r>
            <a:r>
              <a:rPr lang="en-US" dirty="0"/>
              <a:t> System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c.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ketiga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</a:t>
            </a:r>
            <a:r>
              <a:rPr lang="en-US" dirty="0" err="1"/>
              <a:t>Pirati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generasi</a:t>
            </a:r>
            <a:r>
              <a:rPr lang="en-US" dirty="0"/>
              <a:t> </a:t>
            </a:r>
            <a:r>
              <a:rPr lang="en-US" dirty="0" err="1"/>
              <a:t>ketiga</a:t>
            </a:r>
            <a:r>
              <a:rPr lang="en-US" dirty="0"/>
              <a:t>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mulai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prosesor</a:t>
            </a:r>
            <a:r>
              <a:rPr lang="en-US" dirty="0"/>
              <a:t> 32 bit </a:t>
            </a:r>
            <a:r>
              <a:rPr lang="en-US" dirty="0" err="1"/>
              <a:t>dan</a:t>
            </a:r>
            <a:r>
              <a:rPr lang="en-US" dirty="0"/>
              <a:t>  </a:t>
            </a:r>
            <a:r>
              <a:rPr lang="en-US" dirty="0" err="1"/>
              <a:t>mikrokontroler</a:t>
            </a:r>
            <a:r>
              <a:rPr lang="en-US" dirty="0"/>
              <a:t>  16 bit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canggih</a:t>
            </a:r>
            <a:r>
              <a:rPr lang="en-US" dirty="0"/>
              <a:t>. </a:t>
            </a:r>
            <a:r>
              <a:rPr lang="en-US" dirty="0" err="1"/>
              <a:t>Contonya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robotic, media , control proses </a:t>
            </a:r>
            <a:r>
              <a:rPr lang="en-US" dirty="0" err="1"/>
              <a:t>industridan</a:t>
            </a:r>
            <a:r>
              <a:rPr lang="en-US" dirty="0"/>
              <a:t> </a:t>
            </a:r>
            <a:r>
              <a:rPr lang="en-US" dirty="0" err="1"/>
              <a:t>jaringan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53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9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9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9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8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9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77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9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36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9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1145"/>
            <a:ext cx="8749145" cy="50599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</a:t>
            </a:r>
            <a:r>
              <a:rPr lang="en-US" sz="3200" dirty="0"/>
              <a:t>. </a:t>
            </a:r>
            <a:r>
              <a:rPr lang="en-US" sz="3200" dirty="0" err="1"/>
              <a:t>Generasi</a:t>
            </a:r>
            <a:r>
              <a:rPr lang="en-US" sz="3200" dirty="0"/>
              <a:t> </a:t>
            </a:r>
            <a:r>
              <a:rPr lang="en-US" sz="3200" dirty="0" err="1"/>
              <a:t>Keempat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r>
              <a:rPr lang="en-US" sz="3200" dirty="0"/>
              <a:t>   </a:t>
            </a:r>
            <a:r>
              <a:rPr lang="en-US" sz="3200" dirty="0" err="1"/>
              <a:t>Piranti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</a:t>
            </a:r>
            <a:r>
              <a:rPr lang="en-US" sz="3200" dirty="0" err="1"/>
              <a:t>generasi</a:t>
            </a:r>
            <a:r>
              <a:rPr lang="en-US" sz="3200" dirty="0"/>
              <a:t> </a:t>
            </a:r>
            <a:r>
              <a:rPr lang="en-US" sz="3200" dirty="0" err="1"/>
              <a:t>keempat</a:t>
            </a:r>
            <a:r>
              <a:rPr lang="en-US" sz="3200" dirty="0"/>
              <a:t> </a:t>
            </a:r>
            <a:r>
              <a:rPr lang="en-US" sz="3200" dirty="0" err="1"/>
              <a:t>telah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teknologi</a:t>
            </a:r>
            <a:r>
              <a:rPr lang="en-US" sz="3200" dirty="0"/>
              <a:t> System on Chip. Dan processor </a:t>
            </a:r>
            <a:r>
              <a:rPr lang="en-US" sz="3200" dirty="0" err="1"/>
              <a:t>berinti</a:t>
            </a:r>
            <a:r>
              <a:rPr lang="en-US" sz="3200" dirty="0"/>
              <a:t> </a:t>
            </a:r>
            <a:r>
              <a:rPr lang="en-US" sz="3200" dirty="0" err="1"/>
              <a:t>banyak</a:t>
            </a:r>
            <a:r>
              <a:rPr lang="en-US" sz="3200" dirty="0"/>
              <a:t> (multicore) </a:t>
            </a:r>
            <a:r>
              <a:rPr lang="en-US" sz="3200" dirty="0" err="1"/>
              <a:t>sehingga</a:t>
            </a:r>
            <a:r>
              <a:rPr lang="en-US" sz="3200" dirty="0"/>
              <a:t> </a:t>
            </a:r>
            <a:r>
              <a:rPr lang="en-US" sz="3200" dirty="0" err="1"/>
              <a:t>memiliki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 yang </a:t>
            </a:r>
            <a:r>
              <a:rPr lang="en-US" sz="3200" dirty="0" err="1"/>
              <a:t>tinggi</a:t>
            </a:r>
            <a:r>
              <a:rPr lang="en-US" sz="3200" dirty="0"/>
              <a:t>, </a:t>
            </a:r>
            <a:r>
              <a:rPr lang="en-US" sz="3200" dirty="0" err="1"/>
              <a:t>SoC</a:t>
            </a:r>
            <a:r>
              <a:rPr lang="en-US" sz="3200" dirty="0"/>
              <a:t> </a:t>
            </a:r>
            <a:r>
              <a:rPr lang="en-US" sz="3200" dirty="0" err="1"/>
              <a:t>mengintegrasikan</a:t>
            </a:r>
            <a:r>
              <a:rPr lang="en-US" sz="3200" dirty="0"/>
              <a:t> </a:t>
            </a:r>
            <a:r>
              <a:rPr lang="en-US" sz="3200" dirty="0" err="1"/>
              <a:t>semua</a:t>
            </a:r>
            <a:r>
              <a:rPr lang="en-US" sz="3200" dirty="0"/>
              <a:t> </a:t>
            </a:r>
            <a:r>
              <a:rPr lang="en-US" sz="3200" dirty="0" err="1"/>
              <a:t>komponen</a:t>
            </a:r>
            <a:r>
              <a:rPr lang="en-US" sz="3200" dirty="0"/>
              <a:t> </a:t>
            </a:r>
            <a:r>
              <a:rPr lang="en-US" sz="3200" dirty="0" err="1"/>
              <a:t>komputer</a:t>
            </a:r>
            <a:r>
              <a:rPr lang="en-US" sz="3200" dirty="0"/>
              <a:t> </a:t>
            </a:r>
            <a:r>
              <a:rPr lang="en-US" sz="3200" dirty="0" err="1"/>
              <a:t>atau</a:t>
            </a:r>
            <a:r>
              <a:rPr lang="en-US" sz="3200" dirty="0"/>
              <a:t> system </a:t>
            </a:r>
            <a:r>
              <a:rPr lang="en-US" sz="3200" dirty="0" err="1"/>
              <a:t>elektronik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cip</a:t>
            </a:r>
            <a:r>
              <a:rPr lang="en-US" sz="3200" dirty="0"/>
              <a:t> </a:t>
            </a:r>
            <a:r>
              <a:rPr lang="en-US" sz="3200" dirty="0" err="1"/>
              <a:t>SoC</a:t>
            </a:r>
            <a:r>
              <a:rPr lang="en-US" sz="3200" dirty="0"/>
              <a:t> </a:t>
            </a:r>
            <a:r>
              <a:rPr lang="en-US" sz="3200" dirty="0" err="1"/>
              <a:t>biasanya</a:t>
            </a:r>
            <a:r>
              <a:rPr lang="en-US" sz="3200" dirty="0"/>
              <a:t> </a:t>
            </a:r>
            <a:r>
              <a:rPr lang="en-US" sz="3200" dirty="0" err="1"/>
              <a:t>terdapat</a:t>
            </a:r>
            <a:r>
              <a:rPr lang="en-US" sz="3200" dirty="0"/>
              <a:t> Central Processing Unit (CPU), Graphic Processing Unit, </a:t>
            </a:r>
            <a:r>
              <a:rPr lang="en-US" sz="3200" dirty="0" err="1"/>
              <a:t>memori</a:t>
            </a:r>
            <a:r>
              <a:rPr lang="en-US" sz="3200" dirty="0"/>
              <a:t>, </a:t>
            </a:r>
            <a:r>
              <a:rPr lang="en-US" sz="3200" dirty="0" err="1"/>
              <a:t>penyimpanan</a:t>
            </a:r>
            <a:r>
              <a:rPr lang="en-US" sz="3200" dirty="0"/>
              <a:t>, </a:t>
            </a:r>
            <a:r>
              <a:rPr lang="en-US" sz="3200" dirty="0" err="1"/>
              <a:t>modul</a:t>
            </a:r>
            <a:r>
              <a:rPr lang="en-US" sz="3200" dirty="0"/>
              <a:t> </a:t>
            </a:r>
            <a:r>
              <a:rPr lang="en-US" sz="3200" dirty="0" err="1"/>
              <a:t>Wi-fi</a:t>
            </a:r>
            <a:r>
              <a:rPr lang="en-US" sz="3200" dirty="0"/>
              <a:t>. </a:t>
            </a:r>
            <a:r>
              <a:rPr lang="en-US" sz="3200" dirty="0" err="1"/>
              <a:t>Contoh</a:t>
            </a:r>
            <a:r>
              <a:rPr lang="en-US" sz="3200" dirty="0"/>
              <a:t> </a:t>
            </a:r>
            <a:r>
              <a:rPr lang="en-US" sz="3200" dirty="0" err="1"/>
              <a:t>piranti</a:t>
            </a:r>
            <a:r>
              <a:rPr lang="en-US" sz="3200" dirty="0"/>
              <a:t> </a:t>
            </a:r>
            <a:r>
              <a:rPr lang="en-US" sz="3200" dirty="0" err="1"/>
              <a:t>sederhana</a:t>
            </a:r>
            <a:r>
              <a:rPr lang="en-US" sz="3200" dirty="0"/>
              <a:t> </a:t>
            </a:r>
            <a:r>
              <a:rPr lang="en-US" sz="3200" dirty="0" err="1"/>
              <a:t>generasi</a:t>
            </a:r>
            <a:r>
              <a:rPr lang="en-US" sz="3200" dirty="0"/>
              <a:t> </a:t>
            </a:r>
            <a:r>
              <a:rPr lang="en-US" sz="3200" dirty="0" err="1"/>
              <a:t>keempat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smartphone </a:t>
            </a:r>
            <a:r>
              <a:rPr lang="en-US" sz="3200" dirty="0" err="1"/>
              <a:t>dan</a:t>
            </a:r>
            <a:r>
              <a:rPr lang="en-US" sz="3200" dirty="0"/>
              <a:t> tablet.</a:t>
            </a:r>
          </a:p>
        </p:txBody>
      </p:sp>
    </p:spTree>
    <p:extLst>
      <p:ext uri="{BB962C8B-B14F-4D97-AF65-F5344CB8AC3E}">
        <p14:creationId xmlns:p14="http://schemas.microsoft.com/office/powerpoint/2010/main" val="285788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96" tmFilter="0, 0; 0.125,0.2665; 0.25,0.4; 0.375,0.465; 0.5,0.5;  0.625,0.535; 0.75,0.6; 0.875,0.7335; 1,1">
                                          <p:stCondLst>
                                            <p:cond delay="1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8" tmFilter="0, 0; 0.125,0.2665; 0.25,0.4; 0.375,0.465; 0.5,0.5;  0.625,0.535; 0.75,0.6; 0.875,0.7335; 1,1">
                                          <p:stCondLst>
                                            <p:cond delay="3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8" tmFilter="0, 0; 0.125,0.2665; 0.25,0.4; 0.375,0.465; 0.5,0.5;  0.625,0.535; 0.75,0.6; 0.875,0.7335; 1,1">
                                          <p:stCondLst>
                                            <p:cond delay="48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8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9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8">
                                          <p:stCondLst>
                                            <p:cond delay="3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9" decel="50000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8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9" decel="5000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8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9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9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3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6" tmFilter="0, 0; 0.125,0.2665; 0.25,0.4; 0.375,0.465; 0.5,0.5;  0.625,0.535; 0.75,0.6; 0.875,0.7335; 1,1">
                                          <p:stCondLst>
                                            <p:cond delay="19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8" tmFilter="0, 0; 0.125,0.2665; 0.25,0.4; 0.375,0.465; 0.5,0.5;  0.625,0.535; 0.75,0.6; 0.875,0.7335; 1,1">
                                          <p:stCondLst>
                                            <p:cond delay="39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8" tmFilter="0, 0; 0.125,0.2665; 0.25,0.4; 0.375,0.465; 0.5,0.5;  0.625,0.535; 0.75,0.6; 0.875,0.7335; 1,1">
                                          <p:stCondLst>
                                            <p:cond delay="48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8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9" decel="50000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8">
                                          <p:stCondLst>
                                            <p:cond delay="38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9" decel="50000">
                                          <p:stCondLst>
                                            <p:cond delay="39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8">
                                          <p:stCondLst>
                                            <p:cond delay="48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9" decel="5000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8">
                                          <p:stCondLst>
                                            <p:cond delay="53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9" decel="50000">
                                          <p:stCondLst>
                                            <p:cond delay="54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/>
          <a:lstStyle/>
          <a:p>
            <a:pPr algn="ctr"/>
            <a:r>
              <a:rPr lang="en-US" dirty="0" err="1"/>
              <a:t>Komponen-komponen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Sederhana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5375"/>
            <a:ext cx="9040091" cy="5056043"/>
          </a:xfrm>
        </p:spPr>
        <p:txBody>
          <a:bodyPr/>
          <a:lstStyle/>
          <a:p>
            <a:pPr marL="514350" indent="-514350">
              <a:buAutoNum type="alphaLcPeriod"/>
            </a:pPr>
            <a:r>
              <a:rPr lang="en-US" dirty="0"/>
              <a:t> </a:t>
            </a:r>
            <a:r>
              <a:rPr lang="en-US" dirty="0" err="1"/>
              <a:t>Procesor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otak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, </a:t>
            </a:r>
            <a:r>
              <a:rPr lang="en-US" dirty="0" err="1"/>
              <a:t>ibarat</a:t>
            </a:r>
            <a:r>
              <a:rPr lang="en-US" dirty="0"/>
              <a:t> CPU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.</a:t>
            </a:r>
          </a:p>
          <a:p>
            <a:pPr marL="514350" indent="-514350">
              <a:buAutoNum type="alphaLcPeriod"/>
            </a:pP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piranti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ROM (read only memory) </a:t>
            </a:r>
            <a:r>
              <a:rPr lang="en-US" dirty="0" err="1"/>
              <a:t>dan</a:t>
            </a:r>
            <a:r>
              <a:rPr lang="en-US" dirty="0"/>
              <a:t> RAM ( Random access memory). ROM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menyimpan</a:t>
            </a:r>
            <a:r>
              <a:rPr lang="en-US" dirty="0"/>
              <a:t> program, </a:t>
            </a:r>
            <a:r>
              <a:rPr lang="en-US" dirty="0" err="1"/>
              <a:t>sedangkan</a:t>
            </a:r>
            <a:r>
              <a:rPr lang="en-US" dirty="0"/>
              <a:t>  RAM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pemrosesan</a:t>
            </a:r>
            <a:r>
              <a:rPr lang="en-US" dirty="0"/>
              <a:t> data.</a:t>
            </a:r>
          </a:p>
          <a:p>
            <a:pPr marL="514350" indent="-514350">
              <a:buAutoNum type="alphaLcPeriod"/>
            </a:pPr>
            <a:r>
              <a:rPr lang="en-US" dirty="0" err="1"/>
              <a:t>Porta</a:t>
            </a:r>
            <a:r>
              <a:rPr lang="en-US" dirty="0"/>
              <a:t> input / Output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menerima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diproses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.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sensor </a:t>
            </a:r>
            <a:r>
              <a:rPr lang="en-US" dirty="0" err="1"/>
              <a:t>suhu</a:t>
            </a:r>
            <a:r>
              <a:rPr lang="en-US" dirty="0"/>
              <a:t>, sensor </a:t>
            </a:r>
            <a:r>
              <a:rPr lang="en-US" dirty="0" err="1"/>
              <a:t>garis</a:t>
            </a:r>
            <a:r>
              <a:rPr lang="en-US" dirty="0"/>
              <a:t>, sensor asap,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penekanan</a:t>
            </a:r>
            <a:r>
              <a:rPr lang="en-US" dirty="0"/>
              <a:t> </a:t>
            </a:r>
            <a:r>
              <a:rPr lang="en-US" dirty="0" err="1"/>
              <a:t>tombol</a:t>
            </a:r>
            <a:r>
              <a:rPr lang="en-US" dirty="0"/>
              <a:t>. </a:t>
            </a:r>
            <a:r>
              <a:rPr lang="en-US" dirty="0" err="1"/>
              <a:t>Pemrosesan</a:t>
            </a:r>
            <a:r>
              <a:rPr lang="en-US" dirty="0"/>
              <a:t>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sinyal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output.</a:t>
            </a:r>
          </a:p>
        </p:txBody>
      </p:sp>
    </p:spTree>
    <p:extLst>
      <p:ext uri="{BB962C8B-B14F-4D97-AF65-F5344CB8AC3E}">
        <p14:creationId xmlns:p14="http://schemas.microsoft.com/office/powerpoint/2010/main" val="79999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061"/>
          </a:xfrm>
        </p:spPr>
        <p:txBody>
          <a:bodyPr/>
          <a:lstStyle/>
          <a:p>
            <a:pPr lvl="2" algn="l" rtl="0">
              <a:lnSpc>
                <a:spcPct val="90000"/>
              </a:lnSpc>
              <a:spcBef>
                <a:spcPct val="0"/>
              </a:spcBef>
            </a:pPr>
            <a:r>
              <a:rPr lang="en-US" sz="3600" dirty="0" err="1"/>
              <a:t>Arduino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361" y="936277"/>
            <a:ext cx="9272203" cy="4924196"/>
          </a:xfrm>
        </p:spPr>
        <p:txBody>
          <a:bodyPr/>
          <a:lstStyle/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Arduino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platform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open-source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yang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.  </a:t>
            </a:r>
            <a:r>
              <a:rPr lang="en-US" dirty="0" err="1"/>
              <a:t>Arduino</a:t>
            </a:r>
            <a:r>
              <a:rPr lang="en-US" dirty="0"/>
              <a:t>  </a:t>
            </a:r>
            <a:r>
              <a:rPr lang="en-US" dirty="0" err="1"/>
              <a:t>pertama</a:t>
            </a:r>
            <a:r>
              <a:rPr lang="en-US" dirty="0"/>
              <a:t> kali </a:t>
            </a:r>
            <a:r>
              <a:rPr lang="en-US" dirty="0" err="1"/>
              <a:t>diciptakan</a:t>
            </a:r>
            <a:r>
              <a:rPr lang="en-US" dirty="0"/>
              <a:t> </a:t>
            </a:r>
            <a:r>
              <a:rPr lang="en-US" dirty="0" err="1"/>
              <a:t>Ivrea</a:t>
            </a:r>
            <a:r>
              <a:rPr lang="en-US" dirty="0"/>
              <a:t> Interaction Design Institute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 </a:t>
            </a:r>
            <a:r>
              <a:rPr lang="en-US" dirty="0" err="1"/>
              <a:t>prototipr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.</a:t>
            </a:r>
          </a:p>
          <a:p>
            <a:pPr marL="0" indent="0">
              <a:buNone/>
            </a:pP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memprogram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,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 </a:t>
            </a:r>
            <a:r>
              <a:rPr lang="en-US" dirty="0" err="1"/>
              <a:t>Arduino</a:t>
            </a:r>
            <a:r>
              <a:rPr lang="en-US" dirty="0"/>
              <a:t> IDE.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Windows, Mac OS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linux</a:t>
            </a:r>
            <a:r>
              <a:rPr lang="en-US" dirty="0"/>
              <a:t>. Kita </a:t>
            </a:r>
            <a:r>
              <a:rPr lang="en-US" dirty="0" err="1"/>
              <a:t>menulis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program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perangkat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dikonversi</a:t>
            </a:r>
            <a:r>
              <a:rPr lang="en-US" dirty="0"/>
              <a:t>  </a:t>
            </a:r>
            <a:r>
              <a:rPr lang="en-US" dirty="0" err="1"/>
              <a:t>menjadi</a:t>
            </a:r>
            <a:r>
              <a:rPr lang="en-US" dirty="0"/>
              <a:t> 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eksekusi</a:t>
            </a:r>
            <a:r>
              <a:rPr lang="en-US" dirty="0"/>
              <a:t> yang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dimuat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papan</a:t>
            </a:r>
            <a:r>
              <a:rPr lang="en-US" dirty="0"/>
              <a:t> </a:t>
            </a:r>
            <a:r>
              <a:rPr lang="en-US" dirty="0" err="1"/>
              <a:t>Arduino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56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3" t="14526" r="3774" b="34363"/>
          <a:stretch/>
        </p:blipFill>
        <p:spPr>
          <a:xfrm>
            <a:off x="1491135" y="886340"/>
            <a:ext cx="6456429" cy="3968064"/>
          </a:xfrm>
        </p:spPr>
      </p:pic>
      <p:sp>
        <p:nvSpPr>
          <p:cNvPr id="7" name="TextBox 6"/>
          <p:cNvSpPr txBox="1"/>
          <p:nvPr/>
        </p:nvSpPr>
        <p:spPr>
          <a:xfrm>
            <a:off x="3096492" y="4987634"/>
            <a:ext cx="485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Contoh</a:t>
            </a:r>
            <a:r>
              <a:rPr lang="en-US" sz="3600" dirty="0"/>
              <a:t> program </a:t>
            </a:r>
            <a:r>
              <a:rPr lang="en-US" sz="3600" dirty="0" err="1"/>
              <a:t>Arduino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88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</TotalTime>
  <Words>746</Words>
  <Application>Microsoft Office PowerPoint</Application>
  <PresentationFormat>Widescreen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PIRANTI SEDERHANA</vt:lpstr>
      <vt:lpstr>PowerPoint Presentation</vt:lpstr>
      <vt:lpstr> Perkembangan Piranti Sederhana</vt:lpstr>
      <vt:lpstr>PowerPoint Presentation</vt:lpstr>
      <vt:lpstr>PowerPoint Presentation</vt:lpstr>
      <vt:lpstr>PowerPoint Presentation</vt:lpstr>
      <vt:lpstr>Komponen-komponen Piranti Sederhana</vt:lpstr>
      <vt:lpstr>Arduino </vt:lpstr>
      <vt:lpstr>PowerPoint Presentation</vt:lpstr>
      <vt:lpstr>Raspberry Pi</vt:lpstr>
      <vt:lpstr>Generasi Raspberry Pi 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Happy</dc:creator>
  <cp:lastModifiedBy>Windows User</cp:lastModifiedBy>
  <cp:revision>138</cp:revision>
  <dcterms:created xsi:type="dcterms:W3CDTF">2020-08-03T05:11:15Z</dcterms:created>
  <dcterms:modified xsi:type="dcterms:W3CDTF">2021-07-24T01:22:18Z</dcterms:modified>
</cp:coreProperties>
</file>