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8" r:id="rId10"/>
    <p:sldId id="266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E9193B-1FA2-4080-867D-D5E2A26E4D0D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972227-73DA-4D02-8F27-D1E818FBDAB6}" type="slidenum">
              <a:rPr lang="id-ID" smtClean="0"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457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5857884" y="1500173"/>
            <a:ext cx="3286116" cy="1357323"/>
          </a:xfrm>
          <a:prstGeom prst="rect">
            <a:avLst/>
          </a:prstGeom>
          <a:solidFill>
            <a:schemeClr val="accent2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id-ID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charset="0"/>
              </a:rPr>
              <a:t>BAB  2</a:t>
            </a:r>
            <a:endParaRPr kumimoji="1" lang="en-US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0" y="4572000"/>
            <a:ext cx="9144000" cy="2286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318978" y="3929066"/>
            <a:ext cx="88250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d-ID" sz="4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r>
              <a:rPr lang="id-ID" sz="4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Pertumbuhan Ekonomi dan Pembangunan Ekonomi </a:t>
            </a:r>
            <a:endParaRPr lang="en-US" sz="4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369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0"/>
          <a:stretch/>
        </p:blipFill>
        <p:spPr>
          <a:xfrm>
            <a:off x="0" y="522173"/>
            <a:ext cx="9144000" cy="6335827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418451" y="1462068"/>
            <a:ext cx="4395042" cy="9065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3200" b="1" dirty="0" err="1">
                <a:solidFill>
                  <a:schemeClr val="bg1"/>
                </a:solidFill>
              </a:rPr>
              <a:t>Let’s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go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to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the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next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lesson</a:t>
            </a:r>
            <a:r>
              <a:rPr lang="id-ID" sz="3200" b="1" dirty="0">
                <a:solidFill>
                  <a:schemeClr val="bg1"/>
                </a:solidFill>
              </a:rPr>
              <a:t>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6" cy="5288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38016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7886700" cy="391278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 err="1"/>
              <a:t>Tujuan</a:t>
            </a:r>
            <a:r>
              <a:rPr lang="en-US" sz="3200" b="1" dirty="0"/>
              <a:t> </a:t>
            </a:r>
            <a:r>
              <a:rPr lang="en-US" sz="3200" b="1" dirty="0" err="1"/>
              <a:t>Pembelajaran</a:t>
            </a:r>
            <a:endParaRPr lang="en-US" sz="32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mempelajari</a:t>
            </a:r>
            <a:r>
              <a:rPr lang="en-US" sz="3200" dirty="0"/>
              <a:t> </a:t>
            </a:r>
            <a:r>
              <a:rPr lang="en-US" sz="3200" dirty="0" err="1"/>
              <a:t>bab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,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diharapkan</a:t>
            </a:r>
            <a:r>
              <a:rPr lang="en-US" sz="3200" dirty="0"/>
              <a:t> </a:t>
            </a:r>
            <a:r>
              <a:rPr lang="en-US" sz="3200" dirty="0" err="1"/>
              <a:t>mampu</a:t>
            </a:r>
            <a:r>
              <a:rPr lang="en-US" sz="3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d-ID" sz="3200" dirty="0"/>
              <a:t>Menjelaskan pengertian pertumbuhan ekonomi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d-ID" sz="3200" dirty="0"/>
              <a:t>Membedakan pembangunan ekonomi dengan pertumbuhan ekonomi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d-ID" sz="3200" dirty="0"/>
              <a:t>Mengukur pertumbuhan ekonomi</a:t>
            </a:r>
          </a:p>
          <a:p>
            <a:endParaRPr lang="id-ID" sz="3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6" cy="52881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9320" y="797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3</a:t>
            </a:r>
          </a:p>
        </p:txBody>
      </p:sp>
      <p:grpSp>
        <p:nvGrpSpPr>
          <p:cNvPr id="2" name="Group 11"/>
          <p:cNvGrpSpPr/>
          <p:nvPr/>
        </p:nvGrpSpPr>
        <p:grpSpPr>
          <a:xfrm>
            <a:off x="503040" y="5746377"/>
            <a:ext cx="8640960" cy="1111623"/>
            <a:chOff x="395536" y="3757537"/>
            <a:chExt cx="8640960" cy="1111623"/>
          </a:xfrm>
        </p:grpSpPr>
        <p:sp>
          <p:nvSpPr>
            <p:cNvPr id="13" name="Rectangle 12"/>
            <p:cNvSpPr/>
            <p:nvPr/>
          </p:nvSpPr>
          <p:spPr>
            <a:xfrm>
              <a:off x="395536" y="3757538"/>
              <a:ext cx="8640960" cy="11116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7544" y="4126869"/>
              <a:ext cx="8496944" cy="64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6109" y="3757537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333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781918"/>
            <a:ext cx="7535463" cy="5043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44599"/>
            <a:ext cx="9144000" cy="481340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54227"/>
            <a:ext cx="7886700" cy="4722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/>
              <a:t>Pertumbuhan ekonomi adalah </a:t>
            </a:r>
            <a:r>
              <a:rPr lang="id-ID" sz="2400" dirty="0" err="1"/>
              <a:t>suatu</a:t>
            </a:r>
            <a:r>
              <a:rPr lang="id-ID" sz="2400" dirty="0"/>
              <a:t> kondisi </a:t>
            </a:r>
            <a:r>
              <a:rPr lang="id-ID" sz="2400" dirty="0" err="1"/>
              <a:t>dimana</a:t>
            </a:r>
            <a:r>
              <a:rPr lang="id-ID" sz="2400" dirty="0"/>
              <a:t> terjadi peningkatan produk domestik bruto </a:t>
            </a:r>
            <a:r>
              <a:rPr lang="id-ID" sz="2400" dirty="0" err="1"/>
              <a:t>suatu</a:t>
            </a:r>
            <a:r>
              <a:rPr lang="id-ID" sz="2400" dirty="0"/>
              <a:t> negara tanpa memandang apakah kenaikan tersebut lebih besar atau lebih kecil dari tingkat pertumbuhan penduduk.</a:t>
            </a:r>
          </a:p>
        </p:txBody>
      </p:sp>
      <p:sp>
        <p:nvSpPr>
          <p:cNvPr id="6" name="Rectangle 5"/>
          <p:cNvSpPr/>
          <p:nvPr/>
        </p:nvSpPr>
        <p:spPr>
          <a:xfrm>
            <a:off x="772040" y="752991"/>
            <a:ext cx="584807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A. Pengertian Pertumbuhan Ekonomi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6" cy="5288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66904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781918"/>
            <a:ext cx="7535463" cy="81265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0616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/>
              <a:t>Keduanya menekankan pada kenaikan PDB. Namun, pertumbuhan ekonomi hanya menekankan kenaikan PDB tanpa membandingkan dengan laju pertumbuhan penduduk</a:t>
            </a:r>
          </a:p>
          <a:p>
            <a:pPr marL="0" indent="0">
              <a:buNone/>
            </a:pPr>
            <a:r>
              <a:rPr lang="id-ID" sz="2400" dirty="0"/>
              <a:t>Contoh pertumbuhan ekonomi adalah pertumbuhan sarana seperti jembatan, mesin-mesin, dan sarana listrik. </a:t>
            </a:r>
          </a:p>
        </p:txBody>
      </p:sp>
      <p:sp>
        <p:nvSpPr>
          <p:cNvPr id="6" name="Rectangle 5"/>
          <p:cNvSpPr/>
          <p:nvPr/>
        </p:nvSpPr>
        <p:spPr>
          <a:xfrm>
            <a:off x="772040" y="742363"/>
            <a:ext cx="5969904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B. Perbedaan Pembangunan Ekonomi</a:t>
            </a:r>
          </a:p>
          <a:p>
            <a:r>
              <a:rPr lang="id-ID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dengan Pertumbuhan Ekonomi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6" cy="5288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6024"/>
            <a:ext cx="9144000" cy="255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948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7595" y="1872203"/>
            <a:ext cx="4428780" cy="4351338"/>
          </a:xfrm>
        </p:spPr>
        <p:txBody>
          <a:bodyPr/>
          <a:lstStyle/>
          <a:p>
            <a:pPr marL="0" indent="0">
              <a:buNone/>
            </a:pPr>
            <a:r>
              <a:rPr lang="id-ID" dirty="0"/>
              <a:t>Contoh pembangunan ekonomi adalah perbaikan kelembagaan, kondisi ekonomi, sikap, dan struktur yang ada supaya lebih berhasil guna dan berdaya guna</a:t>
            </a:r>
          </a:p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6" cy="5288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2323"/>
            <a:ext cx="4186410" cy="56202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5687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85800"/>
            <a:ext cx="723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Perbedaan</a:t>
            </a:r>
            <a:r>
              <a:rPr lang="en-US" sz="3200" b="1" dirty="0"/>
              <a:t> </a:t>
            </a:r>
            <a:r>
              <a:rPr lang="en-US" sz="3200" b="1" dirty="0" err="1"/>
              <a:t>Pertumbuhan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 Pembangunan </a:t>
            </a:r>
            <a:r>
              <a:rPr lang="en-US" sz="3200" b="1" dirty="0" err="1"/>
              <a:t>Ekonomi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0856" y="2025134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Pembangunan </a:t>
            </a:r>
            <a:r>
              <a:rPr lang="en-US" sz="2400" dirty="0" err="1"/>
              <a:t>Ekonomi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24296"/>
              </p:ext>
            </p:extLst>
          </p:nvPr>
        </p:nvGraphicFramePr>
        <p:xfrm>
          <a:off x="71407" y="2971800"/>
          <a:ext cx="8767794" cy="329184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453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Pertumbuhan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Ekonomi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Pembangunan </a:t>
                      </a:r>
                      <a:r>
                        <a:rPr lang="en-US" sz="2400" dirty="0" err="1"/>
                        <a:t>Ekonomi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dirty="0" err="1"/>
                        <a:t>Ditandai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dengan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kenaikan</a:t>
                      </a:r>
                      <a:r>
                        <a:rPr lang="en-US" sz="1800" baseline="0" dirty="0"/>
                        <a:t> GNP, </a:t>
                      </a:r>
                      <a:r>
                        <a:rPr lang="en-US" sz="1800" baseline="0" dirty="0" err="1"/>
                        <a:t>dan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tidak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disertai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dengan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perubahan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struktur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ekonomi</a:t>
                      </a:r>
                      <a:r>
                        <a:rPr lang="en-US" sz="1800" baseline="0" dirty="0"/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baseline="0" dirty="0" err="1"/>
                        <a:t>Kenaikan</a:t>
                      </a:r>
                      <a:r>
                        <a:rPr lang="en-US" sz="1800" baseline="0" dirty="0"/>
                        <a:t> GNP </a:t>
                      </a:r>
                      <a:r>
                        <a:rPr lang="en-US" sz="1800" baseline="0" dirty="0" err="1"/>
                        <a:t>tidak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memperhatikan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tingkat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pemerataan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dan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kesejahteraan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masyarakat</a:t>
                      </a:r>
                      <a:r>
                        <a:rPr lang="en-US" sz="1800" baseline="0" dirty="0"/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baseline="0" dirty="0" err="1"/>
                        <a:t>Kenaikan</a:t>
                      </a:r>
                      <a:r>
                        <a:rPr lang="en-US" sz="1800" baseline="0" dirty="0"/>
                        <a:t> GNP </a:t>
                      </a:r>
                      <a:r>
                        <a:rPr lang="en-US" sz="1800" baseline="0" dirty="0" err="1"/>
                        <a:t>tidak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disertai</a:t>
                      </a:r>
                      <a:r>
                        <a:rPr lang="en-US" sz="1800" baseline="0" dirty="0"/>
                        <a:t> IPTEK.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dirty="0" err="1"/>
                        <a:t>Kenaikan</a:t>
                      </a:r>
                      <a:r>
                        <a:rPr lang="en-US" sz="1800" baseline="0" dirty="0"/>
                        <a:t> GNP </a:t>
                      </a:r>
                      <a:r>
                        <a:rPr lang="en-US" sz="1800" baseline="0" dirty="0" err="1"/>
                        <a:t>disertai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perubahan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struktur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ekonomi</a:t>
                      </a:r>
                      <a:r>
                        <a:rPr lang="en-US" sz="1800" baseline="0" dirty="0"/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en-US" sz="1800" baseline="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baseline="0" dirty="0" err="1"/>
                        <a:t>Memperhatikan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pemerataan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peningkatan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kesejahteraan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masyarakat</a:t>
                      </a:r>
                      <a:r>
                        <a:rPr lang="en-US" sz="1800" baseline="0" dirty="0"/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en-US" sz="1800" baseline="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baseline="0" dirty="0" err="1"/>
                        <a:t>Ditandai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dengan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perkembangan</a:t>
                      </a:r>
                      <a:r>
                        <a:rPr lang="en-US" sz="1800" baseline="0" dirty="0"/>
                        <a:t> IPTEK.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03052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781918"/>
            <a:ext cx="7535463" cy="5043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28649" y="1573619"/>
                <a:ext cx="7964507" cy="46033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id-ID" sz="2400" dirty="0"/>
                  <a:t>Untuk mengukur pertumbuhan ekonomi, digunakan PDB berdasarkan harga konstan. Rumusnya:</a:t>
                </a:r>
              </a:p>
              <a:p>
                <a:pPr marL="0" indent="0">
                  <a:buNone/>
                </a:pP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𝑃𝑡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𝑃𝐷𝑅𝐵𝑡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𝑃𝐷𝑅𝐵𝑡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𝑃𝐷𝑅𝐵𝑡</m:t>
                          </m:r>
                        </m:den>
                      </m:f>
                      <m:r>
                        <a:rPr lang="en-US" sz="1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 100%</m:t>
                      </m:r>
                    </m:oMath>
                  </m:oMathPara>
                </a14:m>
                <a:endParaRPr lang="id-ID" sz="1800" dirty="0"/>
              </a:p>
              <a:p>
                <a:pPr marL="0" indent="0">
                  <a:buNone/>
                </a:pPr>
                <a:endParaRPr lang="id-ID" sz="1800" dirty="0"/>
              </a:p>
              <a:p>
                <a:pPr marL="0" indent="0">
                  <a:buNone/>
                </a:pPr>
                <a:r>
                  <a:rPr lang="id-ID" sz="1800" dirty="0" err="1"/>
                  <a:t>Dimana</a:t>
                </a:r>
                <a:r>
                  <a:rPr lang="id-ID" sz="1800" dirty="0"/>
                  <a:t>:</a:t>
                </a:r>
              </a:p>
              <a:p>
                <a:pPr marL="0" indent="0">
                  <a:buNone/>
                </a:pPr>
                <a:r>
                  <a:rPr lang="id-ID" sz="1800" dirty="0" err="1"/>
                  <a:t>Pt</a:t>
                </a:r>
                <a:r>
                  <a:rPr lang="id-ID" sz="1800" dirty="0"/>
                  <a:t> 	= pertumbuhan ekonomi periode t</a:t>
                </a:r>
              </a:p>
              <a:p>
                <a:pPr marL="0" indent="0">
                  <a:buNone/>
                </a:pPr>
                <a:r>
                  <a:rPr lang="id-ID" sz="1800" dirty="0" err="1"/>
                  <a:t>PDRBt</a:t>
                </a:r>
                <a:r>
                  <a:rPr lang="id-ID" sz="1800" dirty="0"/>
                  <a:t>	= PDRB riil periode tahun t</a:t>
                </a:r>
              </a:p>
              <a:p>
                <a:pPr marL="0" indent="0">
                  <a:buNone/>
                </a:pPr>
                <a:r>
                  <a:rPr lang="id-ID" sz="1800" dirty="0"/>
                  <a:t>PDRBt-1 	= PDRB periode tahun sebelumnya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28649" y="1573619"/>
                <a:ext cx="7964507" cy="4603344"/>
              </a:xfrm>
              <a:blipFill rotWithShape="0">
                <a:blip r:embed="rId3"/>
                <a:stretch>
                  <a:fillRect l="-1148" t="-185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772665" y="786666"/>
            <a:ext cx="661431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C.  Cara Mengukur Pertumbuhan Ekonomi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6" cy="5288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05481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85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Tolok</a:t>
            </a:r>
            <a:r>
              <a:rPr lang="en-US" sz="3200" b="1" dirty="0"/>
              <a:t> </a:t>
            </a:r>
            <a:r>
              <a:rPr lang="en-US" sz="3200" b="1" dirty="0" err="1"/>
              <a:t>Ukur</a:t>
            </a:r>
            <a:r>
              <a:rPr lang="en-US" sz="3200" b="1" dirty="0"/>
              <a:t> Negara yang </a:t>
            </a:r>
            <a:r>
              <a:rPr lang="en-US" sz="3200" b="1" dirty="0" err="1"/>
              <a:t>Mengalami</a:t>
            </a:r>
            <a:r>
              <a:rPr lang="en-US" sz="3200" b="1" dirty="0"/>
              <a:t> </a:t>
            </a:r>
            <a:r>
              <a:rPr lang="en-US" sz="3200" b="1" dirty="0" err="1"/>
              <a:t>Pertumbuhan</a:t>
            </a:r>
            <a:r>
              <a:rPr lang="en-US" sz="3200" b="1" dirty="0"/>
              <a:t> </a:t>
            </a:r>
            <a:r>
              <a:rPr lang="en-US" sz="3200" b="1" dirty="0" err="1"/>
              <a:t>Ekonomi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9686" y="23622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i="1" dirty="0"/>
              <a:t>Economic Commission for Asia and the Far East (ECAFE) </a:t>
            </a:r>
            <a:r>
              <a:rPr lang="en-US" sz="2400" dirty="0" err="1"/>
              <a:t>tolok</a:t>
            </a:r>
            <a:r>
              <a:rPr lang="en-US" sz="2400" dirty="0"/>
              <a:t> </a:t>
            </a:r>
            <a:r>
              <a:rPr lang="en-US" sz="2400" dirty="0" err="1"/>
              <a:t>ukur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err="1"/>
              <a:t>Apakah</a:t>
            </a:r>
            <a:r>
              <a:rPr lang="en-US" sz="2400" dirty="0"/>
              <a:t> di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ditemukan</a:t>
            </a:r>
            <a:r>
              <a:rPr lang="en-US" sz="2400" dirty="0"/>
              <a:t> </a:t>
            </a:r>
            <a:r>
              <a:rPr lang="en-US" sz="2400" dirty="0" err="1"/>
              <a:t>sumber-sumber</a:t>
            </a:r>
            <a:r>
              <a:rPr lang="en-US" sz="2400" dirty="0"/>
              <a:t> </a:t>
            </a:r>
            <a:r>
              <a:rPr lang="en-US" sz="2400" dirty="0" err="1"/>
              <a:t>produktif</a:t>
            </a:r>
            <a:r>
              <a:rPr lang="en-US" sz="2400" dirty="0"/>
              <a:t>?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err="1"/>
              <a:t>Apakah</a:t>
            </a:r>
            <a:r>
              <a:rPr lang="en-US" sz="2400" dirty="0"/>
              <a:t> di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kenaikan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?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err="1"/>
              <a:t>Apakah</a:t>
            </a:r>
            <a:r>
              <a:rPr lang="en-US" sz="2400" dirty="0"/>
              <a:t> di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kenaikan</a:t>
            </a:r>
            <a:r>
              <a:rPr lang="en-US" sz="2400" dirty="0"/>
              <a:t> </a:t>
            </a:r>
            <a:r>
              <a:rPr lang="en-US" sz="2400" dirty="0" err="1"/>
              <a:t>konsumsi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073185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714356"/>
            <a:ext cx="88582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/>
              <a:t>CONTOH SOAL </a:t>
            </a:r>
          </a:p>
          <a:p>
            <a:r>
              <a:rPr lang="id-ID" sz="2400" dirty="0"/>
              <a:t>Diketahui:</a:t>
            </a:r>
            <a:br>
              <a:rPr lang="id-ID" sz="2400" dirty="0"/>
            </a:br>
            <a:r>
              <a:rPr lang="id-ID" sz="2400" dirty="0"/>
              <a:t>GNP tahun 2009 </a:t>
            </a:r>
            <a:r>
              <a:rPr lang="id-ID" sz="2400" i="1" dirty="0"/>
              <a:t>(sebagai tahun t)atau PDRBt</a:t>
            </a:r>
            <a:r>
              <a:rPr lang="id-ID" sz="2400" dirty="0"/>
              <a:t> = 220 triliun</a:t>
            </a:r>
            <a:br>
              <a:rPr lang="id-ID" sz="2400" dirty="0"/>
            </a:br>
            <a:r>
              <a:rPr lang="id-ID" sz="2400" dirty="0"/>
              <a:t>GNP tahun 2008 </a:t>
            </a:r>
            <a:r>
              <a:rPr lang="id-ID" sz="2400" i="1" dirty="0"/>
              <a:t>(sebagai tahun dasar ( t - 1)) atau PDRB ( t – 1) </a:t>
            </a:r>
            <a:r>
              <a:rPr lang="id-ID" sz="2400" dirty="0"/>
              <a:t> = 212 triliun</a:t>
            </a:r>
          </a:p>
          <a:p>
            <a:r>
              <a:rPr lang="id-ID" sz="2400" dirty="0"/>
              <a:t>Ditanyakan: Laju pertumbuhan ekonomi tahun 2009(Pt) adalah ....?</a:t>
            </a:r>
            <a:br>
              <a:rPr lang="id-ID" sz="2400" dirty="0"/>
            </a:br>
            <a:r>
              <a:rPr lang="id-ID" sz="2400" dirty="0"/>
              <a:t>Penyelesaian:</a:t>
            </a:r>
            <a:br>
              <a:rPr lang="id-ID" sz="2400" dirty="0"/>
            </a:br>
            <a:r>
              <a:rPr lang="id-ID" sz="2400" dirty="0"/>
              <a:t>Pertumbuhan ekonomi (G) = [ (GNP</a:t>
            </a:r>
            <a:r>
              <a:rPr lang="id-ID" sz="2400" baseline="-25000" dirty="0"/>
              <a:t>t</a:t>
            </a:r>
            <a:r>
              <a:rPr lang="id-ID" sz="2400" dirty="0"/>
              <a:t> - GNP</a:t>
            </a:r>
            <a:r>
              <a:rPr lang="id-ID" sz="2400" baseline="-25000" dirty="0"/>
              <a:t>t-1</a:t>
            </a:r>
            <a:r>
              <a:rPr lang="id-ID" sz="2400" dirty="0"/>
              <a:t>) / GNP</a:t>
            </a:r>
            <a:r>
              <a:rPr lang="id-ID" sz="2400" baseline="-25000" dirty="0"/>
              <a:t>t-1</a:t>
            </a:r>
            <a:r>
              <a:rPr lang="id-ID" sz="2400" dirty="0"/>
              <a:t>] x 100%</a:t>
            </a:r>
            <a:br>
              <a:rPr lang="id-ID" sz="2400" dirty="0"/>
            </a:br>
            <a:r>
              <a:rPr lang="id-ID" sz="2400" dirty="0"/>
              <a:t>Pertumbuhan ekonomi (G) = [ (220 - 212) / 212 ] x 100%</a:t>
            </a:r>
            <a:br>
              <a:rPr lang="id-ID" sz="2400" dirty="0"/>
            </a:br>
            <a:r>
              <a:rPr lang="id-ID" sz="2400" dirty="0"/>
              <a:t>Pertumbuhan ekonomi (G) = [ 8 / 212 ] x 100%</a:t>
            </a:r>
            <a:br>
              <a:rPr lang="id-ID" sz="2400" dirty="0"/>
            </a:br>
            <a:r>
              <a:rPr lang="id-ID" sz="2400" dirty="0"/>
              <a:t>Pertumbuhan ekonomi (G) = 0,0377 x 100%</a:t>
            </a:r>
            <a:br>
              <a:rPr lang="id-ID" sz="2400" dirty="0"/>
            </a:br>
            <a:r>
              <a:rPr lang="id-ID" sz="2400" dirty="0"/>
              <a:t>Pertumbuhan ekonomi (G) = 3,77%</a:t>
            </a:r>
            <a:br>
              <a:rPr lang="id-ID" sz="2400" dirty="0"/>
            </a:br>
            <a:r>
              <a:rPr lang="id-ID" sz="2400" b="1" dirty="0"/>
              <a:t>Jadi, laju pertumbuhan ekonomi tahun 2009 adalah 3,77%</a:t>
            </a:r>
            <a:endParaRPr lang="id-ID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290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Calibri</vt:lpstr>
      <vt:lpstr>Cambria Math</vt:lpstr>
      <vt:lpstr>Constantia</vt:lpstr>
      <vt:lpstr>Myriad Pro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user</cp:lastModifiedBy>
  <cp:revision>1</cp:revision>
  <dcterms:created xsi:type="dcterms:W3CDTF">2020-07-30T13:00:14Z</dcterms:created>
  <dcterms:modified xsi:type="dcterms:W3CDTF">2021-07-28T04:11:03Z</dcterms:modified>
</cp:coreProperties>
</file>