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57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7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2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4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8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8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009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617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976BA6-F01D-4445-AF80-EC0557F4729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CC555DB-0D3D-4975-99B3-FCBC23A7F7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7771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836677E-F83B-4FAB-8095-870076307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E28C1A-BFAF-4B13-90CC-8F473A3F4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09615"/>
            <a:ext cx="9673306" cy="913322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 </a:t>
            </a:r>
            <a:r>
              <a:rPr lang="en-US" sz="4900" dirty="0" err="1"/>
              <a:t>Tanggung</a:t>
            </a:r>
            <a:r>
              <a:rPr lang="en-US" sz="4900" dirty="0"/>
              <a:t> Jawab Anak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EC271-2F00-40A3-81EE-8ACF5E4EE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6696" y="5035826"/>
            <a:ext cx="7328452" cy="596490"/>
          </a:xfrm>
        </p:spPr>
        <p:txBody>
          <a:bodyPr>
            <a:normAutofit/>
          </a:bodyPr>
          <a:lstStyle/>
          <a:p>
            <a:r>
              <a:rPr lang="en-US" sz="2000" dirty="0"/>
              <a:t>BY. NOSITA BR TARIGAN., M.PD.K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524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A75DC-17A2-44B1-B994-05090C737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0574"/>
            <a:ext cx="9852991" cy="62815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pemahaman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keinginan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bebas</a:t>
            </a:r>
            <a:r>
              <a:rPr lang="en-US" sz="3200" dirty="0"/>
              <a:t> dan </a:t>
            </a:r>
            <a:r>
              <a:rPr lang="en-US" sz="3200" dirty="0" err="1"/>
              <a:t>berdiri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pertumbuhan</a:t>
            </a:r>
            <a:r>
              <a:rPr lang="en-US" sz="3200" dirty="0"/>
              <a:t>.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dewasa</a:t>
            </a:r>
            <a:r>
              <a:rPr lang="en-US" sz="3200" dirty="0"/>
              <a:t>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bergantung</a:t>
            </a:r>
            <a:r>
              <a:rPr lang="en-US" sz="3200" dirty="0"/>
              <a:t> pada </a:t>
            </a:r>
            <a:r>
              <a:rPr lang="en-US" sz="3200" dirty="0" err="1"/>
              <a:t>pikiran</a:t>
            </a:r>
            <a:r>
              <a:rPr lang="en-US" sz="3200" dirty="0"/>
              <a:t> orang </a:t>
            </a:r>
            <a:r>
              <a:rPr lang="en-US" sz="3200" dirty="0" err="1"/>
              <a:t>tuanya</a:t>
            </a:r>
            <a:r>
              <a:rPr lang="en-US" sz="3200" dirty="0"/>
              <a:t>. </a:t>
            </a:r>
          </a:p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Tetapi</a:t>
            </a:r>
            <a:r>
              <a:rPr lang="en-US" sz="3200" dirty="0"/>
              <a:t> di </a:t>
            </a:r>
            <a:r>
              <a:rPr lang="en-US" sz="3200" dirty="0" err="1"/>
              <a:t>pihak</a:t>
            </a:r>
            <a:r>
              <a:rPr lang="en-US" sz="3200" dirty="0"/>
              <a:t> lain, </a:t>
            </a:r>
            <a:r>
              <a:rPr lang="en-US" sz="3200" dirty="0" err="1"/>
              <a:t>anak</a:t>
            </a:r>
            <a:r>
              <a:rPr lang="en-US" sz="3200" dirty="0"/>
              <a:t> juga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memaklumi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pikirannya</a:t>
            </a:r>
            <a:r>
              <a:rPr lang="en-US" sz="3200" dirty="0"/>
              <a:t> </a:t>
            </a:r>
            <a:r>
              <a:rPr lang="en-US" sz="3200" dirty="0" err="1"/>
              <a:t>keluar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kepala</a:t>
            </a:r>
            <a:r>
              <a:rPr lang="en-US" sz="3200" dirty="0"/>
              <a:t> yang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pengalaman</a:t>
            </a:r>
            <a:r>
              <a:rPr lang="en-US" sz="3200" dirty="0"/>
              <a:t>.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(</a:t>
            </a:r>
            <a:r>
              <a:rPr lang="en-US" sz="3200" dirty="0" err="1"/>
              <a:t>remaja</a:t>
            </a:r>
            <a:r>
              <a:rPr lang="en-US" sz="3200" dirty="0"/>
              <a:t>)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menganalisis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logis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kognitif</a:t>
            </a:r>
            <a:r>
              <a:rPr lang="en-US" sz="3200" dirty="0"/>
              <a:t> yang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matang</a:t>
            </a:r>
            <a:r>
              <a:rPr lang="en-US" sz="3200" dirty="0"/>
              <a:t>,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memperhitungkan</a:t>
            </a:r>
            <a:r>
              <a:rPr lang="en-US" sz="3200" dirty="0"/>
              <a:t> </a:t>
            </a:r>
            <a:r>
              <a:rPr lang="en-US" sz="3200" dirty="0" err="1"/>
              <a:t>dampak</a:t>
            </a:r>
            <a:r>
              <a:rPr lang="en-US" sz="3200" dirty="0"/>
              <a:t> dan </a:t>
            </a:r>
            <a:r>
              <a:rPr lang="en-US" sz="3200" dirty="0" err="1"/>
              <a:t>konsekuensinya</a:t>
            </a:r>
            <a:r>
              <a:rPr lang="en-US" sz="3200" dirty="0"/>
              <a:t>. </a:t>
            </a:r>
          </a:p>
          <a:p>
            <a:pPr marL="0" indent="0" algn="just">
              <a:buNone/>
            </a:pPr>
            <a:r>
              <a:rPr lang="en-US" sz="3200" dirty="0"/>
              <a:t>	Oleh </a:t>
            </a:r>
            <a:r>
              <a:rPr lang="en-US" sz="3200" dirty="0" err="1"/>
              <a:t>karenanya</a:t>
            </a:r>
            <a:r>
              <a:rPr lang="en-US" sz="3200" dirty="0"/>
              <a:t>, </a:t>
            </a:r>
            <a:r>
              <a:rPr lang="en-US" sz="3200" dirty="0" err="1"/>
              <a:t>pikiran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diimbangi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pikiran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375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70F9A-3EEC-4CDB-89E1-B848865E0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36158"/>
            <a:ext cx="9760226" cy="53856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Ketegangan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juga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dihindari</a:t>
            </a:r>
            <a:r>
              <a:rPr lang="en-US" sz="3200" dirty="0"/>
              <a:t> </a:t>
            </a:r>
            <a:r>
              <a:rPr lang="en-US" sz="3200" dirty="0" err="1"/>
              <a:t>kalau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keduanya</a:t>
            </a:r>
            <a:r>
              <a:rPr lang="en-US" sz="3200" dirty="0"/>
              <a:t>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terbuka</a:t>
            </a:r>
            <a:r>
              <a:rPr lang="en-US" sz="3200" dirty="0"/>
              <a:t>. </a:t>
            </a:r>
            <a:r>
              <a:rPr lang="en-US" sz="3200" dirty="0" err="1"/>
              <a:t>Terkadang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berpikir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bercakap-cakap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kawan</a:t>
            </a:r>
            <a:r>
              <a:rPr lang="en-US" sz="3200" dirty="0"/>
              <a:t> </a:t>
            </a:r>
            <a:r>
              <a:rPr lang="en-US" sz="3200" dirty="0" err="1"/>
              <a:t>sebaya</a:t>
            </a:r>
            <a:r>
              <a:rPr lang="en-US" sz="3200" dirty="0"/>
              <a:t>, </a:t>
            </a:r>
            <a:r>
              <a:rPr lang="en-US" sz="3200" dirty="0" err="1"/>
              <a:t>ketimbang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 </a:t>
            </a:r>
          </a:p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Padahal</a:t>
            </a:r>
            <a:r>
              <a:rPr lang="en-US" sz="3200" dirty="0"/>
              <a:t>,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sebetulnya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mengobrol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intim</a:t>
            </a:r>
            <a:r>
              <a:rPr lang="en-US" sz="3200" dirty="0"/>
              <a:t>. </a:t>
            </a:r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mengajarkan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menghormati</a:t>
            </a:r>
            <a:r>
              <a:rPr lang="en-US" sz="3200" dirty="0"/>
              <a:t>  orang </a:t>
            </a:r>
            <a:r>
              <a:rPr lang="en-US" sz="3200" dirty="0" err="1"/>
              <a:t>tua</a:t>
            </a:r>
            <a:r>
              <a:rPr lang="en-US" sz="3200" dirty="0"/>
              <a:t>. 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berani</a:t>
            </a:r>
            <a:r>
              <a:rPr lang="en-US" sz="3200" dirty="0"/>
              <a:t> </a:t>
            </a:r>
            <a:r>
              <a:rPr lang="en-US" sz="3200" dirty="0" err="1"/>
              <a:t>bersanda</a:t>
            </a:r>
            <a:r>
              <a:rPr lang="en-US" sz="3200" dirty="0"/>
              <a:t> </a:t>
            </a:r>
            <a:r>
              <a:rPr lang="en-US" sz="3200" dirty="0" err="1"/>
              <a:t>gurau</a:t>
            </a:r>
            <a:r>
              <a:rPr lang="en-US" sz="3200" dirty="0"/>
              <a:t>  </a:t>
            </a:r>
            <a:r>
              <a:rPr lang="en-US" sz="3200" dirty="0" err="1"/>
              <a:t>dengan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 </a:t>
            </a:r>
            <a:r>
              <a:rPr lang="en-US" sz="3200" dirty="0" err="1"/>
              <a:t>Menghormati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manggut-manggut</a:t>
            </a:r>
            <a:r>
              <a:rPr lang="en-US" sz="3200" dirty="0"/>
              <a:t>, </a:t>
            </a:r>
            <a:r>
              <a:rPr lang="en-US" sz="3200" dirty="0" err="1"/>
              <a:t>padahal</a:t>
            </a:r>
            <a:r>
              <a:rPr lang="en-US" sz="3200" dirty="0"/>
              <a:t> </a:t>
            </a:r>
            <a:r>
              <a:rPr lang="en-US" sz="3200" dirty="0" err="1"/>
              <a:t>muka</a:t>
            </a:r>
            <a:r>
              <a:rPr lang="en-US" sz="3200" dirty="0"/>
              <a:t> </a:t>
            </a:r>
            <a:r>
              <a:rPr lang="en-US" sz="3200" dirty="0" err="1"/>
              <a:t>cemberut</a:t>
            </a:r>
            <a:r>
              <a:rPr lang="en-US" sz="3200" dirty="0"/>
              <a:t> dan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ikhlas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428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0D9C7C-2C5D-4FFF-83DE-742A88A96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AB3000-5B59-4271-BA0F-E793FE2EB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2"/>
            <a:ext cx="7417925" cy="3777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TANGGUNG JAWAB ANAK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BE13A-252B-471E-8BC7-43FE2E2B3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1423552"/>
            <a:ext cx="7245103" cy="43350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	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Sikap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hormat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kepada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orang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tua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merupakan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salah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satu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tugas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moral yang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harus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dilakukan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oleh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anak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sepanjang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hidupnya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.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Sejak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masa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Perjanjian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Lama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sampai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Perjanjian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Baru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,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sikap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ini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ditekankan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dalam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Alkitab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sebagai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perintah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yang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harus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dilakukan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.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Hubungan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orang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tua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dan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anak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yang paling ideal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dapat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kita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lihat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pelajari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dari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kehidupan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keluarga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Tuhan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Yesus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(</a:t>
            </a:r>
            <a:r>
              <a:rPr lang="en-US" sz="28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Luk</a:t>
            </a:r>
            <a:r>
              <a:rPr lang="en-US" sz="28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. 2:41-52).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31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AAC2-E64D-4B1E-828E-C11348780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36158"/>
            <a:ext cx="9362661" cy="53856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3600" dirty="0"/>
              <a:t>Yang </a:t>
            </a:r>
            <a:r>
              <a:rPr lang="en-US" sz="3600" dirty="0" err="1"/>
              <a:t>terjadi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sekarang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banyak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yang  </a:t>
            </a:r>
            <a:r>
              <a:rPr lang="en-US" sz="3600" dirty="0" err="1"/>
              <a:t>membangkang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,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menganggap</a:t>
            </a:r>
            <a:r>
              <a:rPr lang="en-US" sz="3600" dirty="0"/>
              <a:t> </a:t>
            </a:r>
            <a:r>
              <a:rPr lang="en-US" sz="3600" dirty="0" err="1"/>
              <a:t>sikap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yang </a:t>
            </a:r>
            <a:r>
              <a:rPr lang="en-US" sz="3600" dirty="0" err="1"/>
              <a:t>ketinggalan</a:t>
            </a:r>
            <a:r>
              <a:rPr lang="en-US" sz="3600" dirty="0"/>
              <a:t> zaman,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banyak</a:t>
            </a:r>
            <a:r>
              <a:rPr lang="en-US" sz="3600" dirty="0"/>
              <a:t> </a:t>
            </a:r>
            <a:r>
              <a:rPr lang="en-US" sz="3600" dirty="0" err="1"/>
              <a:t>tahu</a:t>
            </a:r>
            <a:r>
              <a:rPr lang="en-US" sz="3600" dirty="0"/>
              <a:t> </a:t>
            </a:r>
            <a:r>
              <a:rPr lang="en-US" sz="3600" dirty="0" err="1"/>
              <a:t>apa-apa</a:t>
            </a:r>
            <a:r>
              <a:rPr lang="en-US" sz="3600" dirty="0"/>
              <a:t>. </a:t>
            </a:r>
            <a:r>
              <a:rPr lang="en-US" sz="3600" dirty="0" err="1"/>
              <a:t>Biasanya</a:t>
            </a:r>
            <a:r>
              <a:rPr lang="en-US" sz="3600" dirty="0"/>
              <a:t> </a:t>
            </a:r>
            <a:r>
              <a:rPr lang="en-US" sz="3600" dirty="0" err="1"/>
              <a:t>cuma</a:t>
            </a:r>
            <a:r>
              <a:rPr lang="en-US" sz="3600" dirty="0"/>
              <a:t> </a:t>
            </a:r>
            <a:r>
              <a:rPr lang="en-US" sz="3600" dirty="0" err="1"/>
              <a:t>melarang</a:t>
            </a:r>
            <a:r>
              <a:rPr lang="en-US" sz="3600" dirty="0"/>
              <a:t>, </a:t>
            </a:r>
            <a:r>
              <a:rPr lang="en-US" sz="3600" dirty="0" err="1"/>
              <a:t>menyuruh</a:t>
            </a:r>
            <a:r>
              <a:rPr lang="en-US" sz="3600" dirty="0"/>
              <a:t>, </a:t>
            </a:r>
            <a:r>
              <a:rPr lang="en-US" sz="3600" dirty="0" err="1"/>
              <a:t>menasihati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banyak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yang </a:t>
            </a:r>
            <a:r>
              <a:rPr lang="en-US" sz="3600" dirty="0" err="1"/>
              <a:t>cenderung</a:t>
            </a:r>
            <a:r>
              <a:rPr lang="en-US" sz="3600" dirty="0"/>
              <a:t> </a:t>
            </a:r>
            <a:r>
              <a:rPr lang="en-US" sz="3600" dirty="0" err="1"/>
              <a:t>menjauhkan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, </a:t>
            </a:r>
            <a:r>
              <a:rPr lang="en-US" sz="3600" dirty="0" err="1"/>
              <a:t>seolah-olah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tembok</a:t>
            </a:r>
            <a:r>
              <a:rPr lang="en-US" sz="3600" dirty="0"/>
              <a:t> </a:t>
            </a:r>
            <a:r>
              <a:rPr lang="en-US" sz="3600" dirty="0" err="1"/>
              <a:t>pemisah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. Anak </a:t>
            </a:r>
            <a:r>
              <a:rPr lang="en-US" sz="3600" dirty="0" err="1"/>
              <a:t>merasa</a:t>
            </a:r>
            <a:r>
              <a:rPr lang="en-US" sz="3600" dirty="0"/>
              <a:t> </a:t>
            </a:r>
            <a:r>
              <a:rPr lang="en-US" sz="3600" dirty="0" err="1"/>
              <a:t>ingin</a:t>
            </a:r>
            <a:r>
              <a:rPr lang="en-US" sz="3600" dirty="0"/>
              <a:t> </a:t>
            </a:r>
            <a:r>
              <a:rPr lang="en-US" sz="3600" dirty="0" err="1"/>
              <a:t>bebas</a:t>
            </a:r>
            <a:r>
              <a:rPr lang="en-US" sz="3600" dirty="0"/>
              <a:t>, </a:t>
            </a:r>
            <a:r>
              <a:rPr lang="en-US" sz="3600" dirty="0" err="1"/>
              <a:t>ingin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pandangan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,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kurang</a:t>
            </a:r>
            <a:r>
              <a:rPr lang="en-US" sz="3600" dirty="0"/>
              <a:t> </a:t>
            </a:r>
            <a:r>
              <a:rPr lang="en-US" sz="3600" dirty="0" err="1"/>
              <a:t>senang</a:t>
            </a:r>
            <a:r>
              <a:rPr lang="en-US" sz="3600" dirty="0"/>
              <a:t> pada </a:t>
            </a:r>
            <a:r>
              <a:rPr lang="en-US" sz="3600" dirty="0" err="1"/>
              <a:t>otoritas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yang </a:t>
            </a:r>
            <a:r>
              <a:rPr lang="en-US" sz="3600" dirty="0" err="1"/>
              <a:t>mengatur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600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F1367-168C-4C6F-8081-CFFC77346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09600"/>
            <a:ext cx="9587948" cy="6016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	</a:t>
            </a:r>
            <a:r>
              <a:rPr lang="en-US" sz="3200" dirty="0" err="1"/>
              <a:t>Keinginan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bebas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kejengkelan</a:t>
            </a:r>
            <a:r>
              <a:rPr lang="en-US" sz="3200" dirty="0"/>
              <a:t> dan salah </a:t>
            </a:r>
            <a:r>
              <a:rPr lang="en-US" sz="3200" dirty="0" err="1"/>
              <a:t>paham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dan </a:t>
            </a:r>
            <a:r>
              <a:rPr lang="en-US" sz="3200" dirty="0" err="1"/>
              <a:t>anak</a:t>
            </a:r>
            <a:r>
              <a:rPr lang="en-US" sz="3200" dirty="0"/>
              <a:t> 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jalan</a:t>
            </a:r>
            <a:r>
              <a:rPr lang="en-US" sz="3200" dirty="0"/>
              <a:t> </a:t>
            </a:r>
            <a:r>
              <a:rPr lang="en-US" sz="3200" dirty="0" err="1"/>
              <a:t>pikiran</a:t>
            </a:r>
            <a:r>
              <a:rPr lang="en-US" sz="3200" dirty="0"/>
              <a:t> masing-masing. </a:t>
            </a:r>
            <a:r>
              <a:rPr lang="en-US" sz="3200" dirty="0" err="1"/>
              <a:t>Memang</a:t>
            </a:r>
            <a:r>
              <a:rPr lang="en-US" sz="3200" dirty="0"/>
              <a:t> masa yang paling </a:t>
            </a:r>
            <a:r>
              <a:rPr lang="en-US" sz="3200" dirty="0" err="1"/>
              <a:t>sulit</a:t>
            </a:r>
            <a:r>
              <a:rPr lang="en-US" sz="3200" dirty="0"/>
              <a:t> </a:t>
            </a:r>
            <a:r>
              <a:rPr lang="en-US" sz="3200" dirty="0" err="1"/>
              <a:t>seringkali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masa </a:t>
            </a:r>
            <a:r>
              <a:rPr lang="en-US" sz="3200" dirty="0" err="1"/>
              <a:t>remaja</a:t>
            </a:r>
            <a:r>
              <a:rPr lang="en-US" sz="3200" dirty="0"/>
              <a:t>. Di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sisi</a:t>
            </a:r>
            <a:r>
              <a:rPr lang="en-US" sz="3200" dirty="0"/>
              <a:t>, </a:t>
            </a: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yang </a:t>
            </a:r>
            <a:r>
              <a:rPr lang="en-US" sz="3200" dirty="0" err="1"/>
              <a:t>seringkali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bersesuaian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pendapat</a:t>
            </a:r>
            <a:r>
              <a:rPr lang="en-US" sz="3200" dirty="0"/>
              <a:t> dan </a:t>
            </a:r>
            <a:r>
              <a:rPr lang="en-US" sz="3200" dirty="0" err="1"/>
              <a:t>harapan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dan </a:t>
            </a:r>
            <a:r>
              <a:rPr lang="en-US" sz="3200" dirty="0" err="1"/>
              <a:t>lingkungan</a:t>
            </a:r>
            <a:r>
              <a:rPr lang="en-US" sz="3200" dirty="0"/>
              <a:t>. </a:t>
            </a:r>
          </a:p>
          <a:p>
            <a:pPr marL="0" indent="0" algn="just">
              <a:buNone/>
            </a:pPr>
            <a:r>
              <a:rPr lang="en-US" sz="3200" dirty="0"/>
              <a:t>	Oleh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rupanya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pemahaman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masa </a:t>
            </a: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menghindari</a:t>
            </a:r>
            <a:r>
              <a:rPr lang="en-US" sz="3200" dirty="0"/>
              <a:t> </a:t>
            </a:r>
            <a:r>
              <a:rPr lang="en-US" sz="3200" dirty="0" err="1"/>
              <a:t>konfik</a:t>
            </a:r>
            <a:r>
              <a:rPr lang="en-US" sz="3200" dirty="0"/>
              <a:t> yang </a:t>
            </a:r>
            <a:r>
              <a:rPr lang="en-US" sz="3200" dirty="0" err="1"/>
              <a:t>seharusnya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. </a:t>
            </a:r>
            <a:r>
              <a:rPr lang="en-US" sz="3200" dirty="0" err="1"/>
              <a:t>Terdapat</a:t>
            </a:r>
            <a:r>
              <a:rPr lang="en-US" sz="3200" dirty="0"/>
              <a:t> </a:t>
            </a:r>
            <a:r>
              <a:rPr lang="en-US" sz="3200" dirty="0" err="1"/>
              <a:t>empat</a:t>
            </a:r>
            <a:r>
              <a:rPr lang="en-US" sz="3200" dirty="0"/>
              <a:t> </a:t>
            </a:r>
            <a:r>
              <a:rPr lang="en-US" sz="3200" dirty="0" err="1"/>
              <a:t>aspek</a:t>
            </a:r>
            <a:r>
              <a:rPr lang="en-US" sz="3200" dirty="0"/>
              <a:t> yang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dipahami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: </a:t>
            </a:r>
            <a:r>
              <a:rPr lang="en-US" sz="3200" dirty="0" err="1"/>
              <a:t>perkembangan</a:t>
            </a:r>
            <a:r>
              <a:rPr lang="en-US" sz="3200" dirty="0"/>
              <a:t> </a:t>
            </a:r>
            <a:r>
              <a:rPr lang="en-US" sz="3200" dirty="0" err="1"/>
              <a:t>kognitif</a:t>
            </a:r>
            <a:r>
              <a:rPr lang="en-US" sz="3200" dirty="0"/>
              <a:t>, moral-</a:t>
            </a:r>
            <a:r>
              <a:rPr lang="en-US" sz="3200" dirty="0" err="1"/>
              <a:t>etika</a:t>
            </a:r>
            <a:r>
              <a:rPr lang="en-US" sz="3200" dirty="0"/>
              <a:t>, ego, dan </a:t>
            </a:r>
            <a:r>
              <a:rPr lang="en-US" sz="3200" dirty="0" err="1"/>
              <a:t>iman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956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7916-E467-4FCD-91C9-9DF86DF41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16363"/>
          </a:xfrm>
        </p:spPr>
        <p:txBody>
          <a:bodyPr>
            <a:normAutofit fontScale="90000"/>
          </a:bodyPr>
          <a:lstStyle/>
          <a:p>
            <a:r>
              <a:rPr lang="en-US" dirty="0"/>
              <a:t>a.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kognitif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B647-01E4-46B1-B215-4FC3E0918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4487"/>
            <a:ext cx="9587948" cy="45905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/>
              <a:t>	</a:t>
            </a:r>
            <a:r>
              <a:rPr lang="en-US" sz="3200" dirty="0"/>
              <a:t>Pada </a:t>
            </a:r>
            <a:r>
              <a:rPr lang="en-US" sz="3200" dirty="0" err="1"/>
              <a:t>usia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memasuki</a:t>
            </a:r>
            <a:r>
              <a:rPr lang="en-US" sz="3200" dirty="0"/>
              <a:t> </a:t>
            </a:r>
            <a:r>
              <a:rPr lang="en-US" sz="3200" dirty="0" err="1"/>
              <a:t>tahapan</a:t>
            </a:r>
            <a:r>
              <a:rPr lang="en-US" sz="3200" dirty="0"/>
              <a:t> </a:t>
            </a:r>
            <a:r>
              <a:rPr lang="en-US" sz="3200" dirty="0" err="1"/>
              <a:t>kematangan</a:t>
            </a:r>
            <a:r>
              <a:rPr lang="en-US" sz="3200" dirty="0"/>
              <a:t> </a:t>
            </a:r>
            <a:r>
              <a:rPr lang="en-US" sz="3200" dirty="0" err="1"/>
              <a:t>intelek</a:t>
            </a:r>
            <a:r>
              <a:rPr lang="en-US" sz="32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mampu</a:t>
            </a:r>
            <a:r>
              <a:rPr lang="en-US" sz="3200" dirty="0"/>
              <a:t>  </a:t>
            </a:r>
            <a:r>
              <a:rPr lang="en-US" sz="3200" dirty="0" err="1"/>
              <a:t>berpikir</a:t>
            </a:r>
            <a:r>
              <a:rPr lang="en-US" sz="3200" dirty="0"/>
              <a:t> </a:t>
            </a:r>
            <a:r>
              <a:rPr lang="en-US" sz="3200" dirty="0" err="1"/>
              <a:t>jauh</a:t>
            </a:r>
            <a:r>
              <a:rPr lang="en-US" sz="3200" dirty="0"/>
              <a:t> </a:t>
            </a:r>
            <a:r>
              <a:rPr lang="en-US" sz="3200" dirty="0" err="1"/>
              <a:t>melebihi</a:t>
            </a:r>
            <a:r>
              <a:rPr lang="en-US" sz="3200" dirty="0"/>
              <a:t> dunia </a:t>
            </a:r>
            <a:r>
              <a:rPr lang="en-US" sz="3200" dirty="0" err="1"/>
              <a:t>nyata</a:t>
            </a:r>
            <a:r>
              <a:rPr lang="en-US" sz="3200" dirty="0"/>
              <a:t> dan </a:t>
            </a:r>
            <a:r>
              <a:rPr lang="en-US" sz="3200" dirty="0" err="1"/>
              <a:t>keyakinan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memasuki</a:t>
            </a:r>
            <a:r>
              <a:rPr lang="en-US" sz="3200" dirty="0"/>
              <a:t>  dunia ide-ide.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memecahkan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sistematis</a:t>
            </a:r>
            <a:r>
              <a:rPr lang="en-US" sz="3200" dirty="0"/>
              <a:t>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 </a:t>
            </a:r>
            <a:r>
              <a:rPr lang="en-US" sz="3200" dirty="0" err="1"/>
              <a:t>meniru</a:t>
            </a:r>
            <a:r>
              <a:rPr lang="en-US" sz="3200" dirty="0"/>
              <a:t> orang lain.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berpikir</a:t>
            </a:r>
            <a:r>
              <a:rPr lang="en-US" sz="3200" dirty="0"/>
              <a:t> </a:t>
            </a:r>
            <a:r>
              <a:rPr lang="en-US" sz="3200" dirty="0" err="1"/>
              <a:t>refektif</a:t>
            </a:r>
            <a:r>
              <a:rPr lang="en-US" sz="3200" dirty="0"/>
              <a:t>, </a:t>
            </a:r>
            <a:r>
              <a:rPr lang="en-US" sz="3200" dirty="0" err="1"/>
              <a:t>mengevaluasi</a:t>
            </a:r>
            <a:r>
              <a:rPr lang="en-US" sz="3200" dirty="0"/>
              <a:t> </a:t>
            </a:r>
            <a:r>
              <a:rPr lang="en-US" sz="3200" dirty="0" err="1"/>
              <a:t>pemikiran</a:t>
            </a:r>
            <a:r>
              <a:rPr lang="en-US" sz="3200" dirty="0"/>
              <a:t>, 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imajinasi</a:t>
            </a:r>
            <a:r>
              <a:rPr lang="en-US" sz="3200" dirty="0"/>
              <a:t> ideal, dan </a:t>
            </a:r>
            <a:r>
              <a:rPr lang="en-US" sz="3200" dirty="0" err="1"/>
              <a:t>berpikir</a:t>
            </a:r>
            <a:r>
              <a:rPr lang="en-US" sz="3200" dirty="0"/>
              <a:t> </a:t>
            </a:r>
            <a:r>
              <a:rPr lang="en-US" sz="3200" dirty="0" err="1"/>
              <a:t>abstrak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43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EB91-369C-4358-9A78-E6C60BEB2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7322"/>
            <a:ext cx="10058400" cy="79513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Perkembangan</a:t>
            </a:r>
            <a:r>
              <a:rPr lang="en-US" dirty="0"/>
              <a:t> moral-</a:t>
            </a:r>
            <a:r>
              <a:rPr lang="en-US" dirty="0" err="1"/>
              <a:t>etika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9BBE-368C-46D7-AFC3-C8A63DAD8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827" y="1524000"/>
            <a:ext cx="9428921" cy="4550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Pada </a:t>
            </a:r>
            <a:r>
              <a:rPr lang="en-US" sz="3200" dirty="0" err="1"/>
              <a:t>usia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penekanannya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siapa</a:t>
            </a:r>
            <a:r>
              <a:rPr lang="en-US" sz="3200" dirty="0"/>
              <a:t> yang </a:t>
            </a:r>
            <a:r>
              <a:rPr lang="en-US" sz="3200" dirty="0" err="1"/>
              <a:t>memegang</a:t>
            </a:r>
            <a:r>
              <a:rPr lang="en-US" sz="3200" dirty="0"/>
              <a:t> </a:t>
            </a:r>
            <a:r>
              <a:rPr lang="en-US" sz="3200" dirty="0" err="1"/>
              <a:t>kekuasaan</a:t>
            </a:r>
            <a:r>
              <a:rPr lang="en-US" sz="3200" dirty="0"/>
              <a:t>, </a:t>
            </a:r>
            <a:r>
              <a:rPr lang="en-US" sz="3200" dirty="0" err="1"/>
              <a:t>mereka</a:t>
            </a:r>
            <a:r>
              <a:rPr lang="en-US" sz="3200" dirty="0"/>
              <a:t> 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dihormati</a:t>
            </a:r>
            <a:r>
              <a:rPr lang="en-US" sz="3200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senang</a:t>
            </a:r>
            <a:r>
              <a:rPr lang="en-US" sz="3200" dirty="0"/>
              <a:t> </a:t>
            </a:r>
            <a:r>
              <a:rPr lang="en-US" sz="3200" dirty="0" err="1"/>
              <a:t>menegakkan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dan </a:t>
            </a:r>
            <a:r>
              <a:rPr lang="en-US" sz="3200" dirty="0" err="1"/>
              <a:t>disiplin</a:t>
            </a:r>
            <a:r>
              <a:rPr lang="en-US" sz="3200" dirty="0"/>
              <a:t>,  </a:t>
            </a:r>
            <a:r>
              <a:rPr lang="en-US" sz="3200" dirty="0" err="1"/>
              <a:t>gemar</a:t>
            </a:r>
            <a:r>
              <a:rPr lang="en-US" sz="3200" dirty="0"/>
              <a:t> </a:t>
            </a:r>
            <a:r>
              <a:rPr lang="en-US" sz="3200" dirty="0" err="1"/>
              <a:t>memperhatikan</a:t>
            </a:r>
            <a:r>
              <a:rPr lang="en-US" sz="3200" dirty="0"/>
              <a:t> </a:t>
            </a:r>
            <a:r>
              <a:rPr lang="en-US" sz="3200" dirty="0" err="1"/>
              <a:t>kewajiban</a:t>
            </a:r>
            <a:r>
              <a:rPr lang="en-US" sz="3200" dirty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dan </a:t>
            </a:r>
            <a:r>
              <a:rPr lang="en-US" sz="3200" dirty="0" err="1"/>
              <a:t>memperhatikan</a:t>
            </a:r>
            <a:r>
              <a:rPr lang="en-US" sz="3200"/>
              <a:t> kehidupan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keamanan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menghormati</a:t>
            </a:r>
            <a:r>
              <a:rPr lang="en-US" sz="3200" dirty="0"/>
              <a:t> orang yang </a:t>
            </a:r>
            <a:r>
              <a:rPr lang="en-US" sz="3200" dirty="0" err="1"/>
              <a:t>memelihara</a:t>
            </a:r>
            <a:r>
              <a:rPr lang="en-US" sz="3200" dirty="0"/>
              <a:t> </a:t>
            </a:r>
            <a:r>
              <a:rPr lang="en-US" sz="3200" dirty="0" err="1"/>
              <a:t>aturan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0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6AFA-96D0-46AF-A05A-5599715FB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07910"/>
          </a:xfrm>
        </p:spPr>
        <p:txBody>
          <a:bodyPr>
            <a:normAutofit/>
          </a:bodyPr>
          <a:lstStyle/>
          <a:p>
            <a:r>
              <a:rPr lang="en-US" dirty="0"/>
              <a:t>c. </a:t>
            </a:r>
            <a:r>
              <a:rPr lang="en-US" dirty="0" err="1"/>
              <a:t>Perkembangan</a:t>
            </a:r>
            <a:r>
              <a:rPr lang="en-US" dirty="0"/>
              <a:t> ego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A55B8-D9BB-4F93-AB5B-D2067E4D7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09530"/>
            <a:ext cx="9786730" cy="432551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Remaja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berada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dalam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situasi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di mana di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satu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sisi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ingin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memiliki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identitas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pribadi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, 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namun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di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sisi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lain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ingin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menyisikan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rasa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kekaburan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identitas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Remaja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mulai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/>
              <a:t> 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belajar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memberikan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loyalitas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terhadap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suatu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kelompok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yang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menjadi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bagian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identitas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(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kelompok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teman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,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ideologi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, dan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kekristenan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 yang </a:t>
            </a:r>
            <a:r>
              <a:rPr lang="en-US" sz="3600" dirty="0" err="1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dianut</a:t>
            </a:r>
            <a:r>
              <a:rPr lang="en-US" sz="3600" dirty="0">
                <a:solidFill>
                  <a:srgbClr val="231F20"/>
                </a:solidFill>
                <a:effectLst/>
                <a:latin typeface="MyriadPro-Regular" panose="020B0503030403020204" pitchFamily="34" charset="0"/>
              </a:rPr>
              <a:t>).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6365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6EA48-1E86-466F-ADDD-EB9D253B5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02365"/>
            <a:ext cx="9587948" cy="5332675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Adakalanya</a:t>
            </a:r>
            <a:r>
              <a:rPr lang="en-US" sz="3200" dirty="0"/>
              <a:t>  </a:t>
            </a:r>
            <a:r>
              <a:rPr lang="en-US" sz="3200" dirty="0" err="1"/>
              <a:t>remaja</a:t>
            </a:r>
            <a:r>
              <a:rPr lang="en-US" sz="3200" dirty="0"/>
              <a:t> juga </a:t>
            </a:r>
            <a:r>
              <a:rPr lang="en-US" sz="3200" dirty="0" err="1"/>
              <a:t>mengevaluasi</a:t>
            </a:r>
            <a:r>
              <a:rPr lang="en-US" sz="3200" dirty="0"/>
              <a:t> </a:t>
            </a:r>
            <a:r>
              <a:rPr lang="en-US" sz="3200" dirty="0" err="1"/>
              <a:t>identitas</a:t>
            </a:r>
            <a:r>
              <a:rPr lang="en-US" sz="3200" dirty="0"/>
              <a:t> yang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kuno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dipikir</a:t>
            </a:r>
            <a:r>
              <a:rPr lang="en-US" sz="3200" dirty="0"/>
              <a:t> </a:t>
            </a:r>
            <a:r>
              <a:rPr lang="en-US" sz="3200" dirty="0" err="1"/>
              <a:t>ulang</a:t>
            </a:r>
            <a:r>
              <a:rPr lang="en-US" sz="32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Identitas</a:t>
            </a:r>
            <a:r>
              <a:rPr lang="en-US" sz="3200" dirty="0"/>
              <a:t> </a:t>
            </a:r>
            <a:r>
              <a:rPr lang="en-US" sz="3200" dirty="0" err="1"/>
              <a:t>meliputi</a:t>
            </a:r>
            <a:r>
              <a:rPr lang="en-US" sz="3200" dirty="0"/>
              <a:t> </a:t>
            </a:r>
            <a:r>
              <a:rPr lang="en-US" sz="3200" dirty="0" err="1"/>
              <a:t>tiga</a:t>
            </a:r>
            <a:r>
              <a:rPr lang="en-US" sz="3200" dirty="0"/>
              <a:t> </a:t>
            </a:r>
            <a:r>
              <a:rPr lang="en-US" sz="3200" dirty="0" err="1"/>
              <a:t>konsep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seksual</a:t>
            </a:r>
            <a:r>
              <a:rPr lang="en-US" sz="3200" dirty="0"/>
              <a:t>, </a:t>
            </a:r>
            <a:r>
              <a:rPr lang="en-US" sz="3200" dirty="0" err="1"/>
              <a:t>pekerjaan</a:t>
            </a:r>
            <a:r>
              <a:rPr lang="en-US" sz="3200" dirty="0"/>
              <a:t>/</a:t>
            </a:r>
            <a:r>
              <a:rPr lang="en-US" sz="3200" dirty="0" err="1"/>
              <a:t>panggilan</a:t>
            </a:r>
            <a:r>
              <a:rPr lang="en-US" sz="3200" dirty="0"/>
              <a:t> dan  </a:t>
            </a:r>
            <a:r>
              <a:rPr lang="en-US" sz="3200" dirty="0" err="1"/>
              <a:t>sosial</a:t>
            </a:r>
            <a:r>
              <a:rPr lang="en-US" sz="32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tahu</a:t>
            </a:r>
            <a:r>
              <a:rPr lang="en-US" sz="3200" dirty="0"/>
              <a:t> </a:t>
            </a:r>
            <a:r>
              <a:rPr lang="en-US" sz="3200" dirty="0" err="1"/>
              <a:t>siapa</a:t>
            </a:r>
            <a:r>
              <a:rPr lang="en-US" sz="3200" dirty="0"/>
              <a:t> </a:t>
            </a:r>
            <a:r>
              <a:rPr lang="en-US" sz="3200" dirty="0" err="1"/>
              <a:t>dirinya</a:t>
            </a:r>
            <a:r>
              <a:rPr lang="en-US" sz="3200" dirty="0"/>
              <a:t> dan </a:t>
            </a:r>
            <a:r>
              <a:rPr lang="en-US" sz="3200" dirty="0" err="1"/>
              <a:t>ke</a:t>
            </a:r>
            <a:r>
              <a:rPr lang="en-US" sz="3200" dirty="0"/>
              <a:t> mana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diarahkan</a:t>
            </a:r>
            <a:r>
              <a:rPr lang="en-US" sz="3200" dirty="0"/>
              <a:t>, </a:t>
            </a:r>
            <a:r>
              <a:rPr lang="en-US" sz="3200" dirty="0" err="1"/>
              <a:t>sehingga</a:t>
            </a:r>
            <a:r>
              <a:rPr lang="en-US" sz="3200" dirty="0"/>
              <a:t> 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menyenangi</a:t>
            </a:r>
            <a:r>
              <a:rPr lang="en-US" sz="3200" dirty="0"/>
              <a:t> </a:t>
            </a:r>
            <a:r>
              <a:rPr lang="en-US" sz="3200" dirty="0" err="1"/>
              <a:t>identitas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yang </a:t>
            </a:r>
            <a:r>
              <a:rPr lang="en-US" sz="3200" dirty="0" err="1"/>
              <a:t>unik</a:t>
            </a:r>
            <a:r>
              <a:rPr lang="en-US" sz="32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 err="1"/>
              <a:t>Remaja</a:t>
            </a:r>
            <a:r>
              <a:rPr lang="en-US" sz="3200" dirty="0"/>
              <a:t>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konfik</a:t>
            </a:r>
            <a:r>
              <a:rPr lang="en-US" sz="3200" dirty="0"/>
              <a:t> </a:t>
            </a:r>
            <a:r>
              <a:rPr lang="en-US" sz="3200" dirty="0" err="1"/>
              <a:t>identitas</a:t>
            </a:r>
            <a:r>
              <a:rPr lang="en-US" sz="3200" dirty="0"/>
              <a:t>,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jarak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siapa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yang </a:t>
            </a:r>
            <a:r>
              <a:rPr lang="en-US" sz="3200" dirty="0" err="1"/>
              <a:t>sebenarnya</a:t>
            </a:r>
            <a:r>
              <a:rPr lang="en-US" sz="3200" dirty="0"/>
              <a:t> dan </a:t>
            </a:r>
            <a:r>
              <a:rPr lang="en-US" sz="3200" dirty="0" err="1"/>
              <a:t>keinginan</a:t>
            </a:r>
            <a:r>
              <a:rPr lang="en-US" sz="3200" dirty="0"/>
              <a:t> </a:t>
            </a:r>
          </a:p>
          <a:p>
            <a:pPr marL="0" indent="0" algn="just">
              <a:buNone/>
            </a:pP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ideal.</a:t>
            </a:r>
          </a:p>
        </p:txBody>
      </p:sp>
    </p:spTree>
    <p:extLst>
      <p:ext uri="{BB962C8B-B14F-4D97-AF65-F5344CB8AC3E}">
        <p14:creationId xmlns:p14="http://schemas.microsoft.com/office/powerpoint/2010/main" val="418269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0DDD-4814-484D-BBED-B230F0CF7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09128"/>
          </a:xfrm>
        </p:spPr>
        <p:txBody>
          <a:bodyPr>
            <a:normAutofit fontScale="90000"/>
          </a:bodyPr>
          <a:lstStyle/>
          <a:p>
            <a:r>
              <a:rPr lang="en-US" dirty="0"/>
              <a:t>d.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iman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4D43F-B233-434D-86A1-9B02C16E1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51722"/>
            <a:ext cx="9760226" cy="46833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/>
              <a:t>Pada </a:t>
            </a:r>
            <a:r>
              <a:rPr lang="en-US" sz="2800" dirty="0" err="1"/>
              <a:t>usia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</a:t>
            </a:r>
            <a:r>
              <a:rPr lang="en-US" sz="2800" dirty="0" err="1"/>
              <a:t>remaja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dipercayai</a:t>
            </a:r>
            <a:r>
              <a:rPr lang="en-US" sz="2800" dirty="0"/>
              <a:t> oleh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menuju</a:t>
            </a:r>
            <a:r>
              <a:rPr lang="en-US" sz="2800" dirty="0"/>
              <a:t> </a:t>
            </a:r>
            <a:r>
              <a:rPr lang="en-US" sz="2800" dirty="0" err="1"/>
              <a:t>pandangan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dan </a:t>
            </a:r>
            <a:r>
              <a:rPr lang="en-US" sz="2800" dirty="0" err="1"/>
              <a:t>keluarga</a:t>
            </a:r>
            <a:r>
              <a:rPr lang="en-US" sz="28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err="1"/>
              <a:t>Seringkali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remaja</a:t>
            </a:r>
            <a:r>
              <a:rPr lang="en-US" sz="2800" dirty="0"/>
              <a:t>, Allah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pribadi</a:t>
            </a:r>
            <a:r>
              <a:rPr lang="en-US" sz="2800" dirty="0"/>
              <a:t> yang paling </a:t>
            </a: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hidupnya</a:t>
            </a:r>
            <a:r>
              <a:rPr lang="en-US" sz="2800" dirty="0"/>
              <a:t>. Allah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sahabat</a:t>
            </a:r>
            <a:r>
              <a:rPr lang="en-US" sz="2800" dirty="0"/>
              <a:t> yang paling </a:t>
            </a:r>
            <a:r>
              <a:rPr lang="en-US" sz="2800" dirty="0" err="1"/>
              <a:t>karib</a:t>
            </a:r>
            <a:r>
              <a:rPr lang="en-US" sz="2800" dirty="0"/>
              <a:t> dan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remaja</a:t>
            </a:r>
            <a:r>
              <a:rPr lang="en-US" sz="28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err="1"/>
              <a:t>Remaja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komitmen</a:t>
            </a:r>
            <a:r>
              <a:rPr lang="en-US" sz="2800" dirty="0"/>
              <a:t> dan </a:t>
            </a:r>
            <a:r>
              <a:rPr lang="en-US" sz="2800" dirty="0" err="1"/>
              <a:t>loyalitas</a:t>
            </a:r>
            <a:r>
              <a:rPr lang="en-US" sz="2800" dirty="0"/>
              <a:t> yang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</a:p>
          <a:p>
            <a:pPr marL="0" indent="0" algn="just">
              <a:buNone/>
            </a:pPr>
            <a:r>
              <a:rPr lang="en-US" sz="2800" dirty="0"/>
              <a:t> Allah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menimba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kepercayaan</a:t>
            </a:r>
            <a:r>
              <a:rPr lang="en-US" sz="2800" dirty="0"/>
              <a:t>. </a:t>
            </a:r>
            <a:r>
              <a:rPr lang="en-US" sz="2800" dirty="0" err="1"/>
              <a:t>Seringkali</a:t>
            </a:r>
            <a:r>
              <a:rPr lang="en-US" sz="2800" dirty="0"/>
              <a:t> Allah  juga </a:t>
            </a:r>
            <a:r>
              <a:rPr lang="en-US" sz="2800" dirty="0" err="1"/>
              <a:t>dipandang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‘Allah </a:t>
            </a:r>
            <a:r>
              <a:rPr lang="en-US" sz="2800" dirty="0" err="1"/>
              <a:t>kelompok</a:t>
            </a:r>
            <a:r>
              <a:rPr lang="en-US" sz="2800" dirty="0"/>
              <a:t>’ </a:t>
            </a:r>
            <a:r>
              <a:rPr lang="en-US" sz="2800" dirty="0" err="1"/>
              <a:t>atau</a:t>
            </a:r>
            <a:r>
              <a:rPr lang="en-US" sz="2800" dirty="0"/>
              <a:t> ‘Allah </a:t>
            </a:r>
            <a:r>
              <a:rPr lang="en-US" sz="2800" dirty="0" err="1"/>
              <a:t>kolektif</a:t>
            </a:r>
            <a:r>
              <a:rPr lang="en-US" sz="2800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184390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746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Garamond</vt:lpstr>
      <vt:lpstr>MyriadPro-Regular</vt:lpstr>
      <vt:lpstr>Wingdings</vt:lpstr>
      <vt:lpstr>Savon</vt:lpstr>
      <vt:lpstr> Tanggung Jawab Anak</vt:lpstr>
      <vt:lpstr>TANGGUNG JAWAB ANAK </vt:lpstr>
      <vt:lpstr>PowerPoint Presentation</vt:lpstr>
      <vt:lpstr>PowerPoint Presentation</vt:lpstr>
      <vt:lpstr>a. Perkembangan kognitif</vt:lpstr>
      <vt:lpstr> b. Perkembangan moral-etika </vt:lpstr>
      <vt:lpstr>c. Perkembangan ego</vt:lpstr>
      <vt:lpstr>PowerPoint Presentation</vt:lpstr>
      <vt:lpstr>d. Perkembangan iman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Tanggung Jawab Anak</dc:title>
  <dc:creator>rikkbeef@gmail.com</dc:creator>
  <cp:lastModifiedBy>rikkbeef@gmail.com</cp:lastModifiedBy>
  <cp:revision>9</cp:revision>
  <dcterms:created xsi:type="dcterms:W3CDTF">2020-10-05T04:06:39Z</dcterms:created>
  <dcterms:modified xsi:type="dcterms:W3CDTF">2021-10-11T05:39:52Z</dcterms:modified>
</cp:coreProperties>
</file>