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62" r:id="rId4"/>
    <p:sldId id="258" r:id="rId5"/>
    <p:sldId id="263" r:id="rId6"/>
    <p:sldId id="259" r:id="rId7"/>
    <p:sldId id="260" r:id="rId8"/>
    <p:sldId id="261" r:id="rId9"/>
    <p:sldId id="264" r:id="rId10"/>
    <p:sldId id="265" r:id="rId11"/>
    <p:sldId id="266" r:id="rId12"/>
    <p:sldId id="267"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1672C2B-0D91-4947-8C4A-957C8083BABF}" type="datetimeFigureOut">
              <a:rPr lang="id-ID" smtClean="0"/>
              <a:t>04/09/2020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672C2B-0D91-4947-8C4A-957C8083BABF}" type="datetimeFigureOut">
              <a:rPr lang="id-ID" smtClean="0"/>
              <a:t>04/09/2020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672C2B-0D91-4947-8C4A-957C8083BABF}" type="datetimeFigureOut">
              <a:rPr lang="id-ID" smtClean="0"/>
              <a:t>04/09/2020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672C2B-0D91-4947-8C4A-957C8083BABF}" type="datetimeFigureOut">
              <a:rPr lang="id-ID" smtClean="0"/>
              <a:t>04/09/2020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672C2B-0D91-4947-8C4A-957C8083BABF}" type="datetimeFigureOut">
              <a:rPr lang="id-ID" smtClean="0"/>
              <a:t>04/09/2020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672C2B-0D91-4947-8C4A-957C8083BABF}" type="datetimeFigureOut">
              <a:rPr lang="id-ID" smtClean="0"/>
              <a:t>04/09/2020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672C2B-0D91-4947-8C4A-957C8083BABF}" type="datetimeFigureOut">
              <a:rPr lang="id-ID" smtClean="0"/>
              <a:t>04/09/2020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672C2B-0D91-4947-8C4A-957C8083BABF}" type="datetimeFigureOut">
              <a:rPr lang="id-ID" smtClean="0"/>
              <a:t>04/09/2020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72C2B-0D91-4947-8C4A-957C8083BABF}" type="datetimeFigureOut">
              <a:rPr lang="id-ID" smtClean="0"/>
              <a:t>04/09/2020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672C2B-0D91-4947-8C4A-957C8083BABF}" type="datetimeFigureOut">
              <a:rPr lang="id-ID" smtClean="0"/>
              <a:t>04/09/2020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552D787-18FC-4DFD-A80B-80F517699F3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1672C2B-0D91-4947-8C4A-957C8083BABF}" type="datetimeFigureOut">
              <a:rPr lang="id-ID" smtClean="0"/>
              <a:t>04/09/2020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1552D787-18FC-4DFD-A80B-80F517699F38}"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1672C2B-0D91-4947-8C4A-957C8083BABF}" type="datetimeFigureOut">
              <a:rPr lang="id-ID" smtClean="0"/>
              <a:t>04/09/2020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52D787-18FC-4DFD-A80B-80F517699F38}"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936103"/>
          </a:xfrm>
        </p:spPr>
        <p:txBody>
          <a:bodyPr>
            <a:normAutofit/>
          </a:bodyPr>
          <a:lstStyle/>
          <a:p>
            <a:r>
              <a:rPr lang="id-ID" sz="3200" dirty="0" smtClean="0">
                <a:solidFill>
                  <a:schemeClr val="tx1"/>
                </a:solidFill>
              </a:rPr>
              <a:t>KESAKSIAN ALKITAB TENTANG </a:t>
            </a:r>
            <a:r>
              <a:rPr lang="id-ID" sz="3200" dirty="0">
                <a:solidFill>
                  <a:schemeClr val="tx1"/>
                </a:solidFill>
              </a:rPr>
              <a:t> </a:t>
            </a:r>
            <a:r>
              <a:rPr lang="id-ID" sz="3200" dirty="0" smtClean="0">
                <a:solidFill>
                  <a:schemeClr val="tx1"/>
                </a:solidFill>
              </a:rPr>
              <a:t>MANUSIA </a:t>
            </a:r>
            <a:endParaRPr lang="id-ID" sz="3200" dirty="0">
              <a:solidFill>
                <a:schemeClr val="tx1"/>
              </a:solidFill>
            </a:endParaRPr>
          </a:p>
        </p:txBody>
      </p:sp>
      <p:sp>
        <p:nvSpPr>
          <p:cNvPr id="3" name="Subtitle 2"/>
          <p:cNvSpPr>
            <a:spLocks noGrp="1"/>
          </p:cNvSpPr>
          <p:nvPr>
            <p:ph type="subTitle" idx="1"/>
          </p:nvPr>
        </p:nvSpPr>
        <p:spPr>
          <a:xfrm>
            <a:off x="1403648" y="5589240"/>
            <a:ext cx="6400800" cy="720080"/>
          </a:xfrm>
        </p:spPr>
        <p:txBody>
          <a:bodyPr/>
          <a:lstStyle/>
          <a:p>
            <a:r>
              <a:rPr lang="id-ID" b="1" dirty="0" smtClean="0">
                <a:solidFill>
                  <a:schemeClr val="tx1"/>
                </a:solidFill>
              </a:rPr>
              <a:t>Nosita br Tarigan, M.Pd.K </a:t>
            </a:r>
            <a:endParaRPr lang="id-ID" b="1" dirty="0">
              <a:solidFill>
                <a:schemeClr val="tx1"/>
              </a:solidFill>
            </a:endParaRPr>
          </a:p>
        </p:txBody>
      </p:sp>
    </p:spTree>
    <p:extLst>
      <p:ext uri="{BB962C8B-B14F-4D97-AF65-F5344CB8AC3E}">
        <p14:creationId xmlns:p14="http://schemas.microsoft.com/office/powerpoint/2010/main" val="227462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lstStyle/>
          <a:p>
            <a:pPr algn="just">
              <a:buFont typeface="Wingdings" pitchFamily="2" charset="2"/>
              <a:buChar char="q"/>
            </a:pPr>
            <a:endParaRPr lang="id-ID" dirty="0"/>
          </a:p>
          <a:p>
            <a:pPr algn="just">
              <a:buFont typeface="Wingdings" pitchFamily="2" charset="2"/>
              <a:buChar char="q"/>
            </a:pPr>
            <a:r>
              <a:rPr lang="id-ID" sz="3200" dirty="0"/>
              <a:t>Yeremia mengecam Raja Yoyakim yang menindas serta memeras rakyatnya demi membangun istana mewah. </a:t>
            </a:r>
            <a:endParaRPr lang="id-ID" sz="3200" dirty="0" smtClean="0"/>
          </a:p>
          <a:p>
            <a:pPr algn="just">
              <a:buFont typeface="Wingdings" pitchFamily="2" charset="2"/>
              <a:buChar char="q"/>
            </a:pPr>
            <a:r>
              <a:rPr lang="id-ID" sz="3200" dirty="0" smtClean="0"/>
              <a:t>Kitab </a:t>
            </a:r>
            <a:r>
              <a:rPr lang="id-ID" sz="3200" dirty="0"/>
              <a:t>Amos, Mikha, dan Yeremia adalah kitab kitab yang berisi seruan serta peringatan para nabi terhadap pemerintah, para pemimpin maupun rakyat yang bertindak tidak adil terhadap mereka yang lemah dan miskin</a:t>
            </a:r>
            <a:r>
              <a:rPr lang="id-ID" dirty="0"/>
              <a:t>.</a:t>
            </a:r>
          </a:p>
          <a:p>
            <a:pPr marL="0" indent="0">
              <a:buNone/>
            </a:pPr>
            <a:endParaRPr lang="id-ID" dirty="0"/>
          </a:p>
        </p:txBody>
      </p:sp>
    </p:spTree>
    <p:extLst>
      <p:ext uri="{BB962C8B-B14F-4D97-AF65-F5344CB8AC3E}">
        <p14:creationId xmlns:p14="http://schemas.microsoft.com/office/powerpoint/2010/main" val="102067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marL="0" indent="0" algn="just">
              <a:buNone/>
            </a:pPr>
            <a:r>
              <a:rPr lang="id-ID" dirty="0" smtClean="0"/>
              <a:t>	</a:t>
            </a:r>
            <a:r>
              <a:rPr lang="id-ID" sz="3200" dirty="0" smtClean="0"/>
              <a:t>Ketaatan</a:t>
            </a:r>
            <a:r>
              <a:rPr lang="id-ID" sz="3200" dirty="0"/>
              <a:t>, kasih dan keadilan selalu menjadi hal penting dalam sejarah hubungan antara manusia dengan Tuhan Allah Sang Pencipta. </a:t>
            </a:r>
            <a:endParaRPr lang="id-ID" sz="3200" dirty="0" smtClean="0"/>
          </a:p>
          <a:p>
            <a:pPr marL="0" indent="0" algn="just">
              <a:buNone/>
            </a:pPr>
            <a:r>
              <a:rPr lang="id-ID" sz="3200" dirty="0" smtClean="0"/>
              <a:t>Jika </a:t>
            </a:r>
            <a:r>
              <a:rPr lang="id-ID" sz="3200" dirty="0"/>
              <a:t>manusia melakukan kejahatan terhadap sesamanya, maka Allah akan menegur dan menuntut pertobatan dari manusia dan jika manusia tidak bertobat, maka akan datang hukuman. </a:t>
            </a:r>
            <a:endParaRPr lang="id-ID" sz="3200" dirty="0" smtClean="0"/>
          </a:p>
        </p:txBody>
      </p:sp>
    </p:spTree>
    <p:extLst>
      <p:ext uri="{BB962C8B-B14F-4D97-AF65-F5344CB8AC3E}">
        <p14:creationId xmlns:p14="http://schemas.microsoft.com/office/powerpoint/2010/main" val="59005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lnSpcReduction="10000"/>
          </a:bodyPr>
          <a:lstStyle/>
          <a:p>
            <a:pPr marL="0" indent="0" algn="just">
              <a:buNone/>
            </a:pPr>
            <a:r>
              <a:rPr lang="id-ID" sz="2400" dirty="0" smtClean="0"/>
              <a:t>	</a:t>
            </a:r>
            <a:r>
              <a:rPr lang="id-ID" sz="2800" dirty="0" smtClean="0"/>
              <a:t>Sebaliknya </a:t>
            </a:r>
            <a:r>
              <a:rPr lang="id-ID" sz="2800" dirty="0"/>
              <a:t>jika manusia sadar akan kejahatannya kemudian bertobat, maka akan terhindar dari hukuman. Dalam cerita-cerita Alkitab, umumnya raja yang menyalahgunakan kekuasaan dan otoriter cenderung melakukan penindasan terhadap rakyatnya. </a:t>
            </a:r>
            <a:endParaRPr lang="id-ID" sz="2800" dirty="0" smtClean="0"/>
          </a:p>
          <a:p>
            <a:pPr marL="0" indent="0" algn="just">
              <a:buNone/>
            </a:pPr>
            <a:r>
              <a:rPr lang="id-ID" sz="2800" dirty="0" smtClean="0"/>
              <a:t>	Alkitab </a:t>
            </a:r>
            <a:r>
              <a:rPr lang="id-ID" sz="2800" dirty="0"/>
              <a:t>banyak membahas tentang raja atau pemerintah yang harus mengabdi pada kepentingan orang-orang yang dipimpinnya serta memberlakukan kasih dan keadilan. </a:t>
            </a:r>
            <a:endParaRPr lang="id-ID" sz="2800" dirty="0" smtClean="0"/>
          </a:p>
          <a:p>
            <a:pPr marL="0" indent="0" algn="just">
              <a:buNone/>
            </a:pPr>
            <a:r>
              <a:rPr lang="id-ID" sz="2800" dirty="0" smtClean="0"/>
              <a:t>	Contohnya </a:t>
            </a:r>
            <a:r>
              <a:rPr lang="id-ID" sz="2800" dirty="0"/>
              <a:t>Raja Daud yang bersikap rendah hati dan menghormati Raja Saul meskipun Raja Saul berlaku jahat terhadapnya, Raja Salomo yang bersikap adil dan bijak terhadap rakyatnya.</a:t>
            </a:r>
          </a:p>
        </p:txBody>
      </p:sp>
    </p:spTree>
    <p:extLst>
      <p:ext uri="{BB962C8B-B14F-4D97-AF65-F5344CB8AC3E}">
        <p14:creationId xmlns:p14="http://schemas.microsoft.com/office/powerpoint/2010/main" val="352780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lstStyle/>
          <a:p>
            <a:pPr marL="0" indent="0" algn="just">
              <a:buNone/>
            </a:pPr>
            <a:r>
              <a:rPr lang="id-ID" dirty="0" smtClean="0"/>
              <a:t>	</a:t>
            </a:r>
            <a:r>
              <a:rPr lang="id-ID" sz="3600" dirty="0" smtClean="0"/>
              <a:t>Kitab </a:t>
            </a:r>
            <a:r>
              <a:rPr lang="id-ID" sz="3600" dirty="0"/>
              <a:t>Kejadian pasal 1:26-30 menulis tentang penciptaan manusia sebagai makhluk bermartabat. Manusia diciptakan segambar dan serupa dengan Allah. Menurut John Stott, dalam bukunya Isu-Isu Global Menantang Kepemimpinan Kristiani, martabat makhluk manusia diutarakan dalam tiga kalimat beruntun dalam Kitab Kejadian 1:27,28. </a:t>
            </a:r>
          </a:p>
        </p:txBody>
      </p:sp>
    </p:spTree>
    <p:extLst>
      <p:ext uri="{BB962C8B-B14F-4D97-AF65-F5344CB8AC3E}">
        <p14:creationId xmlns:p14="http://schemas.microsoft.com/office/powerpoint/2010/main" val="164111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marL="0" indent="0">
              <a:buNone/>
            </a:pPr>
            <a:r>
              <a:rPr lang="id-ID" sz="3200" dirty="0" smtClean="0"/>
              <a:t>	</a:t>
            </a:r>
            <a:r>
              <a:rPr lang="id-ID" sz="3200" i="1" dirty="0" smtClean="0"/>
              <a:t>Pertama</a:t>
            </a:r>
            <a:r>
              <a:rPr lang="id-ID" sz="3200" i="1" dirty="0"/>
              <a:t>,</a:t>
            </a:r>
            <a:r>
              <a:rPr lang="id-ID" sz="3200" dirty="0"/>
              <a:t> Allah menciptakan manusia menurut “gambar-Nya”, </a:t>
            </a:r>
            <a:endParaRPr lang="id-ID" sz="3200" dirty="0" smtClean="0"/>
          </a:p>
          <a:p>
            <a:pPr marL="0" indent="0">
              <a:buNone/>
            </a:pPr>
            <a:r>
              <a:rPr lang="id-ID" sz="3200" dirty="0" smtClean="0"/>
              <a:t>	</a:t>
            </a:r>
            <a:r>
              <a:rPr lang="id-ID" sz="3200" i="1" dirty="0" smtClean="0"/>
              <a:t>Kedua</a:t>
            </a:r>
            <a:r>
              <a:rPr lang="id-ID" sz="3200" i="1" dirty="0"/>
              <a:t>,</a:t>
            </a:r>
            <a:r>
              <a:rPr lang="id-ID" sz="3200" dirty="0"/>
              <a:t> “laki-laki dan perempuan diciptakan-Nya mereka”. </a:t>
            </a:r>
            <a:endParaRPr lang="id-ID" sz="3200" dirty="0" smtClean="0"/>
          </a:p>
          <a:p>
            <a:pPr marL="0" indent="0">
              <a:buNone/>
            </a:pPr>
            <a:r>
              <a:rPr lang="id-ID" sz="3200" dirty="0" smtClean="0"/>
              <a:t>	</a:t>
            </a:r>
            <a:r>
              <a:rPr lang="id-ID" sz="3200" i="1" dirty="0" smtClean="0"/>
              <a:t>Ketiga</a:t>
            </a:r>
            <a:r>
              <a:rPr lang="id-ID" sz="3200" dirty="0"/>
              <a:t>, Allah memberkati mereka lalu berfi rman kepada mereka…”Penuhilah bumi dan taklukkanlah itu”. </a:t>
            </a:r>
            <a:endParaRPr lang="id-ID" sz="3200" dirty="0" smtClean="0"/>
          </a:p>
          <a:p>
            <a:pPr marL="0" indent="0">
              <a:buNone/>
            </a:pPr>
            <a:r>
              <a:rPr lang="id-ID" sz="3200" dirty="0" smtClean="0"/>
              <a:t>Martabat </a:t>
            </a:r>
            <a:r>
              <a:rPr lang="id-ID" sz="3200" dirty="0"/>
              <a:t>manusia dikemukakan dalam tiga hubungan yang unik yang ditegakkan sejak penciptaan.</a:t>
            </a:r>
          </a:p>
          <a:p>
            <a:pPr marL="0" indent="0">
              <a:buNone/>
            </a:pPr>
            <a:endParaRPr lang="id-ID" sz="3200" dirty="0"/>
          </a:p>
        </p:txBody>
      </p:sp>
    </p:spTree>
    <p:extLst>
      <p:ext uri="{BB962C8B-B14F-4D97-AF65-F5344CB8AC3E}">
        <p14:creationId xmlns:p14="http://schemas.microsoft.com/office/powerpoint/2010/main" val="277169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marL="0" indent="0">
              <a:buNone/>
            </a:pPr>
            <a:r>
              <a:rPr lang="id-ID" sz="3200" dirty="0"/>
              <a:t>Martabat manusia dikemukakan dalam tiga hubungan yang unik yang ditegakkan sejak </a:t>
            </a:r>
            <a:r>
              <a:rPr lang="id-ID" sz="3200" dirty="0" smtClean="0"/>
              <a:t>penciptaan.</a:t>
            </a:r>
          </a:p>
          <a:p>
            <a:pPr marL="0" indent="0">
              <a:buNone/>
            </a:pPr>
            <a:r>
              <a:rPr lang="id-ID" sz="3200" dirty="0" smtClean="0"/>
              <a:t>1. </a:t>
            </a:r>
            <a:r>
              <a:rPr lang="id-ID" sz="3200" dirty="0" smtClean="0">
                <a:solidFill>
                  <a:srgbClr val="FF0000"/>
                </a:solidFill>
              </a:rPr>
              <a:t>Hubungan manusia dengan Allah. </a:t>
            </a:r>
          </a:p>
          <a:p>
            <a:pPr marL="0" indent="0" algn="just">
              <a:buNone/>
            </a:pPr>
            <a:r>
              <a:rPr lang="id-ID" sz="3200" dirty="0" smtClean="0"/>
              <a:t>Menurut </a:t>
            </a:r>
            <a:r>
              <a:rPr lang="id-ID" sz="3200" dirty="0"/>
              <a:t>Stott, manusia yang diciptakan menurut gambar Ilahi mencakup kualitas-kualitas rasional, moral, dan spiritual. Kualitas ini dengan sendirinya membedakan manusia dari binatang dan memungkinkan manusia berelasi dengan Allah melalui kualitas rasional, moral dan spiritual. </a:t>
            </a:r>
          </a:p>
        </p:txBody>
      </p:sp>
    </p:spTree>
    <p:extLst>
      <p:ext uri="{BB962C8B-B14F-4D97-AF65-F5344CB8AC3E}">
        <p14:creationId xmlns:p14="http://schemas.microsoft.com/office/powerpoint/2010/main" val="1537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marL="0" indent="0" algn="just">
              <a:buNone/>
            </a:pPr>
            <a:r>
              <a:rPr lang="id-ID" sz="3600" dirty="0"/>
              <a:t>Dengannya, manusia belajar untuk mengenal, memahami serta taat pada perintahNya. Selanjutnya dikatakan, hak manusia untuk beragama, menyiarkan agama, menjalankan ibadah agama, kebebasan untuk berpikir, berbicara, mengambil keputusan menurut hati nurani, semuanya berada dalam kaitannya dengan hubungan manusia dengan Allah.</a:t>
            </a:r>
          </a:p>
          <a:p>
            <a:pPr marL="0" indent="0" algn="just">
              <a:buNone/>
            </a:pPr>
            <a:endParaRPr lang="id-ID" sz="3600" dirty="0"/>
          </a:p>
        </p:txBody>
      </p:sp>
    </p:spTree>
    <p:extLst>
      <p:ext uri="{BB962C8B-B14F-4D97-AF65-F5344CB8AC3E}">
        <p14:creationId xmlns:p14="http://schemas.microsoft.com/office/powerpoint/2010/main" val="209147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marL="0" indent="0">
              <a:buNone/>
            </a:pPr>
            <a:r>
              <a:rPr lang="id-ID" dirty="0" smtClean="0">
                <a:solidFill>
                  <a:srgbClr val="FF0000"/>
                </a:solidFill>
              </a:rPr>
              <a:t>2. Hubungan antar Manusia</a:t>
            </a:r>
            <a:r>
              <a:rPr lang="id-ID" dirty="0">
                <a:solidFill>
                  <a:srgbClr val="FF0000"/>
                </a:solidFill>
              </a:rPr>
              <a:t>. </a:t>
            </a:r>
            <a:endParaRPr lang="id-ID" dirty="0" smtClean="0">
              <a:solidFill>
                <a:srgbClr val="FF0000"/>
              </a:solidFill>
            </a:endParaRPr>
          </a:p>
          <a:p>
            <a:pPr marL="0" indent="0" algn="just">
              <a:buNone/>
            </a:pPr>
            <a:r>
              <a:rPr lang="id-ID" sz="2800" dirty="0" smtClean="0"/>
              <a:t>	Allah </a:t>
            </a:r>
            <a:r>
              <a:rPr lang="id-ID" sz="2800" dirty="0"/>
              <a:t>menciptakan manusia sebagai makhluk sosial, sehingga Ia juga memberkati relasi antarmanusia termasuk hal-hal yang berkaitan dengan akibat dari relasi atau hubungan itu. </a:t>
            </a:r>
            <a:endParaRPr lang="id-ID" sz="2800" dirty="0" smtClean="0"/>
          </a:p>
          <a:p>
            <a:pPr marL="0" indent="0" algn="just">
              <a:buNone/>
            </a:pPr>
            <a:r>
              <a:rPr lang="id-ID" sz="2800" dirty="0" smtClean="0"/>
              <a:t>Dengan </a:t>
            </a:r>
            <a:r>
              <a:rPr lang="id-ID" sz="2800" dirty="0"/>
              <a:t>demikian, hak manusia untuk berelasi, bersahabat, menikah serta membentuk keluarga; hak untuk berkumpul dan mengemukakan pendapat; dan hak untuk diterima dan dihormati tanpa memandang jenis kelamin, usia maupun status sosial yang berada dalam lingkup hubungan antar manusia yang diberkati Allah.</a:t>
            </a:r>
          </a:p>
        </p:txBody>
      </p:sp>
    </p:spTree>
    <p:extLst>
      <p:ext uri="{BB962C8B-B14F-4D97-AF65-F5344CB8AC3E}">
        <p14:creationId xmlns:p14="http://schemas.microsoft.com/office/powerpoint/2010/main" val="361834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marL="0" indent="0" algn="just">
              <a:buNone/>
            </a:pPr>
            <a:r>
              <a:rPr lang="id-ID" dirty="0" smtClean="0">
                <a:solidFill>
                  <a:srgbClr val="FF0000"/>
                </a:solidFill>
              </a:rPr>
              <a:t>3. </a:t>
            </a:r>
            <a:r>
              <a:rPr lang="id-ID" sz="3200" dirty="0" smtClean="0">
                <a:solidFill>
                  <a:srgbClr val="FF0000"/>
                </a:solidFill>
              </a:rPr>
              <a:t>Hubungan </a:t>
            </a:r>
            <a:r>
              <a:rPr lang="id-ID" sz="3200" dirty="0">
                <a:solidFill>
                  <a:srgbClr val="FF0000"/>
                </a:solidFill>
              </a:rPr>
              <a:t>manusia dengan bumi dan makhluk lainnya. </a:t>
            </a:r>
            <a:endParaRPr lang="id-ID" sz="3200" dirty="0" smtClean="0">
              <a:solidFill>
                <a:srgbClr val="FF0000"/>
              </a:solidFill>
            </a:endParaRPr>
          </a:p>
          <a:p>
            <a:pPr marL="0" indent="0" algn="just">
              <a:buNone/>
            </a:pPr>
            <a:r>
              <a:rPr lang="id-ID" sz="3200" dirty="0" smtClean="0"/>
              <a:t>Manusia </a:t>
            </a:r>
            <a:r>
              <a:rPr lang="id-ID" sz="3200" dirty="0"/>
              <a:t>diciptakan untuk mengolah bumi, berkuasa atas makhluk-makhluk lainnya. </a:t>
            </a:r>
            <a:endParaRPr lang="id-ID" sz="3200" dirty="0" smtClean="0"/>
          </a:p>
          <a:p>
            <a:pPr marL="0" indent="0" algn="just">
              <a:buNone/>
            </a:pPr>
            <a:r>
              <a:rPr lang="id-ID" sz="3200" dirty="0" smtClean="0"/>
              <a:t>Dengan </a:t>
            </a:r>
            <a:r>
              <a:rPr lang="id-ID" sz="3200" dirty="0"/>
              <a:t>demikian, manusia diberikan hak untuk bekerja, memiliki karier; hak untuk beristirahat; hak untuk memperoleh sandang, pangan, rumah yang nyaman dan sehat; memperoleh hak untuk bebas dari penyakit, kemiskinan, keterbelakangan; dan hak untuk menikmati udara dan air bersih. </a:t>
            </a:r>
          </a:p>
        </p:txBody>
      </p:sp>
    </p:spTree>
    <p:extLst>
      <p:ext uri="{BB962C8B-B14F-4D97-AF65-F5344CB8AC3E}">
        <p14:creationId xmlns:p14="http://schemas.microsoft.com/office/powerpoint/2010/main" val="271555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a:bodyPr>
          <a:lstStyle/>
          <a:p>
            <a:pPr algn="ctr"/>
            <a:r>
              <a:rPr lang="fi-FI" sz="4000" b="1" dirty="0">
                <a:solidFill>
                  <a:schemeClr val="tx1"/>
                </a:solidFill>
              </a:rPr>
              <a:t>Implikasi Terhadap Hak Asasi Manusia</a:t>
            </a:r>
            <a:endParaRPr lang="id-ID" sz="4000" b="1" dirty="0">
              <a:solidFill>
                <a:schemeClr val="tx1"/>
              </a:solidFill>
            </a:endParaRPr>
          </a:p>
        </p:txBody>
      </p:sp>
      <p:sp>
        <p:nvSpPr>
          <p:cNvPr id="3" name="Content Placeholder 2"/>
          <p:cNvSpPr>
            <a:spLocks noGrp="1"/>
          </p:cNvSpPr>
          <p:nvPr>
            <p:ph idx="1"/>
          </p:nvPr>
        </p:nvSpPr>
        <p:spPr>
          <a:xfrm>
            <a:off x="457200" y="1340768"/>
            <a:ext cx="8229600" cy="4752528"/>
          </a:xfrm>
        </p:spPr>
        <p:txBody>
          <a:bodyPr>
            <a:noAutofit/>
          </a:bodyPr>
          <a:lstStyle/>
          <a:p>
            <a:pPr marL="0" indent="0" algn="just">
              <a:buNone/>
            </a:pPr>
            <a:r>
              <a:rPr lang="id-ID" sz="3200" dirty="0" smtClean="0"/>
              <a:t>	</a:t>
            </a:r>
            <a:r>
              <a:rPr lang="id-ID" sz="2800" dirty="0" smtClean="0"/>
              <a:t>Implikasi </a:t>
            </a:r>
            <a:r>
              <a:rPr lang="id-ID" sz="2800" dirty="0"/>
              <a:t>dari tiga hubungan yang unik di atas adalah hakikat manusia sebagai makhluk bermartabat merupakan pemberian Allah. Oleh karena itu, tidak seorang pun dapat mengambilnya dari diri seseorang. </a:t>
            </a:r>
            <a:endParaRPr lang="id-ID" sz="2800" dirty="0" smtClean="0"/>
          </a:p>
          <a:p>
            <a:pPr marL="0" indent="0" algn="just">
              <a:buNone/>
            </a:pPr>
            <a:r>
              <a:rPr lang="id-ID" sz="2800" dirty="0" smtClean="0"/>
              <a:t>Menurut </a:t>
            </a:r>
            <a:r>
              <a:rPr lang="id-ID" sz="2800" dirty="0"/>
              <a:t>Kitab Amsal 14:31, “...siapa yang menindas orang lemah, menghina Pencipta-Nya”. </a:t>
            </a:r>
            <a:endParaRPr lang="id-ID" sz="2800" dirty="0" smtClean="0"/>
          </a:p>
          <a:p>
            <a:pPr marL="0" indent="0" algn="just">
              <a:buNone/>
            </a:pPr>
            <a:r>
              <a:rPr lang="id-ID" sz="2800" dirty="0" smtClean="0"/>
              <a:t>Pelanggaran </a:t>
            </a:r>
            <a:r>
              <a:rPr lang="id-ID" sz="2800" dirty="0"/>
              <a:t>terhadap hak asasi manusia merupakan penghinaan terhadap penciptanya. </a:t>
            </a:r>
          </a:p>
        </p:txBody>
      </p:sp>
    </p:spTree>
    <p:extLst>
      <p:ext uri="{BB962C8B-B14F-4D97-AF65-F5344CB8AC3E}">
        <p14:creationId xmlns:p14="http://schemas.microsoft.com/office/powerpoint/2010/main" val="269862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3"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3)">
                                      <p:cBhvr>
                                        <p:cTn id="15" dur="2000"/>
                                        <p:tgtEl>
                                          <p:spTgt spid="3">
                                            <p:txEl>
                                              <p:pRg st="0" end="0"/>
                                            </p:txEl>
                                          </p:spTgt>
                                        </p:tgtEl>
                                      </p:cBhvr>
                                    </p:animEffect>
                                  </p:childTnLst>
                                </p:cTn>
                              </p:par>
                              <p:par>
                                <p:cTn id="16" presetID="21" presetClass="entr" presetSubtype="3"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3)">
                                      <p:cBhvr>
                                        <p:cTn id="18" dur="2000"/>
                                        <p:tgtEl>
                                          <p:spTgt spid="3">
                                            <p:txEl>
                                              <p:pRg st="1" end="1"/>
                                            </p:txEl>
                                          </p:spTgt>
                                        </p:tgtEl>
                                      </p:cBhvr>
                                    </p:animEffect>
                                  </p:childTnLst>
                                </p:cTn>
                              </p:par>
                              <p:par>
                                <p:cTn id="19" presetID="21" presetClass="entr" presetSubtype="3"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3)">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pPr marL="0" indent="0" algn="just">
              <a:buNone/>
            </a:pPr>
            <a:r>
              <a:rPr lang="id-ID" dirty="0" smtClean="0"/>
              <a:t>	</a:t>
            </a:r>
            <a:r>
              <a:rPr lang="id-ID" sz="3200" dirty="0" smtClean="0"/>
              <a:t>Dalam </a:t>
            </a:r>
            <a:r>
              <a:rPr lang="id-ID" sz="3200" dirty="0"/>
              <a:t>Alkitab Perjanjian Lama, banyak raja yang jatuh karena </a:t>
            </a:r>
            <a:r>
              <a:rPr lang="id-ID" sz="3200" dirty="0" smtClean="0"/>
              <a:t>menerima </a:t>
            </a:r>
            <a:r>
              <a:rPr lang="id-ID" sz="3200" dirty="0"/>
              <a:t>hukuman Allah akibat mereka berlaku semena-mena terhadap rakyatnya. </a:t>
            </a:r>
            <a:endParaRPr lang="id-ID" sz="3200" dirty="0" smtClean="0"/>
          </a:p>
          <a:p>
            <a:pPr marL="0" indent="0" algn="just">
              <a:buNone/>
            </a:pPr>
            <a:endParaRPr lang="id-ID" sz="3200" dirty="0" smtClean="0"/>
          </a:p>
          <a:p>
            <a:pPr algn="just">
              <a:buFont typeface="Wingdings" pitchFamily="2" charset="2"/>
              <a:buChar char="q"/>
            </a:pPr>
            <a:r>
              <a:rPr lang="id-ID" sz="3200" dirty="0" smtClean="0"/>
              <a:t>Raja </a:t>
            </a:r>
            <a:r>
              <a:rPr lang="id-ID" sz="3200" dirty="0"/>
              <a:t>Ahab yang telah merampas kebun anggur Nabot menerima hukuman, ia mati dan mayatnya tidak dikuburkan secara layak karena dimakan anjing di luar pintu gerbang kota tepat seperti yang difirmankan Allah. </a:t>
            </a:r>
            <a:endParaRPr lang="id-ID" sz="3200" dirty="0" smtClean="0"/>
          </a:p>
          <a:p>
            <a:pPr algn="just">
              <a:buFont typeface="Wingdings" pitchFamily="2" charset="2"/>
              <a:buChar char="q"/>
            </a:pPr>
            <a:endParaRPr lang="id-ID" dirty="0"/>
          </a:p>
        </p:txBody>
      </p:sp>
    </p:spTree>
    <p:extLst>
      <p:ext uri="{BB962C8B-B14F-4D97-AF65-F5344CB8AC3E}">
        <p14:creationId xmlns:p14="http://schemas.microsoft.com/office/powerpoint/2010/main" val="300851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249</Words>
  <Application>Microsoft Office PowerPoint</Application>
  <PresentationFormat>On-screen Show (4:3)</PresentationFormat>
  <Paragraphs>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KESAKSIAN ALKITAB TENTANG  MANUSIA </vt:lpstr>
      <vt:lpstr>PowerPoint Presentation</vt:lpstr>
      <vt:lpstr>PowerPoint Presentation</vt:lpstr>
      <vt:lpstr>PowerPoint Presentation</vt:lpstr>
      <vt:lpstr>PowerPoint Presentation</vt:lpstr>
      <vt:lpstr>PowerPoint Presentation</vt:lpstr>
      <vt:lpstr>PowerPoint Presentation</vt:lpstr>
      <vt:lpstr>Implikasi Terhadap Hak Asasi Manusia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KESAKSIAN ALKITAB TENTANG ALKITAB</dc:title>
  <dc:creator>acer</dc:creator>
  <cp:lastModifiedBy>acer</cp:lastModifiedBy>
  <cp:revision>6</cp:revision>
  <dcterms:created xsi:type="dcterms:W3CDTF">2020-09-04T13:08:37Z</dcterms:created>
  <dcterms:modified xsi:type="dcterms:W3CDTF">2020-09-04T14:09:00Z</dcterms:modified>
</cp:coreProperties>
</file>