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4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6C4BE0F-550D-47E7-8555-B4CE599BE4B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4CEF810-221E-4F9A-908C-20B517B9679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532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BE0F-550D-47E7-8555-B4CE599BE4B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F810-221E-4F9A-908C-20B517B96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5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BE0F-550D-47E7-8555-B4CE599BE4B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F810-221E-4F9A-908C-20B517B96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51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BE0F-550D-47E7-8555-B4CE599BE4B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F810-221E-4F9A-908C-20B517B96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3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6C4BE0F-550D-47E7-8555-B4CE599BE4B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4CEF810-221E-4F9A-908C-20B517B9679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738265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BE0F-550D-47E7-8555-B4CE599BE4B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F810-221E-4F9A-908C-20B517B96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906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BE0F-550D-47E7-8555-B4CE599BE4B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F810-221E-4F9A-908C-20B517B96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493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BE0F-550D-47E7-8555-B4CE599BE4B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F810-221E-4F9A-908C-20B517B96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1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BE0F-550D-47E7-8555-B4CE599BE4B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F810-221E-4F9A-908C-20B517B96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47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36C4BE0F-550D-47E7-8555-B4CE599BE4B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E4CEF810-221E-4F9A-908C-20B517B967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99478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36C4BE0F-550D-47E7-8555-B4CE599BE4B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E4CEF810-221E-4F9A-908C-20B517B96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0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6C4BE0F-550D-47E7-8555-B4CE599BE4B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4CEF810-221E-4F9A-908C-20B517B9679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92209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9C061-6E59-4FD7-90E8-FE126A17F6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err="1"/>
              <a:t>Kematian</a:t>
            </a:r>
            <a:r>
              <a:rPr lang="en-US" sz="5400" dirty="0"/>
              <a:t> </a:t>
            </a:r>
            <a:br>
              <a:rPr lang="en-US" sz="5400" dirty="0"/>
            </a:br>
            <a:r>
              <a:rPr lang="en-US" sz="5400" dirty="0" err="1"/>
              <a:t>Menurut</a:t>
            </a:r>
            <a:r>
              <a:rPr lang="en-US" sz="5400" dirty="0"/>
              <a:t> </a:t>
            </a:r>
            <a:br>
              <a:rPr lang="en-US" sz="5400" dirty="0"/>
            </a:br>
            <a:r>
              <a:rPr lang="en-US" sz="5400" dirty="0"/>
              <a:t>Iman Kristen</a:t>
            </a:r>
          </a:p>
        </p:txBody>
      </p:sp>
    </p:spTree>
    <p:extLst>
      <p:ext uri="{BB962C8B-B14F-4D97-AF65-F5344CB8AC3E}">
        <p14:creationId xmlns:p14="http://schemas.microsoft.com/office/powerpoint/2010/main" val="3971208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D8DA4-CD8B-42D7-94DC-F3E873F99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0705" y="381000"/>
            <a:ext cx="9694618" cy="59817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Jadi </a:t>
            </a:r>
            <a:r>
              <a:rPr lang="en-US" sz="2800" dirty="0" err="1">
                <a:solidFill>
                  <a:schemeClr val="tx1"/>
                </a:solidFill>
              </a:rPr>
              <a:t>bagi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kita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kematian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bukanlah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sesuatu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menakutkan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Inilah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bedanya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pemahaman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iman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Kristen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dengan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agama lain.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Bagi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kita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,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setelah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kematian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di dunia,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kehidupan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kekal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sudah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menanti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Untuk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mendapatkan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kehidupan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kekal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,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cukup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kita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mengakui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dosa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kita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dan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menerima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Tuhan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Yesus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sebagai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Juru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Selamat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menebus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dosa</a:t>
            </a:r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FF0000"/>
                </a:highlight>
              </a:rPr>
              <a:t>kita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Perbuatan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baik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kita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lakukan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adalah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wujud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terima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kasih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karena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kita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sudah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menerima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kebaikan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dari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Tuhan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begitu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besar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.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Tetapi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itu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bukan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cara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untuk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mendapatkan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kehidupan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kekal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. </a:t>
            </a:r>
            <a:r>
              <a:rPr lang="en-US" sz="2800" dirty="0" err="1">
                <a:solidFill>
                  <a:schemeClr val="tx1"/>
                </a:solidFill>
                <a:highlight>
                  <a:srgbClr val="00FF00"/>
                </a:highlight>
              </a:rPr>
              <a:t>Itu</a:t>
            </a:r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sebabnya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kita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tidak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mendoakan</a:t>
            </a:r>
            <a:r>
              <a:rPr lang="en-US" sz="2800" dirty="0">
                <a:solidFill>
                  <a:schemeClr val="tx1"/>
                </a:solidFill>
              </a:rPr>
              <a:t> orang yang </a:t>
            </a:r>
            <a:r>
              <a:rPr lang="en-US" sz="2800" dirty="0" err="1">
                <a:solidFill>
                  <a:schemeClr val="tx1"/>
                </a:solidFill>
              </a:rPr>
              <a:t>sudah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meninggal</a:t>
            </a:r>
            <a:r>
              <a:rPr lang="en-US" sz="2800" dirty="0">
                <a:solidFill>
                  <a:schemeClr val="tx1"/>
                </a:solidFill>
              </a:rPr>
              <a:t>; yang </a:t>
            </a:r>
            <a:r>
              <a:rPr lang="en-US" sz="2800" dirty="0" err="1">
                <a:solidFill>
                  <a:schemeClr val="tx1"/>
                </a:solidFill>
              </a:rPr>
              <a:t>kita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doakan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adalah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keluarga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ditinggalkan</a:t>
            </a:r>
            <a:r>
              <a:rPr lang="en-US" sz="2800" dirty="0">
                <a:solidFill>
                  <a:schemeClr val="tx1"/>
                </a:solidFill>
              </a:rPr>
              <a:t> agar </a:t>
            </a:r>
            <a:r>
              <a:rPr lang="en-US" sz="2800" dirty="0" err="1">
                <a:solidFill>
                  <a:schemeClr val="tx1"/>
                </a:solidFill>
              </a:rPr>
              <a:t>mereka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mendapatkan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kekuatan</a:t>
            </a:r>
            <a:r>
              <a:rPr lang="en-US" sz="2800" dirty="0">
                <a:solidFill>
                  <a:schemeClr val="tx1"/>
                </a:solidFill>
              </a:rPr>
              <a:t> dan </a:t>
            </a:r>
            <a:r>
              <a:rPr lang="en-US" sz="2800" dirty="0" err="1">
                <a:solidFill>
                  <a:schemeClr val="tx1"/>
                </a:solidFill>
              </a:rPr>
              <a:t>penghiburan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dari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Tuhan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8820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51FD0-E262-46A1-8D49-26E164BD4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1921" y="489204"/>
            <a:ext cx="10178322" cy="5873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>
                <a:solidFill>
                  <a:schemeClr val="tx1"/>
                </a:solidFill>
              </a:rPr>
              <a:t>Kesalahan</a:t>
            </a:r>
            <a:r>
              <a:rPr lang="en-US" sz="3600" dirty="0">
                <a:solidFill>
                  <a:schemeClr val="tx1"/>
                </a:solidFill>
              </a:rPr>
              <a:t> lain yang </a:t>
            </a:r>
            <a:r>
              <a:rPr lang="en-US" sz="3600" dirty="0" err="1">
                <a:solidFill>
                  <a:schemeClr val="tx1"/>
                </a:solidFill>
              </a:rPr>
              <a:t>sering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kita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lakukan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adalah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membuat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penilaian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tersendiri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tentang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bagaimana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cara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seseorang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meninggal</a:t>
            </a:r>
            <a:r>
              <a:rPr lang="en-US" sz="3600" dirty="0">
                <a:solidFill>
                  <a:schemeClr val="tx1"/>
                </a:solidFill>
              </a:rPr>
              <a:t>. </a:t>
            </a:r>
            <a:r>
              <a:rPr lang="en-US" sz="3600" dirty="0" err="1">
                <a:solidFill>
                  <a:schemeClr val="tx1"/>
                </a:solidFill>
              </a:rPr>
              <a:t>Mereka</a:t>
            </a:r>
            <a:r>
              <a:rPr lang="en-US" sz="3600" dirty="0">
                <a:solidFill>
                  <a:schemeClr val="tx1"/>
                </a:solidFill>
              </a:rPr>
              <a:t> yang </a:t>
            </a:r>
            <a:r>
              <a:rPr lang="en-US" sz="3600" dirty="0" err="1">
                <a:solidFill>
                  <a:schemeClr val="tx1"/>
                </a:solidFill>
              </a:rPr>
              <a:t>meninggal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karena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sakit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penyakit</a:t>
            </a:r>
            <a:r>
              <a:rPr lang="en-US" sz="3600" dirty="0">
                <a:solidFill>
                  <a:schemeClr val="tx1"/>
                </a:solidFill>
              </a:rPr>
              <a:t> yang </a:t>
            </a:r>
            <a:r>
              <a:rPr lang="en-US" sz="3600" dirty="0" err="1">
                <a:solidFill>
                  <a:schemeClr val="tx1"/>
                </a:solidFill>
              </a:rPr>
              <a:t>berat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atau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karena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kecelakaan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atau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karena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dibunuh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dianggap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sebagai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meninggal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dengan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penyebab</a:t>
            </a:r>
            <a:r>
              <a:rPr lang="en-US" sz="3600" dirty="0">
                <a:solidFill>
                  <a:schemeClr val="tx1"/>
                </a:solidFill>
              </a:rPr>
              <a:t> yang </a:t>
            </a:r>
            <a:r>
              <a:rPr lang="en-US" sz="3600" dirty="0" err="1">
                <a:solidFill>
                  <a:schemeClr val="tx1"/>
                </a:solidFill>
              </a:rPr>
              <a:t>tidak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wajar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karena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ada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dosa</a:t>
            </a:r>
            <a:r>
              <a:rPr lang="en-US" sz="3600" dirty="0">
                <a:solidFill>
                  <a:schemeClr val="tx1"/>
                </a:solidFill>
              </a:rPr>
              <a:t> yang </a:t>
            </a:r>
            <a:r>
              <a:rPr lang="en-US" sz="3600" dirty="0" err="1">
                <a:solidFill>
                  <a:schemeClr val="tx1"/>
                </a:solidFill>
              </a:rPr>
              <a:t>mereka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lakukan</a:t>
            </a:r>
            <a:r>
              <a:rPr lang="en-US" sz="3600" dirty="0">
                <a:solidFill>
                  <a:schemeClr val="tx1"/>
                </a:solidFill>
              </a:rPr>
              <a:t>. </a:t>
            </a:r>
            <a:r>
              <a:rPr lang="en-US" sz="3600" dirty="0" err="1">
                <a:solidFill>
                  <a:schemeClr val="tx1"/>
                </a:solidFill>
              </a:rPr>
              <a:t>Ingatkah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komentar</a:t>
            </a:r>
            <a:r>
              <a:rPr lang="en-US" sz="3600" dirty="0">
                <a:solidFill>
                  <a:schemeClr val="tx1"/>
                </a:solidFill>
              </a:rPr>
              <a:t> yang </a:t>
            </a:r>
            <a:r>
              <a:rPr lang="en-US" sz="3600" dirty="0" err="1">
                <a:solidFill>
                  <a:schemeClr val="tx1"/>
                </a:solidFill>
              </a:rPr>
              <a:t>sering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diterima</a:t>
            </a:r>
            <a:r>
              <a:rPr lang="en-US" sz="3600" dirty="0">
                <a:solidFill>
                  <a:schemeClr val="tx1"/>
                </a:solidFill>
              </a:rPr>
              <a:t> oleh Joni </a:t>
            </a:r>
            <a:r>
              <a:rPr lang="en-US" sz="3600" dirty="0" err="1">
                <a:solidFill>
                  <a:schemeClr val="tx1"/>
                </a:solidFill>
              </a:rPr>
              <a:t>Eareckson</a:t>
            </a:r>
            <a:r>
              <a:rPr lang="en-US" sz="3600" dirty="0">
                <a:solidFill>
                  <a:schemeClr val="tx1"/>
                </a:solidFill>
              </a:rPr>
              <a:t> Tada?</a:t>
            </a:r>
          </a:p>
        </p:txBody>
      </p:sp>
    </p:spTree>
    <p:extLst>
      <p:ext uri="{BB962C8B-B14F-4D97-AF65-F5344CB8AC3E}">
        <p14:creationId xmlns:p14="http://schemas.microsoft.com/office/powerpoint/2010/main" val="1061838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F202D-E5AF-4FEF-811F-48DBDA1D6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489204"/>
            <a:ext cx="9848022" cy="5873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>
                <a:solidFill>
                  <a:schemeClr val="tx1"/>
                </a:solidFill>
              </a:rPr>
              <a:t>Bila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cara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berpikir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kita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seperti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itu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bagaimana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kita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menilai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mereka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lebih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dulu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mati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syahid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karena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mempertahankan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iman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kepada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Tuhan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Yesus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ancaman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diterkam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binatang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buas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disiram</a:t>
            </a:r>
            <a:r>
              <a:rPr lang="en-US" sz="3200" dirty="0">
                <a:solidFill>
                  <a:schemeClr val="tx1"/>
                </a:solidFill>
              </a:rPr>
              <a:t> air </a:t>
            </a:r>
            <a:r>
              <a:rPr lang="en-US" sz="3200" dirty="0" err="1">
                <a:solidFill>
                  <a:schemeClr val="tx1"/>
                </a:solidFill>
              </a:rPr>
              <a:t>panas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dibiarkan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mati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kelaparan</a:t>
            </a:r>
            <a:r>
              <a:rPr lang="en-US" sz="3200" dirty="0">
                <a:solidFill>
                  <a:schemeClr val="tx1"/>
                </a:solidFill>
              </a:rPr>
              <a:t> di </a:t>
            </a:r>
            <a:r>
              <a:rPr lang="en-US" sz="3200" dirty="0" err="1">
                <a:solidFill>
                  <a:schemeClr val="tx1"/>
                </a:solidFill>
              </a:rPr>
              <a:t>gua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tertutup</a:t>
            </a:r>
            <a:r>
              <a:rPr lang="en-US" sz="3200" dirty="0">
                <a:solidFill>
                  <a:schemeClr val="tx1"/>
                </a:solidFill>
              </a:rPr>
              <a:t>, dan </a:t>
            </a:r>
            <a:r>
              <a:rPr lang="en-US" sz="3200" dirty="0" err="1">
                <a:solidFill>
                  <a:schemeClr val="tx1"/>
                </a:solidFill>
              </a:rPr>
              <a:t>sebagainya</a:t>
            </a:r>
            <a:r>
              <a:rPr lang="en-US" sz="3200" dirty="0">
                <a:solidFill>
                  <a:schemeClr val="tx1"/>
                </a:solidFill>
              </a:rPr>
              <a:t>?  </a:t>
            </a:r>
            <a:r>
              <a:rPr lang="en-US" sz="3200" dirty="0" err="1">
                <a:solidFill>
                  <a:schemeClr val="tx1"/>
                </a:solidFill>
              </a:rPr>
              <a:t>Kematian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adalah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bagian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misteri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Tuhan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termasuk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kapan</a:t>
            </a:r>
            <a:r>
              <a:rPr lang="en-US" sz="3200" dirty="0">
                <a:solidFill>
                  <a:schemeClr val="tx1"/>
                </a:solidFill>
              </a:rPr>
              <a:t> dan </a:t>
            </a:r>
            <a:r>
              <a:rPr lang="en-US" sz="3200" dirty="0" err="1">
                <a:solidFill>
                  <a:schemeClr val="tx1"/>
                </a:solidFill>
              </a:rPr>
              <a:t>bagaimana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caranya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kita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mati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Salah </a:t>
            </a:r>
            <a:r>
              <a:rPr lang="en-US" sz="3200" dirty="0" err="1">
                <a:solidFill>
                  <a:schemeClr val="tx1"/>
                </a:solidFill>
              </a:rPr>
              <a:t>satu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lagu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sering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dinyanyikan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untuk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memberi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penghiburan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kepada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berduka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adalah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tertera</a:t>
            </a:r>
            <a:r>
              <a:rPr lang="en-US" sz="3200" dirty="0">
                <a:solidFill>
                  <a:schemeClr val="tx1"/>
                </a:solidFill>
              </a:rPr>
              <a:t> di </a:t>
            </a:r>
            <a:r>
              <a:rPr lang="en-US" sz="3200" dirty="0" err="1">
                <a:solidFill>
                  <a:schemeClr val="tx1"/>
                </a:solidFill>
              </a:rPr>
              <a:t>Kidung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Jemaat</a:t>
            </a:r>
            <a:r>
              <a:rPr lang="en-US" sz="3200" dirty="0">
                <a:solidFill>
                  <a:schemeClr val="tx1"/>
                </a:solidFill>
              </a:rPr>
              <a:t> No. 332. </a:t>
            </a:r>
            <a:r>
              <a:rPr lang="en-US" sz="3200" dirty="0" err="1">
                <a:solidFill>
                  <a:schemeClr val="tx1"/>
                </a:solidFill>
              </a:rPr>
              <a:t>Kemungkinan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besar</a:t>
            </a:r>
            <a:r>
              <a:rPr lang="en-US" sz="3200" dirty="0">
                <a:solidFill>
                  <a:schemeClr val="tx1"/>
                </a:solidFill>
              </a:rPr>
              <a:t> kalian </a:t>
            </a:r>
            <a:r>
              <a:rPr lang="en-US" sz="3200" dirty="0" err="1">
                <a:solidFill>
                  <a:schemeClr val="tx1"/>
                </a:solidFill>
              </a:rPr>
              <a:t>mengenal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lagu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ini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2225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31B56-4B6E-41F1-BE0A-05664609D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381001"/>
            <a:ext cx="10178322" cy="54985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400" dirty="0" err="1">
                <a:solidFill>
                  <a:schemeClr val="tx1"/>
                </a:solidFill>
                <a:highlight>
                  <a:srgbClr val="FFFF00"/>
                </a:highlight>
              </a:rPr>
              <a:t>Kekuatan</a:t>
            </a:r>
            <a:r>
              <a:rPr lang="en-US" sz="24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2400" dirty="0" err="1">
                <a:solidFill>
                  <a:schemeClr val="tx1"/>
                </a:solidFill>
                <a:highlight>
                  <a:srgbClr val="FFFF00"/>
                </a:highlight>
              </a:rPr>
              <a:t>serta</a:t>
            </a:r>
            <a:r>
              <a:rPr lang="en-US" sz="24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2400" dirty="0" err="1">
                <a:solidFill>
                  <a:schemeClr val="tx1"/>
                </a:solidFill>
                <a:highlight>
                  <a:srgbClr val="FFFF00"/>
                </a:highlight>
              </a:rPr>
              <a:t>Penghiburan</a:t>
            </a:r>
            <a:endParaRPr lang="en-US" sz="24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</a:rPr>
              <a:t>Kekuatan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serta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penghiburan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diberikan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Tuhan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padaku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</a:rPr>
              <a:t>Tiap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aku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dibimbing</a:t>
            </a:r>
            <a:r>
              <a:rPr lang="en-US" sz="2400" dirty="0">
                <a:solidFill>
                  <a:schemeClr val="tx1"/>
                </a:solidFill>
              </a:rPr>
              <a:t>-Nya; </a:t>
            </a:r>
            <a:r>
              <a:rPr lang="en-US" sz="2400" dirty="0" err="1">
                <a:solidFill>
                  <a:schemeClr val="tx1"/>
                </a:solidFill>
              </a:rPr>
              <a:t>tiap</a:t>
            </a:r>
            <a:r>
              <a:rPr lang="en-US" sz="2400" dirty="0">
                <a:solidFill>
                  <a:schemeClr val="tx1"/>
                </a:solidFill>
              </a:rPr>
              <a:t> jam </a:t>
            </a:r>
            <a:r>
              <a:rPr lang="en-US" sz="2400" dirty="0" err="1">
                <a:solidFill>
                  <a:schemeClr val="tx1"/>
                </a:solidFill>
              </a:rPr>
              <a:t>dihibur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hatiku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Dan </a:t>
            </a:r>
            <a:r>
              <a:rPr lang="en-US" sz="2400" dirty="0" err="1">
                <a:solidFill>
                  <a:schemeClr val="tx1"/>
                </a:solidFill>
              </a:rPr>
              <a:t>sesuai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hikmat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Tuhan</a:t>
            </a:r>
            <a:r>
              <a:rPr lang="en-US" sz="2400" dirty="0">
                <a:solidFill>
                  <a:schemeClr val="tx1"/>
                </a:solidFill>
              </a:rPr>
              <a:t> ‘</a:t>
            </a:r>
            <a:r>
              <a:rPr lang="en-US" sz="2400" dirty="0" err="1">
                <a:solidFill>
                  <a:schemeClr val="tx1"/>
                </a:solidFill>
              </a:rPr>
              <a:t>ku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dib’rikan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apa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perlu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</a:rPr>
              <a:t>Suka</a:t>
            </a:r>
            <a:r>
              <a:rPr lang="en-US" sz="2400" dirty="0">
                <a:solidFill>
                  <a:schemeClr val="tx1"/>
                </a:solidFill>
              </a:rPr>
              <a:t> dan </a:t>
            </a:r>
            <a:r>
              <a:rPr lang="en-US" sz="2400" dirty="0" err="1">
                <a:solidFill>
                  <a:schemeClr val="tx1"/>
                </a:solidFill>
              </a:rPr>
              <a:t>derita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bergantian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memperkuat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imanku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</a:rPr>
              <a:t>Tiap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Tuhan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besertaku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diberi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rahmat</a:t>
            </a:r>
            <a:r>
              <a:rPr lang="en-US" sz="2400" dirty="0">
                <a:solidFill>
                  <a:schemeClr val="tx1"/>
                </a:solidFill>
              </a:rPr>
              <a:t>-Nya </a:t>
            </a:r>
            <a:r>
              <a:rPr lang="en-US" sz="2400" dirty="0" err="1">
                <a:solidFill>
                  <a:schemeClr val="tx1"/>
                </a:solidFill>
              </a:rPr>
              <a:t>tiap</a:t>
            </a:r>
            <a:r>
              <a:rPr lang="en-US" sz="2400" dirty="0">
                <a:solidFill>
                  <a:schemeClr val="tx1"/>
                </a:solidFill>
              </a:rPr>
              <a:t> jam.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</a:rPr>
              <a:t>Diangkat</a:t>
            </a:r>
            <a:r>
              <a:rPr lang="en-US" sz="2400" dirty="0">
                <a:solidFill>
                  <a:schemeClr val="tx1"/>
                </a:solidFill>
              </a:rPr>
              <a:t>-Nya </a:t>
            </a:r>
            <a:r>
              <a:rPr lang="en-US" sz="2400" dirty="0" err="1">
                <a:solidFill>
                  <a:schemeClr val="tx1"/>
                </a:solidFill>
              </a:rPr>
              <a:t>bila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aku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jatuh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dihalau</a:t>
            </a:r>
            <a:r>
              <a:rPr lang="en-US" sz="2400" dirty="0">
                <a:solidFill>
                  <a:schemeClr val="tx1"/>
                </a:solidFill>
              </a:rPr>
              <a:t>-Nya </a:t>
            </a:r>
            <a:r>
              <a:rPr lang="en-US" sz="2400" dirty="0" err="1">
                <a:solidFill>
                  <a:schemeClr val="tx1"/>
                </a:solidFill>
              </a:rPr>
              <a:t>musuhku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kejam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Yang </a:t>
            </a:r>
            <a:r>
              <a:rPr lang="en-US" sz="2400" dirty="0" err="1">
                <a:solidFill>
                  <a:schemeClr val="tx1"/>
                </a:solidFill>
              </a:rPr>
              <a:t>nama</a:t>
            </a:r>
            <a:r>
              <a:rPr lang="en-US" sz="2400" dirty="0">
                <a:solidFill>
                  <a:schemeClr val="tx1"/>
                </a:solidFill>
              </a:rPr>
              <a:t>-Nya Raja </a:t>
            </a:r>
            <a:r>
              <a:rPr lang="en-US" sz="2400" dirty="0" err="1">
                <a:solidFill>
                  <a:schemeClr val="tx1"/>
                </a:solidFill>
              </a:rPr>
              <a:t>Mahakuasa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Bapa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kekal</a:t>
            </a:r>
            <a:r>
              <a:rPr lang="en-US" sz="2400" dirty="0">
                <a:solidFill>
                  <a:schemeClr val="tx1"/>
                </a:solidFill>
              </a:rPr>
              <a:t> dan </a:t>
            </a:r>
            <a:r>
              <a:rPr lang="en-US" sz="2400" dirty="0" err="1">
                <a:solidFill>
                  <a:schemeClr val="tx1"/>
                </a:solidFill>
              </a:rPr>
              <a:t>abadi</a:t>
            </a:r>
            <a:r>
              <a:rPr lang="en-US" sz="2400" dirty="0">
                <a:solidFill>
                  <a:schemeClr val="tx1"/>
                </a:solidFill>
              </a:rPr>
              <a:t>,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</a:rPr>
              <a:t>mengimbangi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duka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suka</a:t>
            </a:r>
            <a:r>
              <a:rPr lang="en-US" sz="2400" dirty="0">
                <a:solidFill>
                  <a:schemeClr val="tx1"/>
                </a:solidFill>
              </a:rPr>
              <a:t> dan </a:t>
            </a:r>
            <a:r>
              <a:rPr lang="en-US" sz="2400" dirty="0" err="1">
                <a:solidFill>
                  <a:schemeClr val="tx1"/>
                </a:solidFill>
              </a:rPr>
              <a:t>menghibur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sedih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Lirik</a:t>
            </a:r>
            <a:r>
              <a:rPr lang="en-US" dirty="0">
                <a:solidFill>
                  <a:schemeClr val="tx1"/>
                </a:solidFill>
              </a:rPr>
              <a:t>: Lin a San dell 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Musik</a:t>
            </a:r>
            <a:r>
              <a:rPr lang="en-US" dirty="0">
                <a:solidFill>
                  <a:schemeClr val="tx1"/>
                </a:solidFill>
              </a:rPr>
              <a:t>: Oscar An felt</a:t>
            </a:r>
          </a:p>
        </p:txBody>
      </p:sp>
    </p:spTree>
    <p:extLst>
      <p:ext uri="{BB962C8B-B14F-4D97-AF65-F5344CB8AC3E}">
        <p14:creationId xmlns:p14="http://schemas.microsoft.com/office/powerpoint/2010/main" val="3858458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7EB99-E84B-4BD6-AE57-F1CA059F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477079"/>
            <a:ext cx="10178322" cy="54025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err="1">
                <a:solidFill>
                  <a:schemeClr val="tx1"/>
                </a:solidFill>
              </a:rPr>
              <a:t>Tak</a:t>
            </a:r>
            <a:r>
              <a:rPr lang="en-US" sz="2800" dirty="0">
                <a:solidFill>
                  <a:schemeClr val="tx1"/>
                </a:solidFill>
              </a:rPr>
              <a:t> Satu Pun</a:t>
            </a:r>
          </a:p>
          <a:p>
            <a:pPr marL="0" indent="0">
              <a:buNone/>
            </a:pPr>
            <a:r>
              <a:rPr lang="en-US" sz="2800" dirty="0" err="1">
                <a:solidFill>
                  <a:schemeClr val="tx1"/>
                </a:solidFill>
              </a:rPr>
              <a:t>Apa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dapat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memisahkanku</a:t>
            </a:r>
            <a:r>
              <a:rPr lang="en-US" sz="2800" dirty="0">
                <a:solidFill>
                  <a:schemeClr val="tx1"/>
                </a:solidFill>
              </a:rPr>
              <a:t> Dari </a:t>
            </a:r>
            <a:r>
              <a:rPr lang="en-US" sz="2800" dirty="0" err="1">
                <a:solidFill>
                  <a:schemeClr val="tx1"/>
                </a:solidFill>
              </a:rPr>
              <a:t>kasihMu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Tuhan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sahabatku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err="1">
                <a:solidFill>
                  <a:schemeClr val="tx1"/>
                </a:solidFill>
              </a:rPr>
              <a:t>Kelaparankah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ketelanjangankahTak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satu</a:t>
            </a:r>
            <a:r>
              <a:rPr lang="en-US" sz="2800" dirty="0">
                <a:solidFill>
                  <a:schemeClr val="tx1"/>
                </a:solidFill>
              </a:rPr>
              <a:t> pun, </a:t>
            </a:r>
            <a:r>
              <a:rPr lang="en-US" sz="2800" dirty="0" err="1">
                <a:solidFill>
                  <a:schemeClr val="tx1"/>
                </a:solidFill>
              </a:rPr>
              <a:t>tak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satu</a:t>
            </a:r>
            <a:r>
              <a:rPr lang="en-US" sz="2800" dirty="0">
                <a:solidFill>
                  <a:schemeClr val="tx1"/>
                </a:solidFill>
              </a:rPr>
              <a:t> pun</a:t>
            </a:r>
          </a:p>
          <a:p>
            <a:pPr marL="0" indent="0">
              <a:buNone/>
            </a:pPr>
            <a:r>
              <a:rPr lang="en-US" sz="2800" dirty="0" err="1">
                <a:solidFill>
                  <a:schemeClr val="tx1"/>
                </a:solidFill>
              </a:rPr>
              <a:t>Apa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dapat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memisahkankuDari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kasih</a:t>
            </a:r>
            <a:r>
              <a:rPr lang="en-US" sz="2800" dirty="0">
                <a:solidFill>
                  <a:schemeClr val="tx1"/>
                </a:solidFill>
              </a:rPr>
              <a:t>-Mu </a:t>
            </a:r>
            <a:r>
              <a:rPr lang="en-US" sz="2800" dirty="0" err="1">
                <a:solidFill>
                  <a:schemeClr val="tx1"/>
                </a:solidFill>
              </a:rPr>
              <a:t>Tuhan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sahabatku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err="1">
                <a:solidFill>
                  <a:schemeClr val="tx1"/>
                </a:solidFill>
              </a:rPr>
              <a:t>Aniayakah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penderitaankahTak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satu</a:t>
            </a:r>
            <a:r>
              <a:rPr lang="en-US" sz="2800" dirty="0">
                <a:solidFill>
                  <a:schemeClr val="tx1"/>
                </a:solidFill>
              </a:rPr>
              <a:t> pun, </a:t>
            </a:r>
            <a:r>
              <a:rPr lang="en-US" sz="2800" dirty="0" err="1">
                <a:solidFill>
                  <a:schemeClr val="tx1"/>
                </a:solidFill>
              </a:rPr>
              <a:t>tak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satu</a:t>
            </a:r>
            <a:r>
              <a:rPr lang="en-US" sz="2800" dirty="0">
                <a:solidFill>
                  <a:schemeClr val="tx1"/>
                </a:solidFill>
              </a:rPr>
              <a:t> pun</a:t>
            </a:r>
          </a:p>
          <a:p>
            <a:pPr marL="0" indent="0">
              <a:buNone/>
            </a:pPr>
            <a:r>
              <a:rPr lang="en-US" sz="2800" dirty="0" err="1">
                <a:solidFill>
                  <a:schemeClr val="tx1"/>
                </a:solidFill>
              </a:rPr>
              <a:t>Tiada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satu</a:t>
            </a:r>
            <a:r>
              <a:rPr lang="en-US" sz="2800" dirty="0">
                <a:solidFill>
                  <a:schemeClr val="tx1"/>
                </a:solidFill>
              </a:rPr>
              <a:t> pun </a:t>
            </a:r>
            <a:r>
              <a:rPr lang="en-US" sz="2800" dirty="0" err="1">
                <a:solidFill>
                  <a:schemeClr val="tx1"/>
                </a:solidFill>
              </a:rPr>
              <a:t>s’perti</a:t>
            </a:r>
            <a:r>
              <a:rPr lang="en-US" sz="2800" dirty="0">
                <a:solidFill>
                  <a:schemeClr val="tx1"/>
                </a:solidFill>
              </a:rPr>
              <a:t> Kau </a:t>
            </a:r>
            <a:r>
              <a:rPr lang="en-US" sz="2800" dirty="0" err="1">
                <a:solidFill>
                  <a:schemeClr val="tx1"/>
                </a:solidFill>
              </a:rPr>
              <a:t>Yesus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Kau </a:t>
            </a:r>
            <a:r>
              <a:rPr lang="en-US" sz="2800" dirty="0" err="1">
                <a:solidFill>
                  <a:schemeClr val="tx1"/>
                </a:solidFill>
              </a:rPr>
              <a:t>sahabat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sejati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err="1">
                <a:solidFill>
                  <a:schemeClr val="tx1"/>
                </a:solidFill>
              </a:rPr>
              <a:t>Dalam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bahaya</a:t>
            </a:r>
            <a:r>
              <a:rPr lang="en-US" sz="2800" dirty="0">
                <a:solidFill>
                  <a:schemeClr val="tx1"/>
                </a:solidFill>
              </a:rPr>
              <a:t> Kau </a:t>
            </a:r>
            <a:r>
              <a:rPr lang="en-US" sz="2800" dirty="0" err="1">
                <a:solidFill>
                  <a:schemeClr val="tx1"/>
                </a:solidFill>
              </a:rPr>
              <a:t>menggendongku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err="1">
                <a:solidFill>
                  <a:schemeClr val="tx1"/>
                </a:solidFill>
              </a:rPr>
              <a:t>Engkau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Yesus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sahabatku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117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BD62C-EBCF-409E-B451-20A3F472D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596023"/>
          </a:xfrm>
        </p:spPr>
        <p:txBody>
          <a:bodyPr>
            <a:noAutofit/>
          </a:bodyPr>
          <a:lstStyle/>
          <a:p>
            <a:r>
              <a:rPr lang="en-US" sz="3600" dirty="0" err="1"/>
              <a:t>Releksi</a:t>
            </a:r>
            <a:r>
              <a:rPr lang="en-US" sz="3600" dirty="0"/>
              <a:t> 2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3282E-23EB-4894-97BC-3D8A464FE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32452"/>
            <a:ext cx="9880148" cy="46471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Banyak orang yang </a:t>
            </a:r>
            <a:r>
              <a:rPr lang="en-US" sz="2800" dirty="0" err="1">
                <a:solidFill>
                  <a:schemeClr val="tx1"/>
                </a:solidFill>
              </a:rPr>
              <a:t>hanya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mengandalkan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perasaan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mereka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untuk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menilai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800" dirty="0" err="1">
                <a:solidFill>
                  <a:schemeClr val="tx1"/>
                </a:solidFill>
              </a:rPr>
              <a:t>apakah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Tuhan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sungguh-sungguh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ada</a:t>
            </a:r>
            <a:r>
              <a:rPr lang="en-US" sz="2800" dirty="0">
                <a:solidFill>
                  <a:schemeClr val="tx1"/>
                </a:solidFill>
              </a:rPr>
              <a:t> di </a:t>
            </a:r>
            <a:r>
              <a:rPr lang="en-US" sz="2800" dirty="0" err="1">
                <a:solidFill>
                  <a:schemeClr val="tx1"/>
                </a:solidFill>
              </a:rPr>
              <a:t>dekat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mereka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ketika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mereka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mengalami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penderitaandan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kedukaan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</a:rPr>
              <a:t>Perasaan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bisa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menipu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tetapi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janji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Tuhan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selalu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ada</a:t>
            </a:r>
            <a:r>
              <a:rPr lang="en-US" sz="2800" dirty="0">
                <a:solidFill>
                  <a:schemeClr val="tx1"/>
                </a:solidFill>
              </a:rPr>
              <a:t> dan </a:t>
            </a:r>
            <a:r>
              <a:rPr lang="en-US" sz="2800" dirty="0" err="1">
                <a:solidFill>
                  <a:schemeClr val="tx1"/>
                </a:solidFill>
              </a:rPr>
              <a:t>nyata</a:t>
            </a:r>
            <a:r>
              <a:rPr lang="en-US" sz="2800" dirty="0">
                <a:solidFill>
                  <a:schemeClr val="tx1"/>
                </a:solidFill>
              </a:rPr>
              <a:t>. “Aku </a:t>
            </a:r>
            <a:r>
              <a:rPr lang="en-US" sz="2800" dirty="0" err="1">
                <a:solidFill>
                  <a:schemeClr val="tx1"/>
                </a:solidFill>
              </a:rPr>
              <a:t>sekali</a:t>
            </a:r>
            <a:r>
              <a:rPr lang="en-US" sz="2800" dirty="0">
                <a:solidFill>
                  <a:schemeClr val="tx1"/>
                </a:solidFill>
              </a:rPr>
              <a:t>-kali </a:t>
            </a:r>
            <a:r>
              <a:rPr lang="en-US" sz="2800" dirty="0" err="1">
                <a:solidFill>
                  <a:schemeClr val="tx1"/>
                </a:solidFill>
              </a:rPr>
              <a:t>tidak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membiarkan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engkau</a:t>
            </a:r>
            <a:r>
              <a:rPr lang="en-US" sz="2800" dirty="0">
                <a:solidFill>
                  <a:schemeClr val="tx1"/>
                </a:solidFill>
              </a:rPr>
              <a:t> dan Aku </a:t>
            </a:r>
            <a:r>
              <a:rPr lang="en-US" sz="2800" dirty="0" err="1">
                <a:solidFill>
                  <a:schemeClr val="tx1"/>
                </a:solidFill>
              </a:rPr>
              <a:t>sekali</a:t>
            </a:r>
            <a:r>
              <a:rPr lang="en-US" sz="2800" dirty="0">
                <a:solidFill>
                  <a:schemeClr val="tx1"/>
                </a:solidFill>
              </a:rPr>
              <a:t>-kali </a:t>
            </a:r>
            <a:r>
              <a:rPr lang="en-US" sz="2800" dirty="0" err="1">
                <a:solidFill>
                  <a:schemeClr val="tx1"/>
                </a:solidFill>
              </a:rPr>
              <a:t>tidak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meninggalkan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engkau</a:t>
            </a:r>
            <a:r>
              <a:rPr lang="en-US" sz="2800" dirty="0">
                <a:solidFill>
                  <a:schemeClr val="tx1"/>
                </a:solidFill>
              </a:rPr>
              <a:t>” (</a:t>
            </a:r>
            <a:r>
              <a:rPr lang="en-US" sz="2800" dirty="0" err="1">
                <a:solidFill>
                  <a:schemeClr val="tx1"/>
                </a:solidFill>
              </a:rPr>
              <a:t>Ibrani</a:t>
            </a:r>
            <a:r>
              <a:rPr lang="en-US" sz="2800" dirty="0">
                <a:solidFill>
                  <a:schemeClr val="tx1"/>
                </a:solidFill>
              </a:rPr>
              <a:t> 13:5). </a:t>
            </a:r>
          </a:p>
          <a:p>
            <a:pPr marL="0" indent="0">
              <a:buNone/>
            </a:pPr>
            <a:r>
              <a:rPr lang="en-US" sz="2800" dirty="0" err="1">
                <a:solidFill>
                  <a:schemeClr val="tx1"/>
                </a:solidFill>
              </a:rPr>
              <a:t>Tentukan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pilihan</a:t>
            </a:r>
            <a:r>
              <a:rPr lang="en-US" sz="2800" dirty="0">
                <a:solidFill>
                  <a:schemeClr val="tx1"/>
                </a:solidFill>
              </a:rPr>
              <a:t> kalian </a:t>
            </a:r>
            <a:r>
              <a:rPr lang="en-US" sz="2800" dirty="0" err="1">
                <a:solidFill>
                  <a:schemeClr val="tx1"/>
                </a:solidFill>
              </a:rPr>
              <a:t>apakah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mengandalkan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janji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Tuhan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atau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mengandalkan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diri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sendiri</a:t>
            </a:r>
            <a:r>
              <a:rPr lang="en-US" sz="2800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45408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CBB3B-BABA-4F57-8760-9DC39C20B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259" y="404192"/>
            <a:ext cx="10178322" cy="735495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Allah </a:t>
            </a:r>
            <a:r>
              <a:rPr lang="en-US" sz="3600" dirty="0" err="1"/>
              <a:t>Hadir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Kematian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67142-1217-4FE2-B020-405EA7E99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9" y="1139687"/>
            <a:ext cx="9813886" cy="53141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>
                <a:solidFill>
                  <a:schemeClr val="tx1"/>
                </a:solidFill>
              </a:rPr>
              <a:t>Kalau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kita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ditanyakan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apa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rasanya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mati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tentu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kita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tidak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bisa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menjawabnya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karena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belum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pernah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mengalaminya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dirty="0" err="1">
                <a:solidFill>
                  <a:schemeClr val="tx1"/>
                </a:solidFill>
              </a:rPr>
              <a:t>Namun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kesaksian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Alkitab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sangat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jelas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memberikan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kita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dasar-dasar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untuk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meyakini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bahwa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kematian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adalah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cara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memasuki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kehidupan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baru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yaitu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kehidupan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kekal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bersama</a:t>
            </a:r>
            <a:r>
              <a:rPr lang="en-US" sz="3200" dirty="0">
                <a:solidFill>
                  <a:schemeClr val="tx1"/>
                </a:solidFill>
              </a:rPr>
              <a:t> Allah </a:t>
            </a:r>
            <a:r>
              <a:rPr lang="en-US" sz="3200" dirty="0" err="1">
                <a:solidFill>
                  <a:schemeClr val="tx1"/>
                </a:solidFill>
              </a:rPr>
              <a:t>Bapa</a:t>
            </a:r>
            <a:r>
              <a:rPr lang="en-US" sz="3200" dirty="0">
                <a:solidFill>
                  <a:schemeClr val="tx1"/>
                </a:solidFill>
              </a:rPr>
              <a:t>, Allah Putra, dan Allah </a:t>
            </a:r>
            <a:r>
              <a:rPr lang="en-US" sz="3200" dirty="0" err="1">
                <a:solidFill>
                  <a:schemeClr val="tx1"/>
                </a:solidFill>
              </a:rPr>
              <a:t>Roh</a:t>
            </a:r>
            <a:r>
              <a:rPr lang="en-US" sz="3200" dirty="0">
                <a:solidFill>
                  <a:schemeClr val="tx1"/>
                </a:solidFill>
              </a:rPr>
              <a:t> Kudus. </a:t>
            </a:r>
            <a:r>
              <a:rPr lang="en-US" sz="3200" dirty="0" err="1">
                <a:solidFill>
                  <a:schemeClr val="tx1"/>
                </a:solidFill>
              </a:rPr>
              <a:t>Seorang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sudah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dinyatakan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meninggal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tidak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bisa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hidup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lagi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3649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FB50B-5332-409A-A7DF-F298CCEDA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453887"/>
            <a:ext cx="9999418" cy="59088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>
                <a:solidFill>
                  <a:schemeClr val="tx1"/>
                </a:solidFill>
              </a:rPr>
              <a:t>Namun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bagi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pengikut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Kristus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kematian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adalah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meninggalkan</a:t>
            </a:r>
            <a:r>
              <a:rPr lang="en-US" sz="3200" dirty="0">
                <a:solidFill>
                  <a:schemeClr val="tx1"/>
                </a:solidFill>
              </a:rPr>
              <a:t> dunia </a:t>
            </a:r>
            <a:r>
              <a:rPr lang="en-US" sz="3200" dirty="0" err="1">
                <a:solidFill>
                  <a:schemeClr val="tx1"/>
                </a:solidFill>
              </a:rPr>
              <a:t>ini</a:t>
            </a:r>
            <a:r>
              <a:rPr lang="en-US" sz="3200" dirty="0">
                <a:solidFill>
                  <a:schemeClr val="tx1"/>
                </a:solidFill>
              </a:rPr>
              <a:t> dan </a:t>
            </a:r>
            <a:r>
              <a:rPr lang="en-US" sz="3200" dirty="0" err="1">
                <a:solidFill>
                  <a:schemeClr val="tx1"/>
                </a:solidFill>
              </a:rPr>
              <a:t>menuju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surga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seperti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dijanjikan</a:t>
            </a:r>
            <a:r>
              <a:rPr lang="en-US" sz="3200" dirty="0">
                <a:solidFill>
                  <a:schemeClr val="tx1"/>
                </a:solidFill>
              </a:rPr>
              <a:t> oleh </a:t>
            </a:r>
            <a:r>
              <a:rPr lang="en-US" sz="3200" dirty="0" err="1">
                <a:solidFill>
                  <a:schemeClr val="tx1"/>
                </a:solidFill>
              </a:rPr>
              <a:t>Yesus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dalam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Yohanes</a:t>
            </a:r>
            <a:r>
              <a:rPr lang="en-US" sz="3200" dirty="0">
                <a:solidFill>
                  <a:schemeClr val="tx1"/>
                </a:solidFill>
              </a:rPr>
              <a:t> 14:1-3, 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“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Janganlah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gelisah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hatimu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;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percayalah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kepada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Allah,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percayalah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juga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kepada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-Ku. Di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rumah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Bapa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-Ku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banyak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tempat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tinggal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. Jika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tidak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demikian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,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tentu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Aku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mengatakannya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kepadamu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.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Sebab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Aku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pergi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ke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situ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untuk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menyediakan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tempat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bagimu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. Dan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apabila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Aku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telah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pergi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ke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situ dan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telah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menyediakan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tempat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bagimu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, Aku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akan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datang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kembali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dan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membawa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kamu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ke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tempat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-Ku,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supaya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di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tempat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di mana Aku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berada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,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kamu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pun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berada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014154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5DEC1-5DCC-40E7-B9E4-4F9B6E4C7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440635"/>
            <a:ext cx="9946409" cy="54648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Jadi, </a:t>
            </a:r>
            <a:r>
              <a:rPr lang="en-US" sz="3200" dirty="0" err="1">
                <a:solidFill>
                  <a:schemeClr val="tx1"/>
                </a:solidFill>
              </a:rPr>
              <a:t>kita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tidak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perlu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takut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menghadapi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kematian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karena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ini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hanya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perpisahan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sementara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mereka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kita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kasihi</a:t>
            </a:r>
            <a:r>
              <a:rPr lang="en-US" sz="3200" dirty="0">
                <a:solidFill>
                  <a:schemeClr val="tx1"/>
                </a:solidFill>
              </a:rPr>
              <a:t> di dunia </a:t>
            </a:r>
            <a:r>
              <a:rPr lang="en-US" sz="3200" dirty="0" err="1">
                <a:solidFill>
                  <a:schemeClr val="tx1"/>
                </a:solidFill>
              </a:rPr>
              <a:t>ini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untuk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bertemu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kembali</a:t>
            </a:r>
            <a:r>
              <a:rPr lang="en-US" sz="3200" dirty="0">
                <a:solidFill>
                  <a:schemeClr val="tx1"/>
                </a:solidFill>
              </a:rPr>
              <a:t> di </a:t>
            </a:r>
            <a:r>
              <a:rPr lang="en-US" sz="3200" dirty="0" err="1">
                <a:solidFill>
                  <a:schemeClr val="tx1"/>
                </a:solidFill>
              </a:rPr>
              <a:t>surga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kelak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dirty="0" err="1">
                <a:solidFill>
                  <a:schemeClr val="tx1"/>
                </a:solidFill>
              </a:rPr>
              <a:t>Beberapa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penulis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menggambarkan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penga-laman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ditinggal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kekasih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mereka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dapat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menolong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kita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untuk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mengha-dapi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kematian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lebih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bijak</a:t>
            </a:r>
            <a:r>
              <a:rPr lang="en-US" sz="3200" dirty="0">
                <a:solidFill>
                  <a:schemeClr val="tx1"/>
                </a:solidFill>
              </a:rPr>
              <a:t>. C.S. Lewis, </a:t>
            </a:r>
            <a:r>
              <a:rPr lang="en-US" sz="3200" dirty="0" err="1">
                <a:solidFill>
                  <a:schemeClr val="tx1"/>
                </a:solidFill>
              </a:rPr>
              <a:t>misalnya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menuliskan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jurnal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tentang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perasaannya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ketika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ditinggalkan</a:t>
            </a:r>
            <a:r>
              <a:rPr lang="en-US" sz="3200" dirty="0">
                <a:solidFill>
                  <a:schemeClr val="tx1"/>
                </a:solidFill>
              </a:rPr>
              <a:t> oleh </a:t>
            </a:r>
            <a:r>
              <a:rPr lang="en-US" sz="3200" dirty="0" err="1">
                <a:solidFill>
                  <a:schemeClr val="tx1"/>
                </a:solidFill>
              </a:rPr>
              <a:t>istrinya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untuk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selamanya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dirty="0" err="1">
                <a:solidFill>
                  <a:schemeClr val="tx1"/>
                </a:solidFill>
              </a:rPr>
              <a:t>Perasaan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sedih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terluka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kesepian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ketakutan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bahkan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marah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meliputinya</a:t>
            </a:r>
            <a:r>
              <a:rPr lang="en-US" sz="3200" dirty="0">
                <a:solidFill>
                  <a:schemeClr val="tx1"/>
                </a:solidFill>
              </a:rPr>
              <a:t>. Sebagian </a:t>
            </a:r>
            <a:r>
              <a:rPr lang="en-US" sz="3200" dirty="0" err="1">
                <a:solidFill>
                  <a:schemeClr val="tx1"/>
                </a:solidFill>
              </a:rPr>
              <a:t>marah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itu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ditujukannya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kepada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Tuhan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2051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E9044-008A-4C27-885D-985711CCF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768626"/>
            <a:ext cx="10178322" cy="55940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>
                <a:solidFill>
                  <a:schemeClr val="tx1"/>
                </a:solidFill>
              </a:rPr>
              <a:t>“</a:t>
            </a:r>
            <a:r>
              <a:rPr lang="en-US" sz="3600" dirty="0" err="1">
                <a:solidFill>
                  <a:schemeClr val="tx1"/>
                </a:solidFill>
              </a:rPr>
              <a:t>Bila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Engkau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Mahakuasa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mengapa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Engkau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biarkan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dia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pergi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dariku</a:t>
            </a:r>
            <a:r>
              <a:rPr lang="en-US" sz="3600" dirty="0">
                <a:solidFill>
                  <a:schemeClr val="tx1"/>
                </a:solidFill>
              </a:rPr>
              <a:t>?” Setelah </a:t>
            </a:r>
            <a:r>
              <a:rPr lang="en-US" sz="3600" dirty="0" err="1">
                <a:solidFill>
                  <a:schemeClr val="tx1"/>
                </a:solidFill>
              </a:rPr>
              <a:t>berminggu-minggu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seperti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itu</a:t>
            </a:r>
            <a:r>
              <a:rPr lang="en-US" sz="3600" dirty="0">
                <a:solidFill>
                  <a:schemeClr val="tx1"/>
                </a:solidFill>
              </a:rPr>
              <a:t>, Lewis </a:t>
            </a:r>
            <a:r>
              <a:rPr lang="en-US" sz="3600" dirty="0" err="1">
                <a:solidFill>
                  <a:schemeClr val="tx1"/>
                </a:solidFill>
              </a:rPr>
              <a:t>mulai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menerima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keadaan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bahwa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istrinya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tidak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kembali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</a:t>
            </a:r>
            <a:r>
              <a:rPr lang="en-US" sz="3600" dirty="0">
                <a:solidFill>
                  <a:schemeClr val="tx1"/>
                </a:solidFill>
              </a:rPr>
              <a:t> dunia. </a:t>
            </a:r>
            <a:r>
              <a:rPr lang="en-US" sz="3600" dirty="0" err="1">
                <a:solidFill>
                  <a:schemeClr val="tx1"/>
                </a:solidFill>
              </a:rPr>
              <a:t>untuk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selamanya</a:t>
            </a:r>
            <a:r>
              <a:rPr lang="en-US" sz="3600" dirty="0">
                <a:solidFill>
                  <a:schemeClr val="tx1"/>
                </a:solidFill>
              </a:rPr>
              <a:t>. </a:t>
            </a:r>
            <a:r>
              <a:rPr lang="en-US" sz="3600" dirty="0" err="1">
                <a:solidFill>
                  <a:schemeClr val="tx1"/>
                </a:solidFill>
              </a:rPr>
              <a:t>Sejalan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dengan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itu</a:t>
            </a:r>
            <a:r>
              <a:rPr lang="en-US" sz="3600" dirty="0">
                <a:solidFill>
                  <a:schemeClr val="tx1"/>
                </a:solidFill>
              </a:rPr>
              <a:t>, yang </a:t>
            </a:r>
            <a:r>
              <a:rPr lang="en-US" sz="3600" dirty="0" err="1">
                <a:solidFill>
                  <a:schemeClr val="tx1"/>
                </a:solidFill>
              </a:rPr>
              <a:t>ia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tetap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rasakan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adalah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bahwa</a:t>
            </a:r>
            <a:r>
              <a:rPr lang="en-US" sz="3600" dirty="0">
                <a:solidFill>
                  <a:schemeClr val="tx1"/>
                </a:solidFill>
              </a:rPr>
              <a:t> Allah </a:t>
            </a:r>
            <a:r>
              <a:rPr lang="en-US" sz="3600" dirty="0" err="1">
                <a:solidFill>
                  <a:schemeClr val="tx1"/>
                </a:solidFill>
              </a:rPr>
              <a:t>tetap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setia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mendampinginya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walaupun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bukan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dalam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bentuk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menghidupkan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kembali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istrinya</a:t>
            </a:r>
            <a:r>
              <a:rPr lang="en-US" sz="3600" dirty="0">
                <a:solidFill>
                  <a:schemeClr val="tx1"/>
                </a:solidFill>
              </a:rPr>
              <a:t>. </a:t>
            </a:r>
            <a:r>
              <a:rPr lang="en-US" sz="3600" dirty="0" err="1">
                <a:solidFill>
                  <a:schemeClr val="tx1"/>
                </a:solidFill>
              </a:rPr>
              <a:t>Jurnal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ini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kemudian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diterbitkan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sebagai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buku</a:t>
            </a:r>
            <a:r>
              <a:rPr lang="en-US" sz="3600" dirty="0">
                <a:solidFill>
                  <a:schemeClr val="tx1"/>
                </a:solidFill>
              </a:rPr>
              <a:t> A Grief Observed.</a:t>
            </a:r>
          </a:p>
        </p:txBody>
      </p:sp>
    </p:spTree>
    <p:extLst>
      <p:ext uri="{BB962C8B-B14F-4D97-AF65-F5344CB8AC3E}">
        <p14:creationId xmlns:p14="http://schemas.microsoft.com/office/powerpoint/2010/main" val="89721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454C6-771A-45B9-AAE7-E47A57EE7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381001"/>
            <a:ext cx="10178322" cy="59817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solidFill>
                  <a:schemeClr val="tx1"/>
                </a:solidFill>
              </a:rPr>
              <a:t>Sikap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menghadapi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kematian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bisa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kita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teladani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dari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Tuhan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Yesus</a:t>
            </a:r>
            <a:r>
              <a:rPr lang="en-US" sz="3600" dirty="0">
                <a:solidFill>
                  <a:schemeClr val="tx1"/>
                </a:solidFill>
              </a:rPr>
              <a:t>. Pada </a:t>
            </a:r>
            <a:r>
              <a:rPr lang="en-US" sz="3600" dirty="0" err="1">
                <a:solidFill>
                  <a:schemeClr val="tx1"/>
                </a:solidFill>
              </a:rPr>
              <a:t>malam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terakhir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sesaat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sebelum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Yesus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ditangkap</a:t>
            </a:r>
            <a:r>
              <a:rPr lang="en-US" sz="3600" dirty="0">
                <a:solidFill>
                  <a:schemeClr val="tx1"/>
                </a:solidFill>
              </a:rPr>
              <a:t> di Taman </a:t>
            </a:r>
            <a:r>
              <a:rPr lang="en-US" sz="3600" dirty="0" err="1">
                <a:solidFill>
                  <a:schemeClr val="tx1"/>
                </a:solidFill>
              </a:rPr>
              <a:t>Getsemani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Yesus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berdoa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dengan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sungguh-sungguh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sehingga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peluh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-Nya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bercucuran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seperti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darah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yang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menetes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.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Sebagai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manusia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,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Yesus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tidak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ingin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menerima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kematian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karena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memang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Ia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tidak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bersalah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.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Namun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,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sebagai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Tuhan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,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Ia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sepenuhnya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menerima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bahwa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kematian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adalah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satu-satunya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cara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untuk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menyelamatkan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manusia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dari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dosa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yang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memang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mengakibatkan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kematian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5586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8E9F0-B23C-4473-BB79-93E6C376B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530087"/>
            <a:ext cx="10178322" cy="60297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</a:rPr>
              <a:t>Keller (2013) </a:t>
            </a:r>
            <a:r>
              <a:rPr lang="en-US" sz="3600" dirty="0" err="1">
                <a:solidFill>
                  <a:schemeClr val="tx1"/>
                </a:solidFill>
              </a:rPr>
              <a:t>menegaskan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bahwa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pemberitaan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tentang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kematian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Yesus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dan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kebangkitan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-Nya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dari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kematian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adalah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fokus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dari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seluruh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isi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Alkitab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Tuhan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Pencipta</a:t>
            </a:r>
            <a:r>
              <a:rPr lang="en-US" sz="3600" dirty="0">
                <a:solidFill>
                  <a:schemeClr val="tx1"/>
                </a:solidFill>
              </a:rPr>
              <a:t> yang </a:t>
            </a:r>
            <a:r>
              <a:rPr lang="en-US" sz="3600" dirty="0" err="1">
                <a:solidFill>
                  <a:schemeClr val="tx1"/>
                </a:solidFill>
              </a:rPr>
              <a:t>Pengasih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tidak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rela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bila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manusia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mati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karena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dosa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karena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itu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Tuhan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sudah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merancang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suatu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cara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untuk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mengubah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kematian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manusia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menjadi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kehidupan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yang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keka</a:t>
            </a:r>
            <a:r>
              <a:rPr lang="en-US" sz="3600" dirty="0" err="1">
                <a:solidFill>
                  <a:schemeClr val="tx1"/>
                </a:solidFill>
              </a:rPr>
              <a:t>l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bila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saja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manusia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mengakui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Yesus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sebagai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Juru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Selamatnya</a:t>
            </a:r>
            <a:r>
              <a:rPr lang="en-US" sz="3600" dirty="0">
                <a:solidFill>
                  <a:schemeClr val="tx1"/>
                </a:solidFill>
              </a:rPr>
              <a:t>. 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“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Sebab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upah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dosa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ialah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maut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;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tetapi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karunia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Allah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ialah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hidup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yang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kekal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dalam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Kristus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Yesus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,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Tuhan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00FF00"/>
                </a:highlight>
              </a:rPr>
              <a:t>kita</a:t>
            </a:r>
            <a:r>
              <a:rPr lang="en-US" sz="3600" dirty="0">
                <a:solidFill>
                  <a:schemeClr val="tx1"/>
                </a:solidFill>
                <a:highlight>
                  <a:srgbClr val="00FF00"/>
                </a:highlight>
              </a:rPr>
              <a:t>.” (Roma 6: 23)</a:t>
            </a:r>
          </a:p>
        </p:txBody>
      </p:sp>
    </p:spTree>
    <p:extLst>
      <p:ext uri="{BB962C8B-B14F-4D97-AF65-F5344CB8AC3E}">
        <p14:creationId xmlns:p14="http://schemas.microsoft.com/office/powerpoint/2010/main" val="546649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7D98B-579A-4412-866E-1EC290361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708992"/>
            <a:ext cx="10178322" cy="5653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>
                <a:solidFill>
                  <a:schemeClr val="tx1"/>
                </a:solidFill>
              </a:rPr>
              <a:t>Sampai</a:t>
            </a:r>
            <a:r>
              <a:rPr lang="en-US" sz="3200" dirty="0">
                <a:solidFill>
                  <a:schemeClr val="tx1"/>
                </a:solidFill>
              </a:rPr>
              <a:t> di </a:t>
            </a:r>
            <a:r>
              <a:rPr lang="en-US" sz="3200" dirty="0" err="1">
                <a:solidFill>
                  <a:schemeClr val="tx1"/>
                </a:solidFill>
              </a:rPr>
              <a:t>sini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mungkin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kita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berpikir</a:t>
            </a:r>
            <a:r>
              <a:rPr lang="en-US" sz="3200" dirty="0">
                <a:solidFill>
                  <a:schemeClr val="tx1"/>
                </a:solidFill>
              </a:rPr>
              <a:t>, “</a:t>
            </a:r>
            <a:r>
              <a:rPr lang="en-US" sz="3200" dirty="0" err="1">
                <a:solidFill>
                  <a:schemeClr val="tx1"/>
                </a:solidFill>
              </a:rPr>
              <a:t>Tentu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saja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Yesus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siap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menghadapi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kematian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karena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sebagai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Tuhan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Yesus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tahu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apa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akan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terjadi</a:t>
            </a:r>
            <a:r>
              <a:rPr lang="en-US" sz="3200" dirty="0">
                <a:solidFill>
                  <a:schemeClr val="tx1"/>
                </a:solidFill>
              </a:rPr>
              <a:t> pada-Nya.”</a:t>
            </a:r>
            <a:r>
              <a:rPr lang="en-US" sz="3200" dirty="0" err="1">
                <a:solidFill>
                  <a:schemeClr val="tx1"/>
                </a:solidFill>
              </a:rPr>
              <a:t>Kesaksian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indah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bisa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kita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lihat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cara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Stefanus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menyiapkan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menghadapi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kematian</a:t>
            </a:r>
            <a:r>
              <a:rPr lang="en-US" sz="3200" dirty="0">
                <a:solidFill>
                  <a:schemeClr val="tx1"/>
                </a:solidFill>
              </a:rPr>
              <a:t>, juga </a:t>
            </a:r>
            <a:r>
              <a:rPr lang="en-US" sz="3200" dirty="0" err="1">
                <a:solidFill>
                  <a:schemeClr val="tx1"/>
                </a:solidFill>
              </a:rPr>
              <a:t>sesaat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setelah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diadili</a:t>
            </a:r>
            <a:r>
              <a:rPr lang="en-US" sz="3200" dirty="0">
                <a:solidFill>
                  <a:schemeClr val="tx1"/>
                </a:solidFill>
              </a:rPr>
              <a:t> di </a:t>
            </a:r>
            <a:r>
              <a:rPr lang="en-US" sz="3200" dirty="0" err="1">
                <a:solidFill>
                  <a:schemeClr val="tx1"/>
                </a:solidFill>
              </a:rPr>
              <a:t>Mahkamah</a:t>
            </a:r>
            <a:r>
              <a:rPr lang="en-US" sz="3200" dirty="0">
                <a:solidFill>
                  <a:schemeClr val="tx1"/>
                </a:solidFill>
              </a:rPr>
              <a:t> Agama. “</a:t>
            </a:r>
            <a:r>
              <a:rPr lang="en-US" sz="3200" dirty="0" err="1">
                <a:solidFill>
                  <a:schemeClr val="tx1"/>
                </a:solidFill>
              </a:rPr>
              <a:t>Tetapi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Stefanus</a:t>
            </a:r>
            <a:r>
              <a:rPr lang="en-US" sz="3200" dirty="0">
                <a:solidFill>
                  <a:schemeClr val="tx1"/>
                </a:solidFill>
              </a:rPr>
              <a:t>, yang </a:t>
            </a:r>
            <a:r>
              <a:rPr lang="en-US" sz="3200" dirty="0" err="1">
                <a:solidFill>
                  <a:schemeClr val="tx1"/>
                </a:solidFill>
              </a:rPr>
              <a:t>penuh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Roh</a:t>
            </a:r>
            <a:r>
              <a:rPr lang="en-US" sz="3200" dirty="0">
                <a:solidFill>
                  <a:schemeClr val="tx1"/>
                </a:solidFill>
              </a:rPr>
              <a:t> Kudus, </a:t>
            </a:r>
            <a:r>
              <a:rPr lang="en-US" sz="3200" dirty="0" err="1">
                <a:solidFill>
                  <a:schemeClr val="tx1"/>
                </a:solidFill>
              </a:rPr>
              <a:t>menatap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langit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lalu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melihat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kemuliaan</a:t>
            </a:r>
            <a:r>
              <a:rPr lang="en-US" sz="3200" dirty="0">
                <a:solidFill>
                  <a:schemeClr val="tx1"/>
                </a:solidFill>
              </a:rPr>
              <a:t> Allah dan </a:t>
            </a:r>
            <a:r>
              <a:rPr lang="en-US" sz="3200" dirty="0" err="1">
                <a:solidFill>
                  <a:schemeClr val="tx1"/>
                </a:solidFill>
              </a:rPr>
              <a:t>Yesus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berdiri</a:t>
            </a:r>
            <a:r>
              <a:rPr lang="en-US" sz="3200" dirty="0">
                <a:solidFill>
                  <a:schemeClr val="tx1"/>
                </a:solidFill>
              </a:rPr>
              <a:t> di </a:t>
            </a:r>
            <a:r>
              <a:rPr lang="en-US" sz="3200" dirty="0" err="1">
                <a:solidFill>
                  <a:schemeClr val="tx1"/>
                </a:solidFill>
              </a:rPr>
              <a:t>sebelah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kanan</a:t>
            </a:r>
            <a:r>
              <a:rPr lang="en-US" sz="3200" dirty="0">
                <a:solidFill>
                  <a:schemeClr val="tx1"/>
                </a:solidFill>
              </a:rPr>
              <a:t> Allah. Lalu </a:t>
            </a:r>
            <a:r>
              <a:rPr lang="en-US" sz="3200" dirty="0" err="1">
                <a:solidFill>
                  <a:schemeClr val="tx1"/>
                </a:solidFill>
              </a:rPr>
              <a:t>katanya</a:t>
            </a:r>
            <a:r>
              <a:rPr lang="en-US" sz="3200" dirty="0">
                <a:solidFill>
                  <a:schemeClr val="tx1"/>
                </a:solidFill>
              </a:rPr>
              <a:t>: “</a:t>
            </a:r>
            <a:r>
              <a:rPr lang="en-US" sz="3200" dirty="0" err="1">
                <a:solidFill>
                  <a:schemeClr val="tx1"/>
                </a:solidFill>
              </a:rPr>
              <a:t>Sungguh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aku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melihat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langit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terbuka</a:t>
            </a:r>
            <a:r>
              <a:rPr lang="en-US" sz="3200" dirty="0">
                <a:solidFill>
                  <a:schemeClr val="tx1"/>
                </a:solidFill>
              </a:rPr>
              <a:t> dan Anak </a:t>
            </a:r>
            <a:r>
              <a:rPr lang="en-US" sz="3200" dirty="0" err="1">
                <a:solidFill>
                  <a:schemeClr val="tx1"/>
                </a:solidFill>
              </a:rPr>
              <a:t>Manusia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berdiri</a:t>
            </a:r>
            <a:r>
              <a:rPr lang="en-US" sz="3200" dirty="0">
                <a:solidFill>
                  <a:schemeClr val="tx1"/>
                </a:solidFill>
              </a:rPr>
              <a:t> di </a:t>
            </a:r>
            <a:r>
              <a:rPr lang="en-US" sz="3200" dirty="0" err="1">
                <a:solidFill>
                  <a:schemeClr val="tx1"/>
                </a:solidFill>
              </a:rPr>
              <a:t>sebelah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kanan</a:t>
            </a:r>
            <a:r>
              <a:rPr lang="en-US" sz="3200" dirty="0">
                <a:solidFill>
                  <a:schemeClr val="tx1"/>
                </a:solidFill>
              </a:rPr>
              <a:t> Allah.” (Lukas 7:55-56).</a:t>
            </a:r>
          </a:p>
        </p:txBody>
      </p:sp>
    </p:spTree>
    <p:extLst>
      <p:ext uri="{BB962C8B-B14F-4D97-AF65-F5344CB8AC3E}">
        <p14:creationId xmlns:p14="http://schemas.microsoft.com/office/powerpoint/2010/main" val="2264678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DE4EA-6C97-401D-98B1-8E77CE9A8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543339"/>
            <a:ext cx="9893400" cy="5819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</a:rPr>
              <a:t> Karena </a:t>
            </a:r>
            <a:r>
              <a:rPr lang="en-US" sz="3600" dirty="0" err="1">
                <a:solidFill>
                  <a:schemeClr val="tx1"/>
                </a:solidFill>
              </a:rPr>
              <a:t>ucapannya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ini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Stefanus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membangkitkan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amarah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mereka</a:t>
            </a:r>
            <a:r>
              <a:rPr lang="en-US" sz="3600" dirty="0">
                <a:solidFill>
                  <a:schemeClr val="tx1"/>
                </a:solidFill>
              </a:rPr>
              <a:t> yang </a:t>
            </a:r>
            <a:r>
              <a:rPr lang="en-US" sz="3600" dirty="0" err="1">
                <a:solidFill>
                  <a:schemeClr val="tx1"/>
                </a:solidFill>
              </a:rPr>
              <a:t>hadir</a:t>
            </a:r>
            <a:r>
              <a:rPr lang="en-US" sz="3600" dirty="0">
                <a:solidFill>
                  <a:schemeClr val="tx1"/>
                </a:solidFill>
              </a:rPr>
              <a:t> yang </a:t>
            </a:r>
            <a:r>
              <a:rPr lang="en-US" sz="3600" dirty="0" err="1">
                <a:solidFill>
                  <a:schemeClr val="tx1"/>
                </a:solidFill>
              </a:rPr>
              <a:t>kemudian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memutuskan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untuk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menyeret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dia</a:t>
            </a:r>
            <a:r>
              <a:rPr lang="en-US" sz="3600" dirty="0">
                <a:solidFill>
                  <a:schemeClr val="tx1"/>
                </a:solidFill>
              </a:rPr>
              <a:t> dan </a:t>
            </a:r>
            <a:r>
              <a:rPr lang="en-US" sz="3600" dirty="0" err="1">
                <a:solidFill>
                  <a:schemeClr val="tx1"/>
                </a:solidFill>
              </a:rPr>
              <a:t>melemparinya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dengan</a:t>
            </a:r>
            <a:r>
              <a:rPr lang="en-US" sz="3600" dirty="0">
                <a:solidFill>
                  <a:schemeClr val="tx1"/>
                </a:solidFill>
              </a:rPr>
              <a:t> batu. </a:t>
            </a:r>
            <a:r>
              <a:rPr lang="en-US" sz="3600" dirty="0" err="1">
                <a:solidFill>
                  <a:schemeClr val="tx1"/>
                </a:solidFill>
              </a:rPr>
              <a:t>Sebelum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meninggal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ini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doa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Stefanus</a:t>
            </a:r>
            <a:r>
              <a:rPr lang="en-US" sz="3600" dirty="0">
                <a:solidFill>
                  <a:schemeClr val="tx1"/>
                </a:solidFill>
              </a:rPr>
              <a:t>, “</a:t>
            </a:r>
            <a:r>
              <a:rPr lang="en-US" sz="3600" dirty="0" err="1">
                <a:solidFill>
                  <a:schemeClr val="tx1"/>
                </a:solidFill>
              </a:rPr>
              <a:t>Ya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Tuhan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Yesus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terimalah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rohku</a:t>
            </a:r>
            <a:r>
              <a:rPr lang="en-US" sz="3600" dirty="0">
                <a:solidFill>
                  <a:schemeClr val="tx1"/>
                </a:solidFill>
              </a:rPr>
              <a:t>.” </a:t>
            </a:r>
            <a:r>
              <a:rPr lang="en-US" sz="3600" dirty="0" err="1">
                <a:solidFill>
                  <a:schemeClr val="tx1"/>
                </a:solidFill>
              </a:rPr>
              <a:t>Sambil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berlutut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berseru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dengan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suara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nyaring</a:t>
            </a:r>
            <a:r>
              <a:rPr lang="en-US" sz="3600" dirty="0">
                <a:solidFill>
                  <a:schemeClr val="tx1"/>
                </a:solidFill>
              </a:rPr>
              <a:t>, “</a:t>
            </a:r>
            <a:r>
              <a:rPr lang="en-US" sz="3600" dirty="0" err="1">
                <a:solidFill>
                  <a:schemeClr val="tx1"/>
                </a:solidFill>
              </a:rPr>
              <a:t>Tuhan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janganlah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tanggungkan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dosa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ini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kepada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mereka</a:t>
            </a:r>
            <a:r>
              <a:rPr lang="en-US" sz="3600" dirty="0">
                <a:solidFill>
                  <a:schemeClr val="tx1"/>
                </a:solidFill>
              </a:rPr>
              <a:t>!” Dan </a:t>
            </a:r>
            <a:r>
              <a:rPr lang="en-US" sz="3600" dirty="0" err="1">
                <a:solidFill>
                  <a:schemeClr val="tx1"/>
                </a:solidFill>
              </a:rPr>
              <a:t>dengan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perkataan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itu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meninggallah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ia.</a:t>
            </a:r>
            <a:r>
              <a:rPr lang="en-US" sz="3600" dirty="0">
                <a:solidFill>
                  <a:schemeClr val="tx1"/>
                </a:solidFill>
              </a:rPr>
              <a:t>” (Lukas 7:59-60)</a:t>
            </a:r>
          </a:p>
        </p:txBody>
      </p:sp>
    </p:spTree>
    <p:extLst>
      <p:ext uri="{BB962C8B-B14F-4D97-AF65-F5344CB8AC3E}">
        <p14:creationId xmlns:p14="http://schemas.microsoft.com/office/powerpoint/2010/main" val="614956205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443</TotalTime>
  <Words>1109</Words>
  <Application>Microsoft Office PowerPoint</Application>
  <PresentationFormat>Widescreen</PresentationFormat>
  <Paragraphs>40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Gill Sans MT</vt:lpstr>
      <vt:lpstr>Impact</vt:lpstr>
      <vt:lpstr>Badge</vt:lpstr>
      <vt:lpstr>Kematian  Menurut  Iman Kristen</vt:lpstr>
      <vt:lpstr>Allah Hadir dalam Kematian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Releksi 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Kematian  Menurut  Iman Kristen</dc:title>
  <dc:creator>rikkbeef@gmail.com</dc:creator>
  <cp:lastModifiedBy>rikkbeef@gmail.com</cp:lastModifiedBy>
  <cp:revision>3</cp:revision>
  <dcterms:created xsi:type="dcterms:W3CDTF">2021-08-17T14:23:01Z</dcterms:created>
  <dcterms:modified xsi:type="dcterms:W3CDTF">2021-08-31T10:02:54Z</dcterms:modified>
</cp:coreProperties>
</file>