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0B1976-E874-4FC6-B578-E4443CECE10A}" type="datetimeFigureOut">
              <a:rPr lang="id-ID" smtClean="0"/>
              <a:t>24/08/2020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145BB2-E75D-4CA3-94BB-440613E695DC}"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0B1976-E874-4FC6-B578-E4443CECE10A}" type="datetimeFigureOut">
              <a:rPr lang="id-ID" smtClean="0"/>
              <a:t>24/08/2020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145BB2-E75D-4CA3-94BB-440613E695D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0B1976-E874-4FC6-B578-E4443CECE10A}" type="datetimeFigureOut">
              <a:rPr lang="id-ID" smtClean="0"/>
              <a:t>24/08/2020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145BB2-E75D-4CA3-94BB-440613E695DC}" type="slidenum">
              <a:rPr lang="id-ID" smtClean="0"/>
              <a:t>‹#›</a:t>
            </a:fld>
            <a:endParaRPr lang="id-ID"/>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0B1976-E874-4FC6-B578-E4443CECE10A}" type="datetimeFigureOut">
              <a:rPr lang="id-ID" smtClean="0"/>
              <a:t>24/08/2020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145BB2-E75D-4CA3-94BB-440613E695DC}" type="slidenum">
              <a:rPr lang="id-ID" smtClean="0"/>
              <a:t>‹#›</a:t>
            </a:fld>
            <a:endParaRPr lang="id-ID"/>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0B1976-E874-4FC6-B578-E4443CECE10A}" type="datetimeFigureOut">
              <a:rPr lang="id-ID" smtClean="0"/>
              <a:t>24/08/2020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145BB2-E75D-4CA3-94BB-440613E695DC}"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E0B1976-E874-4FC6-B578-E4443CECE10A}" type="datetimeFigureOut">
              <a:rPr lang="id-ID" smtClean="0"/>
              <a:t>24/08/2020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145BB2-E75D-4CA3-94BB-440613E695DC}" type="slidenum">
              <a:rPr lang="id-ID" smtClean="0"/>
              <a:t>‹#›</a:t>
            </a:fld>
            <a:endParaRPr lang="id-ID"/>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0B1976-E874-4FC6-B578-E4443CECE10A}" type="datetimeFigureOut">
              <a:rPr lang="id-ID" smtClean="0"/>
              <a:t>24/08/2020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145BB2-E75D-4CA3-94BB-440613E695DC}"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0B1976-E874-4FC6-B578-E4443CECE10A}" type="datetimeFigureOut">
              <a:rPr lang="id-ID" smtClean="0"/>
              <a:t>24/08/2020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145BB2-E75D-4CA3-94BB-440613E695D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E0B1976-E874-4FC6-B578-E4443CECE10A}" type="datetimeFigureOut">
              <a:rPr lang="id-ID" smtClean="0"/>
              <a:t>24/08/2020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145BB2-E75D-4CA3-94BB-440613E695D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E0B1976-E874-4FC6-B578-E4443CECE10A}" type="datetimeFigureOut">
              <a:rPr lang="id-ID" smtClean="0"/>
              <a:t>24/08/2020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145BB2-E75D-4CA3-94BB-440613E695DC}" type="slidenum">
              <a:rPr lang="id-ID" smtClean="0"/>
              <a:t>‹#›</a:t>
            </a:fld>
            <a:endParaRPr lang="id-ID"/>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0B1976-E874-4FC6-B578-E4443CECE10A}" type="datetimeFigureOut">
              <a:rPr lang="id-ID" smtClean="0"/>
              <a:t>24/08/2020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145BB2-E75D-4CA3-94BB-440613E695DC}" type="slidenum">
              <a:rPr lang="id-ID" smtClean="0"/>
              <a:t>‹#›</a:t>
            </a:fld>
            <a:endParaRPr lang="id-ID"/>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E0B1976-E874-4FC6-B578-E4443CECE10A}" type="datetimeFigureOut">
              <a:rPr lang="id-ID" smtClean="0"/>
              <a:t>24/08/2020</a:t>
            </a:fld>
            <a:endParaRPr lang="id-ID"/>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d-ID"/>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9145BB2-E75D-4CA3-94BB-440613E695DC}" type="slidenum">
              <a:rPr lang="id-ID" smtClean="0"/>
              <a:t>‹#›</a:t>
            </a:fld>
            <a:endParaRPr lang="id-ID"/>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152127"/>
          </a:xfrm>
        </p:spPr>
        <p:txBody>
          <a:bodyPr>
            <a:normAutofit fontScale="90000"/>
          </a:bodyPr>
          <a:lstStyle/>
          <a:p>
            <a:r>
              <a:rPr lang="id-ID" sz="3600" b="1" cap="all" dirty="0">
                <a:solidFill>
                  <a:srgbClr val="FF0000"/>
                </a:solidFill>
                <a:effectLst>
                  <a:reflection blurRad="12700" stA="34000" endA="740" endPos="53000" dir="5400000" sy="-100000" algn="bl" rotWithShape="0"/>
                </a:effectLst>
                <a:latin typeface="Consolas"/>
              </a:rPr>
              <a:t>Demokrasi dan Hak Asasi Manusia Melalui Cerita Kehidupan (</a:t>
            </a:r>
            <a:r>
              <a:rPr lang="id-ID" sz="3600" b="1" cap="all" dirty="0" smtClean="0">
                <a:solidFill>
                  <a:srgbClr val="FF0000"/>
                </a:solidFill>
                <a:effectLst>
                  <a:reflection blurRad="12700" stA="34000" endA="740" endPos="53000" dir="5400000" sy="-100000" algn="bl" rotWithShape="0"/>
                </a:effectLst>
                <a:latin typeface="Consolas"/>
              </a:rPr>
              <a:t>bag.2)</a:t>
            </a:r>
            <a:r>
              <a:rPr lang="id-ID" sz="3600" b="1" cap="all" dirty="0" smtClean="0">
                <a:solidFill>
                  <a:srgbClr val="4E5B6F">
                    <a:satMod val="200000"/>
                  </a:srgbClr>
                </a:solidFill>
                <a:effectLst>
                  <a:reflection blurRad="12700" stA="34000" endA="740" endPos="53000" dir="5400000" sy="-100000" algn="bl" rotWithShape="0"/>
                </a:effectLst>
                <a:latin typeface="Consolas"/>
              </a:rPr>
              <a:t> </a:t>
            </a:r>
            <a:endParaRPr lang="id-ID" dirty="0"/>
          </a:p>
        </p:txBody>
      </p:sp>
      <p:sp>
        <p:nvSpPr>
          <p:cNvPr id="3" name="Subtitle 2"/>
          <p:cNvSpPr>
            <a:spLocks noGrp="1"/>
          </p:cNvSpPr>
          <p:nvPr>
            <p:ph type="subTitle" idx="1"/>
          </p:nvPr>
        </p:nvSpPr>
        <p:spPr>
          <a:xfrm>
            <a:off x="1371600" y="5013176"/>
            <a:ext cx="6400800" cy="625624"/>
          </a:xfrm>
        </p:spPr>
        <p:txBody>
          <a:bodyPr/>
          <a:lstStyle/>
          <a:p>
            <a:pPr lvl="0" algn="r">
              <a:spcBef>
                <a:spcPts val="0"/>
              </a:spcBef>
              <a:buClr>
                <a:srgbClr val="4E5B6F"/>
              </a:buClr>
              <a:buSzPct val="95000"/>
            </a:pPr>
            <a:r>
              <a:rPr lang="id-ID" sz="2000" dirty="0">
                <a:solidFill>
                  <a:srgbClr val="FF0000"/>
                </a:solidFill>
                <a:latin typeface="Corbel"/>
              </a:rPr>
              <a:t>By. NOSITA BR TARIGAN, M.PD.K </a:t>
            </a:r>
          </a:p>
          <a:p>
            <a:pPr algn="r"/>
            <a:endParaRPr lang="id-ID" dirty="0">
              <a:solidFill>
                <a:srgbClr val="FF0000"/>
              </a:solidFill>
            </a:endParaRPr>
          </a:p>
        </p:txBody>
      </p:sp>
    </p:spTree>
    <p:extLst>
      <p:ext uri="{BB962C8B-B14F-4D97-AF65-F5344CB8AC3E}">
        <p14:creationId xmlns:p14="http://schemas.microsoft.com/office/powerpoint/2010/main" val="3494037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476672"/>
            <a:ext cx="7408333" cy="5649491"/>
          </a:xfrm>
        </p:spPr>
        <p:txBody>
          <a:bodyPr>
            <a:normAutofit lnSpcReduction="10000"/>
          </a:bodyPr>
          <a:lstStyle/>
          <a:p>
            <a:pPr marL="0" indent="0" algn="just">
              <a:buNone/>
            </a:pPr>
            <a:r>
              <a:rPr lang="id-ID" dirty="0" smtClean="0"/>
              <a:t>	Sampai </a:t>
            </a:r>
            <a:r>
              <a:rPr lang="id-ID" dirty="0"/>
              <a:t>kini Taliban tetap melancarkan ancaman mati untuk Malala. Walaupun begitu, Malala tetap konsisten menyuarakan hak perempuan untuk mendapatkan pendidikan. Dengan pendidikan, kaum perempuan dibukakan wawasannya agar dapat menjalani kehidupan sebagai manusia merdeka, tidak berada di bawah kekuasaan laki-laki atau pun tradisi. </a:t>
            </a:r>
            <a:r>
              <a:rPr lang="id-ID" dirty="0" smtClean="0"/>
              <a:t>	Dalam </a:t>
            </a:r>
            <a:r>
              <a:rPr lang="id-ID" dirty="0"/>
              <a:t>suatu wawancara dengan Sheryl Sandberg pada bulan Agustus 2014, Malala memberikan pernyataan: “Aku berada dalam masa di mana situasi dan keadaan memaksaku untuk berani. Di sana ada ketakutan, teror, bom sepanjang waktu. Itu adalah saat yang sulit karena banyak sekolah yang dibom. Aku hanya punya dua pilihan, tetap diam dan menunggu terbunuh atau bicara meski harus dibunuh. Dan aku memilih yang kedua.”</a:t>
            </a:r>
          </a:p>
        </p:txBody>
      </p:sp>
    </p:spTree>
    <p:extLst>
      <p:ext uri="{BB962C8B-B14F-4D97-AF65-F5344CB8AC3E}">
        <p14:creationId xmlns:p14="http://schemas.microsoft.com/office/powerpoint/2010/main" val="711001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408333" cy="5976664"/>
          </a:xfrm>
        </p:spPr>
        <p:txBody>
          <a:bodyPr>
            <a:normAutofit lnSpcReduction="10000"/>
          </a:bodyPr>
          <a:lstStyle/>
          <a:p>
            <a:pPr marL="0" indent="0" algn="just">
              <a:buNone/>
            </a:pPr>
            <a:r>
              <a:rPr lang="id-ID" dirty="0" smtClean="0"/>
              <a:t>	Keberaniannya </a:t>
            </a:r>
            <a:r>
              <a:rPr lang="id-ID" dirty="0"/>
              <a:t>inilah yang membuat Parlemen Eropa menganugerahkan Sakharov Prize for Freedom of Thought pada bulan Oktober 2013. Tahun 2013 ia juga dinominasikan untuk menjadi penerima Nobel Perdamaian walaupun tidak memenangkannya. Tahun 2014 kembali ia dinominasikan untuk hal yang sama dan memperolehnya sebagai pejuang untuk hak-hak anak memperoleh pendidikan. </a:t>
            </a:r>
            <a:endParaRPr lang="id-ID" dirty="0" smtClean="0"/>
          </a:p>
          <a:p>
            <a:pPr marL="0" indent="0" algn="just">
              <a:buNone/>
            </a:pPr>
            <a:r>
              <a:rPr lang="id-ID" dirty="0"/>
              <a:t>	</a:t>
            </a:r>
            <a:r>
              <a:rPr lang="id-ID" dirty="0" smtClean="0"/>
              <a:t>Namun </a:t>
            </a:r>
            <a:r>
              <a:rPr lang="id-ID" dirty="0"/>
              <a:t>dengan rendah hati Malala menyatakan bahwa mendapatkan Nobel </a:t>
            </a:r>
            <a:r>
              <a:rPr lang="id-ID" dirty="0" smtClean="0"/>
              <a:t>bukanlah </a:t>
            </a:r>
            <a:r>
              <a:rPr lang="id-ID" dirty="0"/>
              <a:t>tujuannya; ia lebih suka bila dunia memberikan kesempatan bagi setiap anak untuk mengenyam pendidikan karena perdamaian yang sesungguhnya barulah tercapai bila hak setiap orang untuk mendapatkan pendidikan </a:t>
            </a:r>
            <a:r>
              <a:rPr lang="id-ID" dirty="0" smtClean="0"/>
              <a:t>diberikan.</a:t>
            </a:r>
          </a:p>
          <a:p>
            <a:pPr marL="0" indent="0" algn="just">
              <a:buNone/>
            </a:pPr>
            <a:r>
              <a:rPr lang="id-ID" dirty="0" smtClean="0"/>
              <a:t>BAGAIMANA PENILAIANMU TERHADAP TOKOH TESEBUT. </a:t>
            </a:r>
            <a:endParaRPr lang="id-ID" dirty="0"/>
          </a:p>
        </p:txBody>
      </p:sp>
    </p:spTree>
    <p:extLst>
      <p:ext uri="{BB962C8B-B14F-4D97-AF65-F5344CB8AC3E}">
        <p14:creationId xmlns:p14="http://schemas.microsoft.com/office/powerpoint/2010/main" val="1829108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08912" cy="5328592"/>
          </a:xfrm>
        </p:spPr>
        <p:txBody>
          <a:bodyPr/>
          <a:lstStyle/>
          <a:p>
            <a:pPr marL="0" indent="0" algn="just">
              <a:buNone/>
            </a:pPr>
            <a:r>
              <a:rPr lang="id-ID" dirty="0" smtClean="0"/>
              <a:t>	Kitab </a:t>
            </a:r>
            <a:r>
              <a:rPr lang="id-ID" dirty="0"/>
              <a:t>Kejadian pasal 1:26-30 menulis tentang penciptaan manusia sebagai makhluk bermartabat. Manusia diciptakan segambar dan serupa dengan Allah. Menurut John Stott, dalam bukunya Isu-Isu Global Menantang Kepemimpinan Kristiani, martabat makhluk manusia diutarakan dalam tiga kalimat beruntun dalam Kitab Kejadian 1:27,28. </a:t>
            </a:r>
            <a:endParaRPr lang="id-ID" dirty="0" smtClean="0"/>
          </a:p>
          <a:p>
            <a:pPr marL="0" indent="0" algn="just">
              <a:buNone/>
            </a:pPr>
            <a:r>
              <a:rPr lang="id-ID" dirty="0" smtClean="0">
                <a:solidFill>
                  <a:srgbClr val="FF0000"/>
                </a:solidFill>
              </a:rPr>
              <a:t>Pertama</a:t>
            </a:r>
            <a:r>
              <a:rPr lang="id-ID" dirty="0">
                <a:solidFill>
                  <a:schemeClr val="tx1"/>
                </a:solidFill>
              </a:rPr>
              <a:t>,</a:t>
            </a:r>
            <a:r>
              <a:rPr lang="id-ID" dirty="0"/>
              <a:t> Allah menciptakan manusia menurut “gambar-Nya”, </a:t>
            </a:r>
            <a:r>
              <a:rPr lang="id-ID" dirty="0">
                <a:solidFill>
                  <a:srgbClr val="FF0000"/>
                </a:solidFill>
              </a:rPr>
              <a:t>Kedua,</a:t>
            </a:r>
            <a:r>
              <a:rPr lang="id-ID" dirty="0"/>
              <a:t> “laki-laki dan perempuan diciptakan-Nya mereka”. </a:t>
            </a:r>
            <a:r>
              <a:rPr lang="id-ID" dirty="0">
                <a:solidFill>
                  <a:srgbClr val="FF0000"/>
                </a:solidFill>
              </a:rPr>
              <a:t>Ketiga,</a:t>
            </a:r>
            <a:r>
              <a:rPr lang="id-ID" dirty="0"/>
              <a:t> Allah memberkati mereka lalu </a:t>
            </a:r>
            <a:r>
              <a:rPr lang="id-ID" dirty="0" smtClean="0"/>
              <a:t>berfirman </a:t>
            </a:r>
            <a:r>
              <a:rPr lang="id-ID" dirty="0"/>
              <a:t>kepada </a:t>
            </a:r>
            <a:r>
              <a:rPr lang="id-ID" dirty="0" smtClean="0"/>
              <a:t>	mereka</a:t>
            </a:r>
            <a:r>
              <a:rPr lang="id-ID" dirty="0"/>
              <a:t>…”Penuhilah bumi dan taklukkanlah itu”. </a:t>
            </a:r>
            <a:r>
              <a:rPr lang="id-ID" dirty="0" smtClean="0"/>
              <a:t>	Martabat </a:t>
            </a:r>
            <a:r>
              <a:rPr lang="id-ID" dirty="0"/>
              <a:t>manusia dikemukakan dalam tiga hubungan </a:t>
            </a:r>
            <a:r>
              <a:rPr lang="id-ID" dirty="0" smtClean="0"/>
              <a:t>	yang </a:t>
            </a:r>
            <a:r>
              <a:rPr lang="id-ID" dirty="0"/>
              <a:t>unik yang ditegakkan sejak </a:t>
            </a:r>
            <a:r>
              <a:rPr lang="id-ID" dirty="0" smtClean="0"/>
              <a:t>penciptaan(AKAN DIJELASKAN PADA PERTEMUAN SELANJUTNYA). </a:t>
            </a:r>
            <a:endParaRPr lang="id-ID" dirty="0"/>
          </a:p>
        </p:txBody>
      </p:sp>
      <p:sp>
        <p:nvSpPr>
          <p:cNvPr id="3" name="Title 2"/>
          <p:cNvSpPr>
            <a:spLocks noGrp="1"/>
          </p:cNvSpPr>
          <p:nvPr>
            <p:ph type="title"/>
          </p:nvPr>
        </p:nvSpPr>
        <p:spPr>
          <a:xfrm>
            <a:off x="395536" y="476672"/>
            <a:ext cx="8229600" cy="642400"/>
          </a:xfrm>
        </p:spPr>
        <p:txBody>
          <a:bodyPr>
            <a:normAutofit fontScale="90000"/>
          </a:bodyPr>
          <a:lstStyle/>
          <a:p>
            <a:r>
              <a:rPr lang="id-ID" b="1" dirty="0">
                <a:solidFill>
                  <a:srgbClr val="FF0000"/>
                </a:solidFill>
              </a:rPr>
              <a:t>Kesaksian Alkitab tentang Man</a:t>
            </a:r>
            <a:r>
              <a:rPr lang="id-ID" dirty="0">
                <a:solidFill>
                  <a:srgbClr val="FF0000"/>
                </a:solidFill>
              </a:rPr>
              <a:t>usia</a:t>
            </a:r>
            <a:r>
              <a:rPr lang="id-ID" dirty="0"/>
              <a:t> </a:t>
            </a:r>
          </a:p>
        </p:txBody>
      </p:sp>
    </p:spTree>
    <p:extLst>
      <p:ext uri="{BB962C8B-B14F-4D97-AF65-F5344CB8AC3E}">
        <p14:creationId xmlns:p14="http://schemas.microsoft.com/office/powerpoint/2010/main" val="560566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268760"/>
            <a:ext cx="7588365" cy="5040560"/>
          </a:xfrm>
        </p:spPr>
        <p:txBody>
          <a:bodyPr>
            <a:noAutofit/>
          </a:bodyPr>
          <a:lstStyle/>
          <a:p>
            <a:pPr marL="0" indent="0" algn="just">
              <a:buNone/>
            </a:pPr>
            <a:r>
              <a:rPr lang="id-ID" dirty="0" smtClean="0"/>
              <a:t>	</a:t>
            </a:r>
            <a:r>
              <a:rPr lang="id-ID" sz="2500" dirty="0" smtClean="0"/>
              <a:t>Lahirpada </a:t>
            </a:r>
            <a:r>
              <a:rPr lang="id-ID" sz="2500" dirty="0"/>
              <a:t>12 Desember 1938 di perkebunan teh Kelapa Nunggal milik kakeknya </a:t>
            </a:r>
            <a:r>
              <a:rPr lang="id-ID" sz="2500" dirty="0" smtClean="0"/>
              <a:t>yang terletak </a:t>
            </a:r>
            <a:r>
              <a:rPr lang="id-ID" sz="2500" dirty="0"/>
              <a:t>di Cibadak, Parungkuda, Sukabumi. Kepeloporan Ade Rostina </a:t>
            </a:r>
            <a:r>
              <a:rPr lang="id-ID" sz="2500" dirty="0" smtClean="0"/>
              <a:t>dalam aktivisme </a:t>
            </a:r>
            <a:r>
              <a:rPr lang="id-ID" sz="2500" dirty="0"/>
              <a:t>hak asasi manusia banyak dipengaruhi oleh pengalaman </a:t>
            </a:r>
            <a:r>
              <a:rPr lang="id-ID" sz="2500" dirty="0" smtClean="0"/>
              <a:t>hidupnya. Sejak </a:t>
            </a:r>
            <a:r>
              <a:rPr lang="id-ID" sz="2500" dirty="0"/>
              <a:t>kecil Rostina menyaksikan, dan bahkan secara langsung dilibatkan </a:t>
            </a:r>
            <a:r>
              <a:rPr lang="id-ID" sz="2500" dirty="0" smtClean="0"/>
              <a:t>dalam aktivitas </a:t>
            </a:r>
            <a:r>
              <a:rPr lang="id-ID" sz="2500" dirty="0"/>
              <a:t>perjuangan kemerdekaan oleh ayahya. Ia mulai belajar ‘gerakan </a:t>
            </a:r>
            <a:r>
              <a:rPr lang="id-ID" sz="2500" dirty="0" smtClean="0"/>
              <a:t>tutup mulut</a:t>
            </a:r>
            <a:r>
              <a:rPr lang="id-ID" sz="2500" dirty="0"/>
              <a:t>’ dengan merahasiakan tempat persembunyian yang dibangun </a:t>
            </a:r>
            <a:r>
              <a:rPr lang="id-ID" sz="2500" dirty="0" smtClean="0"/>
              <a:t>ayahnya di </a:t>
            </a:r>
            <a:r>
              <a:rPr lang="id-ID" sz="2500" dirty="0"/>
              <a:t>rumah, dan dilibatkan sebagai kurir bagi para gerilyawan dengan </a:t>
            </a:r>
            <a:r>
              <a:rPr lang="id-ID" sz="2500" dirty="0" smtClean="0"/>
              <a:t>membawa pesan </a:t>
            </a:r>
            <a:r>
              <a:rPr lang="id-ID" sz="2500" dirty="0"/>
              <a:t>di balik lipatan. </a:t>
            </a:r>
            <a:endParaRPr lang="id-ID" sz="2500" dirty="0" smtClean="0"/>
          </a:p>
        </p:txBody>
      </p:sp>
      <p:sp>
        <p:nvSpPr>
          <p:cNvPr id="3" name="Title 2"/>
          <p:cNvSpPr>
            <a:spLocks noGrp="1"/>
          </p:cNvSpPr>
          <p:nvPr>
            <p:ph type="title"/>
          </p:nvPr>
        </p:nvSpPr>
        <p:spPr>
          <a:xfrm>
            <a:off x="457200" y="338328"/>
            <a:ext cx="8229600" cy="570392"/>
          </a:xfrm>
        </p:spPr>
        <p:txBody>
          <a:bodyPr>
            <a:normAutofit fontScale="90000"/>
          </a:bodyPr>
          <a:lstStyle/>
          <a:p>
            <a:r>
              <a:rPr lang="id-ID" b="1" dirty="0">
                <a:solidFill>
                  <a:srgbClr val="FF0000"/>
                </a:solidFill>
              </a:rPr>
              <a:t>Ade Rostina Sitompul</a:t>
            </a:r>
          </a:p>
        </p:txBody>
      </p:sp>
    </p:spTree>
    <p:extLst>
      <p:ext uri="{BB962C8B-B14F-4D97-AF65-F5344CB8AC3E}">
        <p14:creationId xmlns:p14="http://schemas.microsoft.com/office/powerpoint/2010/main" val="1673832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804389" cy="5505475"/>
          </a:xfrm>
        </p:spPr>
        <p:txBody>
          <a:bodyPr/>
          <a:lstStyle/>
          <a:p>
            <a:pPr marL="0" indent="0" algn="just">
              <a:buNone/>
            </a:pPr>
            <a:r>
              <a:rPr lang="id-ID" dirty="0" smtClean="0"/>
              <a:t>	</a:t>
            </a:r>
            <a:r>
              <a:rPr lang="id-ID" sz="2800" dirty="0" smtClean="0"/>
              <a:t>Dari </a:t>
            </a:r>
            <a:r>
              <a:rPr lang="id-ID" sz="2800" dirty="0"/>
              <a:t>ayahnya juga Rostina belajar tentang kesetaraan dan keadilan sosial melalui pergaulan dengan kalangan kuli perkebunan. Dari kakeknya, Rostina belajar tentang nilai kemanusiaan di mana musuh pun harus diperlakukan secara manusiawi. Peristiwa </a:t>
            </a:r>
            <a:r>
              <a:rPr lang="id-ID" sz="2800" dirty="0" smtClean="0"/>
              <a:t>tahun 1965 </a:t>
            </a:r>
            <a:r>
              <a:rPr lang="id-ID" sz="2800" dirty="0"/>
              <a:t>menjadi titik penting untuk komitmennya dalam gerakan perjuangan kemanusiaan. Abangnya yang adalah salah satu pimpinan Persatuan Wartawan Indonesia yang pro-Sukarno ditangkap dan ditahan selama sembilan tahun. Sahabat-sahabatnya juga mengalami nasib serupa</a:t>
            </a:r>
          </a:p>
        </p:txBody>
      </p:sp>
    </p:spTree>
    <p:extLst>
      <p:ext uri="{BB962C8B-B14F-4D97-AF65-F5344CB8AC3E}">
        <p14:creationId xmlns:p14="http://schemas.microsoft.com/office/powerpoint/2010/main" val="9974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408333" cy="5505475"/>
          </a:xfrm>
        </p:spPr>
        <p:txBody>
          <a:bodyPr>
            <a:normAutofit/>
          </a:bodyPr>
          <a:lstStyle/>
          <a:p>
            <a:pPr marL="0" indent="0" algn="just">
              <a:buNone/>
            </a:pPr>
            <a:r>
              <a:rPr lang="id-ID" dirty="0" smtClean="0"/>
              <a:t>	Menghadapi </a:t>
            </a:r>
            <a:r>
              <a:rPr lang="id-ID" dirty="0"/>
              <a:t>situasi ini, </a:t>
            </a:r>
            <a:r>
              <a:rPr lang="id-ID" dirty="0" smtClean="0"/>
              <a:t>Rostina </a:t>
            </a:r>
            <a:r>
              <a:rPr lang="id-ID" dirty="0"/>
              <a:t>terdorong untuk menggalang bantuan berupa obat-obatan, mengirimkan makanan ke penjara, mengurus keluarga tahanan politik dan dengan berbagai cara berupaya menyelamatkan orang-orang yang diburu. Aktivitas ini menyebabkan ia diinterogasi berulang kali oleh militer. Kepeloporan di bidang HAM mengantarnya menerima penghargaan Yap Thiam Hien pada 1995. Ia turut </a:t>
            </a:r>
            <a:r>
              <a:rPr lang="id-ID" dirty="0" smtClean="0"/>
              <a:t>membidangi </a:t>
            </a:r>
            <a:r>
              <a:rPr lang="id-ID" dirty="0"/>
              <a:t>sejumlah organisasi HAM, antara lain ELSAM, Kontras, Imparsial, Pokastin, SHMI, dan Setara. Usia dan kesehatan tidak pernah menjadi penghalang baginya untuk aktif. Sampai menjelang akhir hayatnya, beliau terus aktif bekerja </a:t>
            </a:r>
            <a:r>
              <a:rPr lang="id-ID" dirty="0" smtClean="0"/>
              <a:t>dan berjuang bagi kemanusian  </a:t>
            </a:r>
            <a:r>
              <a:rPr lang="id-ID" dirty="0"/>
              <a:t>(www.tokohindonesia.com)</a:t>
            </a:r>
          </a:p>
        </p:txBody>
      </p:sp>
    </p:spTree>
    <p:extLst>
      <p:ext uri="{BB962C8B-B14F-4D97-AF65-F5344CB8AC3E}">
        <p14:creationId xmlns:p14="http://schemas.microsoft.com/office/powerpoint/2010/main" val="3275377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268760"/>
            <a:ext cx="8136904" cy="5256584"/>
          </a:xfrm>
        </p:spPr>
        <p:txBody>
          <a:bodyPr/>
          <a:lstStyle/>
          <a:p>
            <a:pPr marL="0" indent="0" algn="just">
              <a:buNone/>
            </a:pPr>
            <a:r>
              <a:rPr lang="id-ID" dirty="0" smtClean="0"/>
              <a:t>	</a:t>
            </a:r>
            <a:r>
              <a:rPr lang="id-ID" sz="2600" dirty="0" smtClean="0"/>
              <a:t>Lahir </a:t>
            </a:r>
            <a:r>
              <a:rPr lang="id-ID" sz="2600" dirty="0"/>
              <a:t>pada tanggal 12 Juli 1997 sebagai anak pertama setelah ibunya mengalami keguguran. Saking miskinnya, ayahnya tidak memiliki uang untuk membayar bidan supaya menolong ibunya melahirkan. Dalam budaya Pakistan, terutama Suku Pashtun, yang merupakan campuran antara etnis Pakistan dan Afghanistan, kelahiran bayi perempuan adalah suatu kemalangan bagi keluarga. Namun Ziauddin, ayah Malala malah merayakan kelahiran anak pertamanya dengan mengatakan ”Saya melihat ke mata bayi cantik ini, dan langsung jatuh cinta padanya.” Ia bahkan meramalkan bahwa anaknya ini sungguh berbeda dari anak-anak lain. </a:t>
            </a:r>
          </a:p>
        </p:txBody>
      </p:sp>
      <p:sp>
        <p:nvSpPr>
          <p:cNvPr id="3" name="Title 2"/>
          <p:cNvSpPr>
            <a:spLocks noGrp="1"/>
          </p:cNvSpPr>
          <p:nvPr>
            <p:ph type="title"/>
          </p:nvPr>
        </p:nvSpPr>
        <p:spPr>
          <a:xfrm>
            <a:off x="457200" y="338328"/>
            <a:ext cx="8229600" cy="642400"/>
          </a:xfrm>
        </p:spPr>
        <p:txBody>
          <a:bodyPr>
            <a:normAutofit fontScale="90000"/>
          </a:bodyPr>
          <a:lstStyle/>
          <a:p>
            <a:r>
              <a:rPr lang="id-ID" b="1" dirty="0">
                <a:solidFill>
                  <a:srgbClr val="FF0000"/>
                </a:solidFill>
              </a:rPr>
              <a:t>Malala Yosafzai. </a:t>
            </a:r>
          </a:p>
        </p:txBody>
      </p:sp>
    </p:spTree>
    <p:extLst>
      <p:ext uri="{BB962C8B-B14F-4D97-AF65-F5344CB8AC3E}">
        <p14:creationId xmlns:p14="http://schemas.microsoft.com/office/powerpoint/2010/main" val="1803397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476672"/>
            <a:ext cx="7408333" cy="5904656"/>
          </a:xfrm>
        </p:spPr>
        <p:txBody>
          <a:bodyPr>
            <a:normAutofit lnSpcReduction="10000"/>
          </a:bodyPr>
          <a:lstStyle/>
          <a:p>
            <a:pPr marL="0" indent="0" algn="just">
              <a:buNone/>
            </a:pPr>
            <a:r>
              <a:rPr lang="id-ID" sz="2600" dirty="0" smtClean="0"/>
              <a:t>	Nama </a:t>
            </a:r>
            <a:r>
              <a:rPr lang="id-ID" sz="2600" dirty="0"/>
              <a:t>Malala diambil dari Malalai, yaitu pejuang wanita dari Afghanistan, negara tetangga Pakistan. Setiap anak Pashtun tumbuh dalam semangat patriotik Malalai yang berhasil membangkitkan semangat juang rakyatnya yang sedang melawan penjajahan Inggris. Walaupun Malalai terbunuh dalam peperangan, namun kematiannya justru membuat pejuang Afghanistan semakin gigih sehingga memenangkan pertempuran. Namun, kakek Malala tidak setuju dengan nama itu karena memiliki arti “menarik kesedihan.” </a:t>
            </a:r>
            <a:endParaRPr lang="id-ID" sz="2600" dirty="0" smtClean="0"/>
          </a:p>
          <a:p>
            <a:pPr marL="0" indent="0" algn="just">
              <a:buNone/>
            </a:pPr>
            <a:r>
              <a:rPr lang="id-ID" sz="2600" dirty="0"/>
              <a:t>	</a:t>
            </a:r>
            <a:r>
              <a:rPr lang="id-ID" sz="2600" dirty="0" smtClean="0"/>
              <a:t>Ayah </a:t>
            </a:r>
            <a:r>
              <a:rPr lang="id-ID" sz="2600" dirty="0"/>
              <a:t>Malala tetap mempertahankan nama yang sudah dipilihnya karena berharap, Malala tumbuh menjadi pahlawan bagi bangsanya, sama seperti Malalai dulu. </a:t>
            </a:r>
          </a:p>
        </p:txBody>
      </p:sp>
    </p:spTree>
    <p:extLst>
      <p:ext uri="{BB962C8B-B14F-4D97-AF65-F5344CB8AC3E}">
        <p14:creationId xmlns:p14="http://schemas.microsoft.com/office/powerpoint/2010/main" val="2780984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92696"/>
            <a:ext cx="7408333" cy="5433467"/>
          </a:xfrm>
        </p:spPr>
        <p:txBody>
          <a:bodyPr>
            <a:normAutofit lnSpcReduction="10000"/>
          </a:bodyPr>
          <a:lstStyle/>
          <a:p>
            <a:pPr marL="0" indent="0" algn="just">
              <a:buNone/>
            </a:pPr>
            <a:r>
              <a:rPr lang="id-ID" dirty="0" smtClean="0"/>
              <a:t>	Ziauddin </a:t>
            </a:r>
            <a:r>
              <a:rPr lang="id-ID" dirty="0"/>
              <a:t>Yousafzai memiliki idealisme untuk menghadirkan pendidikan bagi anak di Pakistan, termasuk untuk anak perempuan yang sebetulnya dianggap tabu untuk bersekolah. Bersama temannya, Ziauddin mendirikan sekolah dan Malala menjadi muridnya. Sejak kecil, Malala terbiasa mengikuti ayahnya berkeliling ke desa-desa sekitar untuk mempromosikan pentingnya pendidikan bagi anak perempuan. Aktivitas seperti ini tidak disukai oleh Taliban yang secara perlahan namun pasti mengambil alih kekuasaan di daerah tempat tinggal Malala. </a:t>
            </a:r>
            <a:endParaRPr lang="id-ID" dirty="0" smtClean="0"/>
          </a:p>
          <a:p>
            <a:pPr marL="0" indent="0" algn="just">
              <a:buNone/>
            </a:pPr>
            <a:r>
              <a:rPr lang="id-ID" dirty="0"/>
              <a:t>	</a:t>
            </a:r>
            <a:r>
              <a:rPr lang="id-ID" dirty="0" smtClean="0"/>
              <a:t>Taliban </a:t>
            </a:r>
            <a:r>
              <a:rPr lang="id-ID" dirty="0"/>
              <a:t>menyerang sekolah-sekolah untuk anak perempuan, dan pada tahun 2008 Malala bereaksi dengan berpidato yang intinya adalah mempertanyakan mengapa Taliban mengambil haknya untuk bersekolah.</a:t>
            </a:r>
          </a:p>
        </p:txBody>
      </p:sp>
    </p:spTree>
    <p:extLst>
      <p:ext uri="{BB962C8B-B14F-4D97-AF65-F5344CB8AC3E}">
        <p14:creationId xmlns:p14="http://schemas.microsoft.com/office/powerpoint/2010/main" val="2705808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548680"/>
            <a:ext cx="7408333" cy="5577483"/>
          </a:xfrm>
        </p:spPr>
        <p:txBody>
          <a:bodyPr>
            <a:noAutofit/>
          </a:bodyPr>
          <a:lstStyle/>
          <a:p>
            <a:pPr marL="0" indent="0" algn="just">
              <a:buNone/>
            </a:pPr>
            <a:r>
              <a:rPr lang="id-ID" sz="2700" dirty="0" smtClean="0"/>
              <a:t>	</a:t>
            </a:r>
            <a:r>
              <a:rPr lang="id-ID" sz="2600" dirty="0" smtClean="0"/>
              <a:t>Pada </a:t>
            </a:r>
            <a:r>
              <a:rPr lang="id-ID" sz="2600" dirty="0"/>
              <a:t>awal tahun 2009, Malala mulai menulis blog untuk radio Inggris BBC yang isinya adalah pengalaman hidup di bawah penindasan dan larangan Taliban untuk bersekolah. Awalnya, penulisan blog ini berjalan lancar karena Malala memakai nama samaran Gul Makai. </a:t>
            </a:r>
            <a:endParaRPr lang="id-ID" sz="2600" dirty="0" smtClean="0"/>
          </a:p>
          <a:p>
            <a:pPr marL="0" indent="0" algn="just">
              <a:buNone/>
            </a:pPr>
            <a:r>
              <a:rPr lang="id-ID" sz="2600" dirty="0"/>
              <a:t>	</a:t>
            </a:r>
            <a:r>
              <a:rPr lang="id-ID" sz="2600" dirty="0" smtClean="0"/>
              <a:t>Namun</a:t>
            </a:r>
            <a:r>
              <a:rPr lang="id-ID" sz="2600" dirty="0"/>
              <a:t>, pada bulan Desember 2009 nama aslinya mencuat. </a:t>
            </a:r>
            <a:r>
              <a:rPr lang="id-ID" sz="2600" dirty="0" smtClean="0"/>
              <a:t>Tidak </a:t>
            </a:r>
            <a:r>
              <a:rPr lang="id-ID" sz="2600" dirty="0"/>
              <a:t>kepalang tanggung, Malala semakin aktif menyuarakan hak perempuan untuk memperoleh pendidikan sehingga ia dinominasikan untuk menjadi pemenang International Children’s Peace Prize pada tahun 2011 selain juga berhasil memenangkan National Youth Peace Prize.</a:t>
            </a:r>
            <a:r>
              <a:rPr lang="id-ID" sz="2700" dirty="0"/>
              <a:t> </a:t>
            </a:r>
          </a:p>
        </p:txBody>
      </p:sp>
    </p:spTree>
    <p:extLst>
      <p:ext uri="{BB962C8B-B14F-4D97-AF65-F5344CB8AC3E}">
        <p14:creationId xmlns:p14="http://schemas.microsoft.com/office/powerpoint/2010/main" val="1485022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476672"/>
            <a:ext cx="8064896" cy="6048672"/>
          </a:xfrm>
        </p:spPr>
        <p:txBody>
          <a:bodyPr>
            <a:normAutofit lnSpcReduction="10000"/>
          </a:bodyPr>
          <a:lstStyle/>
          <a:p>
            <a:pPr marL="301943" lvl="1" indent="0" algn="just">
              <a:buNone/>
            </a:pPr>
            <a:r>
              <a:rPr lang="id-ID" dirty="0"/>
              <a:t>	</a:t>
            </a:r>
            <a:r>
              <a:rPr lang="id-ID" dirty="0" smtClean="0"/>
              <a:t>Pada </a:t>
            </a:r>
            <a:r>
              <a:rPr lang="id-ID" dirty="0"/>
              <a:t>tahun yang sama, Malala dan keluarganya tahu bahwa Taliban memberikan ancaman mati kepadanya. Mereka sekeluarga memang mengkhawatirkan keselamatan sang ayah yang merupakan aktivis anti-Taliban, namun mereka menganggap Taliban tidak akan menyerang anak. </a:t>
            </a:r>
            <a:endParaRPr lang="id-ID" dirty="0" smtClean="0"/>
          </a:p>
          <a:p>
            <a:pPr marL="301943" lvl="1" indent="0" algn="just">
              <a:buNone/>
            </a:pPr>
            <a:r>
              <a:rPr lang="id-ID" dirty="0"/>
              <a:t>	</a:t>
            </a:r>
            <a:r>
              <a:rPr lang="id-ID" dirty="0" smtClean="0"/>
              <a:t>Malala </a:t>
            </a:r>
            <a:r>
              <a:rPr lang="id-ID" dirty="0"/>
              <a:t>salah, karena Taliban justru dengan sengaja menembak kepalanya saat Malala dan teman-teman berada di bis sekolah saat perjalanan pulang dari sekolah pada tanggal 9 Oktober 2012. Tembakan itu meleset dan mengenai dua temannya yang langsung terluka parah. Walaupun sebagian dari tempurung kepala Malala diangkat untuk meredakan bengkak di otaknya, namun kondisi kritisnya menyebabkan ia dibawa ke Birminghim, Inggris. </a:t>
            </a:r>
            <a:endParaRPr lang="id-ID" dirty="0" smtClean="0"/>
          </a:p>
          <a:p>
            <a:pPr marL="301943" lvl="1" indent="0" algn="just">
              <a:buNone/>
            </a:pPr>
            <a:r>
              <a:rPr lang="id-ID" dirty="0"/>
              <a:t>	</a:t>
            </a:r>
            <a:r>
              <a:rPr lang="id-ID" dirty="0" smtClean="0"/>
              <a:t>Untung </a:t>
            </a:r>
            <a:r>
              <a:rPr lang="id-ID" dirty="0"/>
              <a:t>ia tidak mengalami trauma otak berkepanjangan dan mulai Maret 2013 ia dapat bersekolah kembali di Birmingham. Malala menuliskan otobiografi nya berjudul I Am Malala: The Girl Who Stood Up for Education and Was Shot by the Taliban, yang terbit pada bulan Oktober 2013. </a:t>
            </a:r>
          </a:p>
        </p:txBody>
      </p:sp>
    </p:spTree>
    <p:extLst>
      <p:ext uri="{BB962C8B-B14F-4D97-AF65-F5344CB8AC3E}">
        <p14:creationId xmlns:p14="http://schemas.microsoft.com/office/powerpoint/2010/main" val="10244374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TotalTime>
  <Words>28</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Demokrasi dan Hak Asasi Manusia Melalui Cerita Kehidupan (bag.2) </vt:lpstr>
      <vt:lpstr>Ade Rostina Sitompul</vt:lpstr>
      <vt:lpstr>PowerPoint Presentation</vt:lpstr>
      <vt:lpstr>PowerPoint Presentation</vt:lpstr>
      <vt:lpstr>Malala Yosafzai. </vt:lpstr>
      <vt:lpstr>PowerPoint Presentation</vt:lpstr>
      <vt:lpstr>PowerPoint Presentation</vt:lpstr>
      <vt:lpstr>PowerPoint Presentation</vt:lpstr>
      <vt:lpstr>PowerPoint Presentation</vt:lpstr>
      <vt:lpstr>PowerPoint Presentation</vt:lpstr>
      <vt:lpstr>PowerPoint Presentation</vt:lpstr>
      <vt:lpstr>Kesaksian Alkitab tentang Manusia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Demokrasi dan Hak Asasi Manusia Melalui Cerita Kehidupan (bag.2)</dc:title>
  <dc:creator>acer</dc:creator>
  <cp:lastModifiedBy>acer</cp:lastModifiedBy>
  <cp:revision>4</cp:revision>
  <dcterms:created xsi:type="dcterms:W3CDTF">2020-08-24T13:34:03Z</dcterms:created>
  <dcterms:modified xsi:type="dcterms:W3CDTF">2020-08-24T14:13:51Z</dcterms:modified>
</cp:coreProperties>
</file>