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9" r:id="rId2"/>
    <p:sldId id="257" r:id="rId3"/>
    <p:sldId id="260" r:id="rId4"/>
    <p:sldId id="261" r:id="rId5"/>
    <p:sldId id="264" r:id="rId6"/>
    <p:sldId id="262" r:id="rId7"/>
    <p:sldId id="265" r:id="rId8"/>
    <p:sldId id="266" r:id="rId9"/>
    <p:sldId id="271" r:id="rId10"/>
    <p:sldId id="263" r:id="rId11"/>
    <p:sldId id="270" r:id="rId12"/>
    <p:sldId id="267" r:id="rId13"/>
    <p:sldId id="269" r:id="rId14"/>
    <p:sldId id="268" r:id="rId1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5095D75-FA7A-42FD-A110-8EA0232409DC}" type="datetimeFigureOut">
              <a:rPr lang="id-ID" smtClean="0"/>
              <a:t>22/08/2021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BD18D76-019B-424B-9ADF-185880100C9E}"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095D75-FA7A-42FD-A110-8EA0232409DC}" type="datetimeFigureOut">
              <a:rPr lang="id-ID" smtClean="0"/>
              <a:t>22/08/2021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BD18D76-019B-424B-9ADF-185880100C9E}"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5095D75-FA7A-42FD-A110-8EA0232409DC}" type="datetimeFigureOut">
              <a:rPr lang="id-ID" smtClean="0"/>
              <a:t>22/08/2021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BD18D76-019B-424B-9ADF-185880100C9E}" type="slidenum">
              <a:rPr lang="id-ID" smtClean="0"/>
              <a:t>‹#›</a:t>
            </a:fld>
            <a:endParaRPr lang="id-ID"/>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095D75-FA7A-42FD-A110-8EA0232409DC}" type="datetimeFigureOut">
              <a:rPr lang="id-ID" smtClean="0"/>
              <a:t>22/08/2021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BD18D76-019B-424B-9ADF-185880100C9E}" type="slidenum">
              <a:rPr lang="id-ID" smtClean="0"/>
              <a:t>‹#›</a:t>
            </a:fld>
            <a:endParaRPr lang="id-ID"/>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095D75-FA7A-42FD-A110-8EA0232409DC}" type="datetimeFigureOut">
              <a:rPr lang="id-ID" smtClean="0"/>
              <a:t>22/08/2021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BD18D76-019B-424B-9ADF-185880100C9E}"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75095D75-FA7A-42FD-A110-8EA0232409DC}" type="datetimeFigureOut">
              <a:rPr lang="id-ID" smtClean="0"/>
              <a:t>22/08/2021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BD18D76-019B-424B-9ADF-185880100C9E}" type="slidenum">
              <a:rPr lang="id-ID" smtClean="0"/>
              <a:t>‹#›</a:t>
            </a:fld>
            <a:endParaRPr lang="id-ID"/>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095D75-FA7A-42FD-A110-8EA0232409DC}" type="datetimeFigureOut">
              <a:rPr lang="id-ID" smtClean="0"/>
              <a:t>22/08/2021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EBD18D76-019B-424B-9ADF-185880100C9E}"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095D75-FA7A-42FD-A110-8EA0232409DC}" type="datetimeFigureOut">
              <a:rPr lang="id-ID" smtClean="0"/>
              <a:t>22/08/2021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EBD18D76-019B-424B-9ADF-185880100C9E}"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5095D75-FA7A-42FD-A110-8EA0232409DC}" type="datetimeFigureOut">
              <a:rPr lang="id-ID" smtClean="0"/>
              <a:t>22/08/2021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EBD18D76-019B-424B-9ADF-185880100C9E}"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5095D75-FA7A-42FD-A110-8EA0232409DC}" type="datetimeFigureOut">
              <a:rPr lang="id-ID" smtClean="0"/>
              <a:t>22/08/2021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BD18D76-019B-424B-9ADF-185880100C9E}" type="slidenum">
              <a:rPr lang="id-ID" smtClean="0"/>
              <a:t>‹#›</a:t>
            </a:fld>
            <a:endParaRPr lang="id-ID"/>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095D75-FA7A-42FD-A110-8EA0232409DC}" type="datetimeFigureOut">
              <a:rPr lang="id-ID" smtClean="0"/>
              <a:t>22/08/2021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BD18D76-019B-424B-9ADF-185880100C9E}" type="slidenum">
              <a:rPr lang="id-ID" smtClean="0"/>
              <a:t>‹#›</a:t>
            </a:fld>
            <a:endParaRPr lang="id-ID"/>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5095D75-FA7A-42FD-A110-8EA0232409DC}" type="datetimeFigureOut">
              <a:rPr lang="id-ID" smtClean="0"/>
              <a:t>22/08/2021</a:t>
            </a:fld>
            <a:endParaRPr lang="id-ID"/>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id-ID"/>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BD18D76-019B-424B-9ADF-185880100C9E}" type="slidenum">
              <a:rPr lang="id-ID" smtClean="0"/>
              <a:t>‹#›</a:t>
            </a:fld>
            <a:endParaRPr lang="id-ID"/>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0"/>
            <a:ext cx="7772400" cy="2831628"/>
          </a:xfrm>
        </p:spPr>
        <p:txBody>
          <a:bodyPr>
            <a:normAutofit/>
          </a:bodyPr>
          <a:lstStyle/>
          <a:p>
            <a:pPr algn="l"/>
            <a:r>
              <a:rPr lang="id-ID" dirty="0"/>
              <a:t>Keluarga yang Kuat, Melahirkan Pribadi yang Kuat </a:t>
            </a:r>
            <a:br>
              <a:rPr lang="id-ID" dirty="0"/>
            </a:br>
            <a:r>
              <a:rPr lang="id-ID" dirty="0"/>
              <a:t>Bacaan Alkitab: Matius 7:24-27, Kisah Para Rasul 2:42</a:t>
            </a:r>
          </a:p>
        </p:txBody>
      </p:sp>
      <p:sp>
        <p:nvSpPr>
          <p:cNvPr id="3" name="Subtitle 2"/>
          <p:cNvSpPr>
            <a:spLocks noGrp="1"/>
          </p:cNvSpPr>
          <p:nvPr>
            <p:ph type="subTitle" idx="1"/>
          </p:nvPr>
        </p:nvSpPr>
        <p:spPr>
          <a:xfrm>
            <a:off x="1835696" y="4509120"/>
            <a:ext cx="6400800" cy="720081"/>
          </a:xfrm>
        </p:spPr>
        <p:txBody>
          <a:bodyPr>
            <a:normAutofit/>
          </a:bodyPr>
          <a:lstStyle/>
          <a:p>
            <a:pPr algn="r"/>
            <a:r>
              <a:rPr lang="id-ID" sz="2800" dirty="0"/>
              <a:t>By. Nosita Br Tarigan, M.Pd.K </a:t>
            </a:r>
          </a:p>
        </p:txBody>
      </p:sp>
    </p:spTree>
    <p:extLst>
      <p:ext uri="{BB962C8B-B14F-4D97-AF65-F5344CB8AC3E}">
        <p14:creationId xmlns:p14="http://schemas.microsoft.com/office/powerpoint/2010/main" val="1372335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196752"/>
            <a:ext cx="7408333" cy="4929411"/>
          </a:xfrm>
        </p:spPr>
        <p:txBody>
          <a:bodyPr>
            <a:normAutofit/>
          </a:bodyPr>
          <a:lstStyle/>
          <a:p>
            <a:pPr algn="just"/>
            <a:r>
              <a:rPr lang="id-ID" sz="3200" dirty="0"/>
              <a:t>Keluarga Kristen memiliki peluang yang besar untuk membangun karakter yang kuat dalam diri anak dalam keluarga. Tentunya dalam hal ini hanya keluarga yang harmonis, yang di dalamnya terdapat sejuta cinta, kasih sayang, serta integritaslah  yang kemudian mampu membuat model pendidikan yang terbaik untuk anak. </a:t>
            </a:r>
          </a:p>
        </p:txBody>
      </p:sp>
      <p:sp>
        <p:nvSpPr>
          <p:cNvPr id="3" name="Title 2"/>
          <p:cNvSpPr>
            <a:spLocks noGrp="1"/>
          </p:cNvSpPr>
          <p:nvPr>
            <p:ph type="title"/>
          </p:nvPr>
        </p:nvSpPr>
        <p:spPr>
          <a:xfrm>
            <a:off x="457200" y="338328"/>
            <a:ext cx="8229600" cy="642400"/>
          </a:xfrm>
        </p:spPr>
        <p:txBody>
          <a:bodyPr>
            <a:normAutofit/>
          </a:bodyPr>
          <a:lstStyle/>
          <a:p>
            <a:r>
              <a:rPr lang="id-ID" sz="3200" b="1" dirty="0"/>
              <a:t>KEPRIBADIAN YANG KUAT </a:t>
            </a:r>
          </a:p>
        </p:txBody>
      </p:sp>
    </p:spTree>
    <p:extLst>
      <p:ext uri="{BB962C8B-B14F-4D97-AF65-F5344CB8AC3E}">
        <p14:creationId xmlns:p14="http://schemas.microsoft.com/office/powerpoint/2010/main" val="3964460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62E6DD-8BBB-436F-979B-A874B0619D33}"/>
              </a:ext>
            </a:extLst>
          </p:cNvPr>
          <p:cNvSpPr>
            <a:spLocks noGrp="1"/>
          </p:cNvSpPr>
          <p:nvPr>
            <p:ph idx="1"/>
          </p:nvPr>
        </p:nvSpPr>
        <p:spPr>
          <a:xfrm>
            <a:off x="683568" y="764704"/>
            <a:ext cx="7704856" cy="5544616"/>
          </a:xfrm>
        </p:spPr>
        <p:txBody>
          <a:bodyPr>
            <a:noAutofit/>
          </a:bodyPr>
          <a:lstStyle/>
          <a:p>
            <a:pPr marL="0" indent="0">
              <a:buNone/>
            </a:pPr>
            <a:r>
              <a:rPr lang="id-ID" sz="3600" dirty="0"/>
              <a:t>Apabila keluarga memiliki fondasi yang kuat dan kokoh dalam kelangsungan hidupnya, maka hal tersebut juga akan memberikan dampak bagi anggota keluarganya, termasuk anak dan remaja. Anak dan remaja akan tumbuh dalam terang kasih dan frman Tuhan yang menuntunnya dalam mengarungi masa depan yang cerah dan sesuai dengan nilai-nilai kristiani.</a:t>
            </a:r>
          </a:p>
          <a:p>
            <a:pPr marL="0" indent="0">
              <a:buNone/>
            </a:pPr>
            <a:endParaRPr lang="en-US" sz="3600" dirty="0"/>
          </a:p>
        </p:txBody>
      </p:sp>
    </p:spTree>
    <p:extLst>
      <p:ext uri="{BB962C8B-B14F-4D97-AF65-F5344CB8AC3E}">
        <p14:creationId xmlns:p14="http://schemas.microsoft.com/office/powerpoint/2010/main" val="2362793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548680"/>
            <a:ext cx="7408333" cy="5976664"/>
          </a:xfrm>
        </p:spPr>
        <p:txBody>
          <a:bodyPr>
            <a:normAutofit fontScale="40000" lnSpcReduction="20000"/>
          </a:bodyPr>
          <a:lstStyle/>
          <a:p>
            <a:pPr marL="0" indent="0" algn="just">
              <a:buNone/>
            </a:pPr>
            <a:r>
              <a:rPr lang="id-ID" dirty="0"/>
              <a:t>	</a:t>
            </a:r>
            <a:r>
              <a:rPr lang="id-ID" sz="9000" dirty="0"/>
              <a:t>Untuk menjadi pribadi Kristen yang kuat, setiap anggota keluarga termasuk anak-anak perlu selalu membiasakan hidup dalam pola hidup kristiani setiap hari. Pembiasaan hidup adalah hal yang paling penting sekaligus merupakan suatu kebutuhan. Dalam hal ini kita perlu membiasakan berelasi secara sengaja dengan Tuhan sehingga pengembangan kehidupan dengan Tuhan menjadi suatu kebutuhan.</a:t>
            </a:r>
          </a:p>
          <a:p>
            <a:pPr marL="0" indent="0" algn="just">
              <a:buNone/>
            </a:pPr>
            <a:r>
              <a:rPr lang="id-ID" sz="9000" dirty="0"/>
              <a:t>	</a:t>
            </a:r>
          </a:p>
        </p:txBody>
      </p:sp>
    </p:spTree>
    <p:extLst>
      <p:ext uri="{BB962C8B-B14F-4D97-AF65-F5344CB8AC3E}">
        <p14:creationId xmlns:p14="http://schemas.microsoft.com/office/powerpoint/2010/main" val="1308516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5518D56-9067-4B32-B923-3D68A03891AA}"/>
              </a:ext>
            </a:extLst>
          </p:cNvPr>
          <p:cNvSpPr>
            <a:spLocks noGrp="1"/>
          </p:cNvSpPr>
          <p:nvPr>
            <p:ph idx="1"/>
          </p:nvPr>
        </p:nvSpPr>
        <p:spPr>
          <a:xfrm>
            <a:off x="755576" y="692696"/>
            <a:ext cx="7776864" cy="5760640"/>
          </a:xfrm>
        </p:spPr>
        <p:txBody>
          <a:bodyPr>
            <a:normAutofit/>
          </a:bodyPr>
          <a:lstStyle/>
          <a:p>
            <a:pPr marL="0" indent="0">
              <a:buNone/>
            </a:pPr>
            <a:r>
              <a:rPr lang="id-ID" sz="3600" dirty="0"/>
              <a:t>Seperti dikatakan dalam Kisah Para Rasul 2:42, berikut ini. “Mereka bertekun dalam pengajaran rasul-rasul dan dalam persekutuan. Dan mereka selalu berkumpul untuk memecahkan roti dan berdoa.” Dalam ayat ini mengandung beberapa hal yang menarik dalam mengembangkan kebiasaan hidup rohani setiap hari.</a:t>
            </a:r>
            <a:endParaRPr lang="en-US" sz="3600" dirty="0"/>
          </a:p>
        </p:txBody>
      </p:sp>
    </p:spTree>
    <p:extLst>
      <p:ext uri="{BB962C8B-B14F-4D97-AF65-F5344CB8AC3E}">
        <p14:creationId xmlns:p14="http://schemas.microsoft.com/office/powerpoint/2010/main" val="2357907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0AB91EE-7395-46F0-ABED-C335F4F322BC}"/>
              </a:ext>
            </a:extLst>
          </p:cNvPr>
          <p:cNvSpPr>
            <a:spLocks noGrp="1"/>
          </p:cNvSpPr>
          <p:nvPr>
            <p:ph idx="1"/>
          </p:nvPr>
        </p:nvSpPr>
        <p:spPr>
          <a:xfrm>
            <a:off x="539552" y="476672"/>
            <a:ext cx="8136904" cy="6048672"/>
          </a:xfrm>
        </p:spPr>
        <p:txBody>
          <a:bodyPr/>
          <a:lstStyle/>
          <a:p>
            <a:pPr marL="457200" indent="-457200" algn="just">
              <a:buAutoNum type="alphaLcPeriod"/>
            </a:pPr>
            <a:r>
              <a:rPr lang="id-ID" sz="3200" dirty="0"/>
              <a:t>Pribadi dan keluarga Kristen setiap hari bertekun dalam pengajaran rasulrasul. Artinya, setiap hari kita harus bertekun dan setia untuk membaca dan memahami Alkitab sebagai pengajaran rasul-rasul. </a:t>
            </a:r>
          </a:p>
          <a:p>
            <a:pPr marL="457200" indent="-457200" algn="just">
              <a:buAutoNum type="alphaLcPeriod"/>
            </a:pPr>
            <a:r>
              <a:rPr lang="id-ID" sz="3200" dirty="0"/>
              <a:t>Persekutuan bersama. </a:t>
            </a:r>
          </a:p>
          <a:p>
            <a:pPr marL="457200" indent="-457200" algn="just">
              <a:buAutoNum type="alphaLcPeriod"/>
            </a:pPr>
            <a:r>
              <a:rPr lang="id-ID" sz="3200" dirty="0"/>
              <a:t>Berkumpul memecahkan roti atau melakukan perjamuan kudus. </a:t>
            </a:r>
          </a:p>
          <a:p>
            <a:pPr marL="457200" indent="-457200" algn="just">
              <a:buAutoNum type="alphaLcPeriod"/>
            </a:pPr>
            <a:r>
              <a:rPr lang="id-ID" sz="3200" dirty="0"/>
              <a:t>Berdoa bersama untuk kepentingan pribadi, sesama, dan gereja.</a:t>
            </a:r>
          </a:p>
          <a:p>
            <a:pPr marL="0" indent="0">
              <a:buNone/>
            </a:pPr>
            <a:endParaRPr lang="en-US" dirty="0"/>
          </a:p>
        </p:txBody>
      </p:sp>
    </p:spTree>
    <p:extLst>
      <p:ext uri="{BB962C8B-B14F-4D97-AF65-F5344CB8AC3E}">
        <p14:creationId xmlns:p14="http://schemas.microsoft.com/office/powerpoint/2010/main" val="248103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852936"/>
            <a:ext cx="8686800" cy="3672408"/>
          </a:xfrm>
        </p:spPr>
        <p:txBody>
          <a:bodyPr>
            <a:normAutofit/>
          </a:bodyPr>
          <a:lstStyle/>
          <a:p>
            <a:pPr algn="just">
              <a:buFont typeface="Wingdings" pitchFamily="2" charset="2"/>
              <a:buChar char="v"/>
            </a:pPr>
            <a:r>
              <a:rPr lang="id-ID" sz="2800" dirty="0"/>
              <a:t>Kasus perceraian terus marak dan meningkat dalam kehidupan bermasyarakat. Secara sederhana, perceraian dipahami sebagai berakhirnya suatu pernikahan. Saat kedua pasangan (suami-istri) tidak ingin melanjutkan kehidupan pernikahannya, mereka meminta pemerintah untuk memisahkan atau memutuskan hubungan tersebut. 	</a:t>
            </a:r>
          </a:p>
        </p:txBody>
      </p:sp>
      <p:sp>
        <p:nvSpPr>
          <p:cNvPr id="2" name="Title 1"/>
          <p:cNvSpPr>
            <a:spLocks noGrp="1"/>
          </p:cNvSpPr>
          <p:nvPr>
            <p:ph type="title"/>
          </p:nvPr>
        </p:nvSpPr>
        <p:spPr>
          <a:xfrm>
            <a:off x="323528" y="548680"/>
            <a:ext cx="8208912" cy="1944216"/>
          </a:xfrm>
        </p:spPr>
        <p:txBody>
          <a:bodyPr>
            <a:normAutofit fontScale="90000"/>
          </a:bodyPr>
          <a:lstStyle/>
          <a:p>
            <a:r>
              <a:rPr lang="id-ID" dirty="0"/>
              <a:t>Keluarga yang Kuat, Melahirkan Pribadi yang Kuat Bacaan Alkitab: Matius 7:24-27, Kisah Para Rasul 2:42</a:t>
            </a:r>
          </a:p>
        </p:txBody>
      </p:sp>
    </p:spTree>
    <p:extLst>
      <p:ext uri="{BB962C8B-B14F-4D97-AF65-F5344CB8AC3E}">
        <p14:creationId xmlns:p14="http://schemas.microsoft.com/office/powerpoint/2010/main" val="1117740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476672"/>
            <a:ext cx="7408333" cy="5649491"/>
          </a:xfrm>
        </p:spPr>
        <p:txBody>
          <a:bodyPr/>
          <a:lstStyle/>
          <a:p>
            <a:pPr algn="just">
              <a:buFont typeface="Wingdings" pitchFamily="2" charset="2"/>
              <a:buChar char="v"/>
            </a:pPr>
            <a:r>
              <a:rPr lang="id-ID" dirty="0"/>
              <a:t>Banyak faktor yang menjadi penyebab perceraian, misalnya, ketidakharmonisan dalam rumah tangga karena masalah ekonomi, adanya orang ketiga atau perselingkuhan bahkan perzinahan, krisis moral yaitu tanggung jawab suami atau istri yang dilalaikan, dan kekerasan dalam rumah tangga (KDRT).</a:t>
            </a:r>
          </a:p>
          <a:p>
            <a:pPr marL="0" indent="0" algn="just">
              <a:buNone/>
            </a:pPr>
            <a:endParaRPr lang="id-ID" dirty="0"/>
          </a:p>
          <a:p>
            <a:pPr algn="just">
              <a:buFont typeface="Wingdings" pitchFamily="2" charset="2"/>
              <a:buChar char="v"/>
            </a:pPr>
            <a:r>
              <a:rPr lang="id-ID" dirty="0"/>
              <a:t>Masalah keluarga ini tidak dapat didiamkan begitu saja, sebagai generasi penerus bangsa remaja Kristen perlu dibekali dengan norma-norma dalam masyarakat dan nilai-nilai kristiani sehingga kelak keluarga yang dibangun adalah keluarga yang kuat dalam landasan moral sehingga masalah ini dapat dikurangi.</a:t>
            </a:r>
          </a:p>
          <a:p>
            <a:pPr marL="0" indent="0" algn="just">
              <a:buNone/>
            </a:pPr>
            <a:endParaRPr lang="id-ID" dirty="0"/>
          </a:p>
        </p:txBody>
      </p:sp>
    </p:spTree>
    <p:extLst>
      <p:ext uri="{BB962C8B-B14F-4D97-AF65-F5344CB8AC3E}">
        <p14:creationId xmlns:p14="http://schemas.microsoft.com/office/powerpoint/2010/main" val="1947783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5577" y="1484784"/>
            <a:ext cx="7776864" cy="4641379"/>
          </a:xfrm>
        </p:spPr>
        <p:txBody>
          <a:bodyPr>
            <a:normAutofit lnSpcReduction="10000"/>
          </a:bodyPr>
          <a:lstStyle/>
          <a:p>
            <a:pPr algn="just">
              <a:buFont typeface="Wingdings" pitchFamily="2" charset="2"/>
              <a:buChar char="v"/>
            </a:pPr>
            <a:r>
              <a:rPr lang="id-ID" sz="2800" dirty="0">
                <a:solidFill>
                  <a:schemeClr val="tx1"/>
                </a:solidFill>
              </a:rPr>
              <a:t>Banyak sekali berita di media masa maupun elektronik, ketika bencana datang rumah-rumah rubuh serta hancur karena memiliki fondasi yang tidak kuat. </a:t>
            </a:r>
          </a:p>
          <a:p>
            <a:pPr algn="just">
              <a:buFont typeface="Wingdings" pitchFamily="2" charset="2"/>
              <a:buChar char="v"/>
            </a:pPr>
            <a:r>
              <a:rPr lang="id-ID" sz="2800" dirty="0">
                <a:solidFill>
                  <a:schemeClr val="tx1"/>
                </a:solidFill>
              </a:rPr>
              <a:t>Tanpa fondasi yang kuat, tidak ada rumah yang tetap berdiri tegak melawan bencana tersebut. Sama halnya dengan keluarga, kekuatan berdirinya keluarga adalah memiliki fondasi yang kuat. Di dalam Alkitab telah difIrmankan apa landasan yang kuat di mana sebuah keluarga harus berdiri.</a:t>
            </a:r>
          </a:p>
        </p:txBody>
      </p:sp>
      <p:sp>
        <p:nvSpPr>
          <p:cNvPr id="3" name="Title 2"/>
          <p:cNvSpPr>
            <a:spLocks noGrp="1"/>
          </p:cNvSpPr>
          <p:nvPr>
            <p:ph type="title"/>
          </p:nvPr>
        </p:nvSpPr>
        <p:spPr>
          <a:xfrm>
            <a:off x="457200" y="620688"/>
            <a:ext cx="8229600" cy="720080"/>
          </a:xfrm>
        </p:spPr>
        <p:txBody>
          <a:bodyPr>
            <a:normAutofit fontScale="90000"/>
          </a:bodyPr>
          <a:lstStyle/>
          <a:p>
            <a:pPr lvl="0">
              <a:spcBef>
                <a:spcPct val="20000"/>
              </a:spcBef>
            </a:pPr>
            <a:br>
              <a:rPr lang="id-ID" sz="3200" dirty="0">
                <a:solidFill>
                  <a:srgbClr val="C6E7FC"/>
                </a:solidFill>
                <a:ea typeface="+mn-ea"/>
                <a:cs typeface="+mn-cs"/>
              </a:rPr>
            </a:br>
            <a:r>
              <a:rPr lang="id-ID" sz="3200" dirty="0">
                <a:solidFill>
                  <a:srgbClr val="C6E7FC"/>
                </a:solidFill>
                <a:ea typeface="+mn-ea"/>
                <a:cs typeface="+mn-cs"/>
              </a:rPr>
              <a:t>CARA MEMBENTUK KELUARGA YANG KUAT </a:t>
            </a:r>
            <a:br>
              <a:rPr lang="id-ID" sz="3200" dirty="0">
                <a:solidFill>
                  <a:srgbClr val="C6E7FC"/>
                </a:solidFill>
                <a:ea typeface="+mn-ea"/>
                <a:cs typeface="+mn-cs"/>
              </a:rPr>
            </a:br>
            <a:endParaRPr lang="id-ID" sz="3200" dirty="0"/>
          </a:p>
        </p:txBody>
      </p:sp>
    </p:spTree>
    <p:extLst>
      <p:ext uri="{BB962C8B-B14F-4D97-AF65-F5344CB8AC3E}">
        <p14:creationId xmlns:p14="http://schemas.microsoft.com/office/powerpoint/2010/main" val="759659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3" y="1268760"/>
            <a:ext cx="8136904" cy="5184576"/>
          </a:xfrm>
        </p:spPr>
        <p:txBody>
          <a:bodyPr>
            <a:normAutofit fontScale="92500"/>
          </a:bodyPr>
          <a:lstStyle/>
          <a:p>
            <a:pPr marL="0" indent="0" algn="just">
              <a:buNone/>
            </a:pPr>
            <a:r>
              <a:rPr lang="id-ID" sz="2800" dirty="0"/>
              <a:t> :24 "Setiap orang yang mendengar perkataan-Ku ini dan melakukannya, i  ia sama dengan orang yang bijaksana, yang mendirikan rumahnya di atas batu. </a:t>
            </a:r>
          </a:p>
          <a:p>
            <a:pPr marL="0" indent="0" algn="just">
              <a:buNone/>
            </a:pPr>
            <a:r>
              <a:rPr lang="id-ID" sz="2800" dirty="0"/>
              <a:t>:25 Kemudian turunlah hujan dan datanglah banjir, lalu angin melanda rumah itu, tetapi rumah itu tidak rubuh sebab didirikan di atas batu. </a:t>
            </a:r>
          </a:p>
          <a:p>
            <a:pPr marL="0" indent="0" algn="just">
              <a:buNone/>
            </a:pPr>
            <a:r>
              <a:rPr lang="id-ID" sz="2800" dirty="0"/>
              <a:t>:26 Tetapi setiap orang yang mendengar perkataan-Ku ini dan tidak melakukannya, ia sama dengan orang yang bodoh, yang mendirikan rumahnya di atas pasir. </a:t>
            </a:r>
          </a:p>
          <a:p>
            <a:pPr marL="0" indent="0" algn="just">
              <a:buNone/>
            </a:pPr>
            <a:r>
              <a:rPr lang="id-ID" sz="2800" dirty="0"/>
              <a:t>:27 Kemudian turunlah hujan dan datanglah banjir, lalu angin melanda rumah itu, sehingga rubuhlah rumah itu dan hebatlah kerusak</a:t>
            </a:r>
            <a:r>
              <a:rPr lang="id-ID" dirty="0"/>
              <a:t>annya.</a:t>
            </a:r>
          </a:p>
        </p:txBody>
      </p:sp>
      <p:sp>
        <p:nvSpPr>
          <p:cNvPr id="3" name="Title 2"/>
          <p:cNvSpPr>
            <a:spLocks noGrp="1"/>
          </p:cNvSpPr>
          <p:nvPr>
            <p:ph type="title"/>
          </p:nvPr>
        </p:nvSpPr>
        <p:spPr>
          <a:xfrm>
            <a:off x="457200" y="338328"/>
            <a:ext cx="8229600" cy="714408"/>
          </a:xfrm>
        </p:spPr>
        <p:txBody>
          <a:bodyPr>
            <a:normAutofit fontScale="90000"/>
          </a:bodyPr>
          <a:lstStyle/>
          <a:p>
            <a:r>
              <a:rPr lang="id-ID" dirty="0"/>
              <a:t>MATIUS 7:24-27 BERKATA: </a:t>
            </a:r>
          </a:p>
        </p:txBody>
      </p:sp>
    </p:spTree>
    <p:extLst>
      <p:ext uri="{BB962C8B-B14F-4D97-AF65-F5344CB8AC3E}">
        <p14:creationId xmlns:p14="http://schemas.microsoft.com/office/powerpoint/2010/main" val="3558009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052736"/>
            <a:ext cx="8424936" cy="5328592"/>
          </a:xfrm>
        </p:spPr>
        <p:txBody>
          <a:bodyPr>
            <a:normAutofit fontScale="92500" lnSpcReduction="10000"/>
          </a:bodyPr>
          <a:lstStyle/>
          <a:p>
            <a:pPr algn="just">
              <a:buFont typeface="Wingdings" pitchFamily="2" charset="2"/>
              <a:buChar char="v"/>
            </a:pPr>
            <a:r>
              <a:rPr lang="id-ID" sz="2800" dirty="0"/>
              <a:t>Perumpamaan Tuhan Yesus dalam Matius 7:24-27 tentang orang yang bijaksana dan orang yang bodoh.</a:t>
            </a:r>
          </a:p>
          <a:p>
            <a:pPr marL="0" indent="0" algn="just">
              <a:buNone/>
            </a:pPr>
            <a:r>
              <a:rPr lang="id-ID" sz="2800" dirty="0"/>
              <a:t>ORANG BIJAKSANA:</a:t>
            </a:r>
          </a:p>
          <a:p>
            <a:pPr algn="just">
              <a:buFont typeface="Wingdings" pitchFamily="2" charset="2"/>
              <a:buChar char="v"/>
            </a:pPr>
            <a:r>
              <a:rPr lang="id-ID" sz="2800" dirty="0"/>
              <a:t> Membangun rumah diartikan sebagai membangun kehidupan, termasuk kehidupan keluarga. Setiap orang percaya yang mengalami lahir baru maka ia mulai membangun kehidupan yang baru. Supaya kehidupan ini kuat maka harus dibangun di atas dasar yang kokoh.</a:t>
            </a:r>
          </a:p>
          <a:p>
            <a:pPr algn="just">
              <a:buFont typeface="Wingdings" pitchFamily="2" charset="2"/>
              <a:buChar char="v"/>
            </a:pPr>
            <a:r>
              <a:rPr lang="id-ID" sz="2800" dirty="0"/>
              <a:t> Tuhan Yesus menyebut dasar ini adalah batu karang. Yang diwakili oleh batu karang adalah Kristus sendiri. Jika kehidupan keluarga dibangun di atas Kristus, maka keluarga akan memiliki kehidupan yang kokoh, dan akan aman serta selamat, meski harus mengalami berbagai tekanan sulit</a:t>
            </a:r>
            <a:r>
              <a:rPr lang="id-ID" dirty="0"/>
              <a:t>.</a:t>
            </a:r>
          </a:p>
        </p:txBody>
      </p:sp>
      <p:sp>
        <p:nvSpPr>
          <p:cNvPr id="3" name="Title 2"/>
          <p:cNvSpPr>
            <a:spLocks noGrp="1"/>
          </p:cNvSpPr>
          <p:nvPr>
            <p:ph type="title"/>
          </p:nvPr>
        </p:nvSpPr>
        <p:spPr>
          <a:xfrm>
            <a:off x="457200" y="338328"/>
            <a:ext cx="8229600" cy="642400"/>
          </a:xfrm>
        </p:spPr>
        <p:txBody>
          <a:bodyPr>
            <a:normAutofit fontScale="90000"/>
          </a:bodyPr>
          <a:lstStyle/>
          <a:p>
            <a:r>
              <a:rPr lang="id-ID" dirty="0"/>
              <a:t>Matius 7:24-27</a:t>
            </a:r>
          </a:p>
        </p:txBody>
      </p:sp>
    </p:spTree>
    <p:extLst>
      <p:ext uri="{BB962C8B-B14F-4D97-AF65-F5344CB8AC3E}">
        <p14:creationId xmlns:p14="http://schemas.microsoft.com/office/powerpoint/2010/main" val="4001141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1" y="764704"/>
            <a:ext cx="7920880" cy="5361459"/>
          </a:xfrm>
        </p:spPr>
        <p:txBody>
          <a:bodyPr>
            <a:normAutofit lnSpcReduction="10000"/>
          </a:bodyPr>
          <a:lstStyle/>
          <a:p>
            <a:pPr marL="0" indent="0" algn="just">
              <a:buNone/>
            </a:pPr>
            <a:r>
              <a:rPr lang="id-ID" dirty="0"/>
              <a:t>	Membangun di atas Kristus artinya, seluruh kehidupan keluarga bergantung sepenuhnya kepada Kristus. Seluruh bangunan kehidupan keluarga bertumpu sepenuhnya kepada Kristus sebagai landasan hidup keluarga. Kristus akan sepenuhnya menopang kehidupan keluarga Kristen dalam menghadapi berbagai persoalan kehidupan dan memampukan keluarga melewati ujian sehingga tetap kokoh dan kuat berdiri, serta memperoleh keselamatan kekal.</a:t>
            </a:r>
          </a:p>
          <a:p>
            <a:pPr marL="0" indent="0" algn="just">
              <a:buNone/>
            </a:pPr>
            <a:r>
              <a:rPr lang="id-ID" dirty="0"/>
              <a:t>	Kehidupan keluarga setiap hari juga harus bergerak ke arah Kristus. Jika keluarga telah membangun hubungan yang kokoh dengan Tuhan, ‘rumah’ bukan sekedar berdiri di atas batu, tetapi tertanam di batu itu. Tuhan menginginkan keluarga memiliki hubungan yang kuat terikat dengan Kristus.</a:t>
            </a:r>
          </a:p>
          <a:p>
            <a:pPr>
              <a:buFont typeface="Wingdings" pitchFamily="2" charset="2"/>
              <a:buChar char="v"/>
            </a:pPr>
            <a:endParaRPr lang="id-ID" dirty="0"/>
          </a:p>
          <a:p>
            <a:pPr>
              <a:buFont typeface="Wingdings" pitchFamily="2" charset="2"/>
              <a:buChar char="v"/>
            </a:pPr>
            <a:endParaRPr lang="id-ID" dirty="0"/>
          </a:p>
          <a:p>
            <a:pPr marL="0" indent="0">
              <a:buNone/>
            </a:pPr>
            <a:endParaRPr lang="id-ID" dirty="0"/>
          </a:p>
        </p:txBody>
      </p:sp>
    </p:spTree>
    <p:extLst>
      <p:ext uri="{BB962C8B-B14F-4D97-AF65-F5344CB8AC3E}">
        <p14:creationId xmlns:p14="http://schemas.microsoft.com/office/powerpoint/2010/main" val="1227335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620688"/>
            <a:ext cx="7660373" cy="5505475"/>
          </a:xfrm>
        </p:spPr>
        <p:txBody>
          <a:bodyPr>
            <a:normAutofit/>
          </a:bodyPr>
          <a:lstStyle/>
          <a:p>
            <a:pPr marL="0" indent="0">
              <a:buNone/>
            </a:pPr>
            <a:r>
              <a:rPr lang="id-ID" sz="3200" b="1" dirty="0"/>
              <a:t>Orang  Bodoh:</a:t>
            </a:r>
          </a:p>
          <a:p>
            <a:pPr marL="0" indent="0" algn="just">
              <a:buNone/>
            </a:pPr>
            <a:r>
              <a:rPr lang="id-ID" sz="3200" dirty="0"/>
              <a:t>	Orang yang bodoh mendirikan rumah di atas pasir melambangkan orang yang membangun kehidupannya dengan tujuan jangka pendek dan di atas ‘dunia’, misalnya harta, kekuasaan, dan kehormatan. Semua hal dunia ini sifatnya tidak tetap, seperti pasir, yang mudah bergeser. Jika persoalan datang, hasilnya adalah kehancuran. </a:t>
            </a:r>
          </a:p>
        </p:txBody>
      </p:sp>
    </p:spTree>
    <p:extLst>
      <p:ext uri="{BB962C8B-B14F-4D97-AF65-F5344CB8AC3E}">
        <p14:creationId xmlns:p14="http://schemas.microsoft.com/office/powerpoint/2010/main" val="951897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95CF943-678E-415A-94F7-3B5A232A104A}"/>
              </a:ext>
            </a:extLst>
          </p:cNvPr>
          <p:cNvSpPr>
            <a:spLocks noGrp="1"/>
          </p:cNvSpPr>
          <p:nvPr>
            <p:ph idx="1"/>
          </p:nvPr>
        </p:nvSpPr>
        <p:spPr>
          <a:xfrm>
            <a:off x="872067" y="620688"/>
            <a:ext cx="7408333" cy="5505475"/>
          </a:xfrm>
        </p:spPr>
        <p:txBody>
          <a:bodyPr>
            <a:normAutofit lnSpcReduction="10000"/>
          </a:bodyPr>
          <a:lstStyle/>
          <a:p>
            <a:pPr marL="0" indent="0" algn="just">
              <a:buNone/>
            </a:pPr>
            <a:r>
              <a:rPr lang="id-ID" sz="3500" dirty="0"/>
              <a:t>Jika keluarga mengandalkan ‘dunia’ ini sebagai landasan kehidupan, maka yang akan didapat adalah kehidupan yang lemah, mudah terseret arus yang jahat, dan pada akhirnya hidup menjadi hancur.</a:t>
            </a:r>
          </a:p>
          <a:p>
            <a:pPr marL="0" indent="0" algn="just">
              <a:buNone/>
            </a:pPr>
            <a:r>
              <a:rPr lang="id-ID" sz="3500" dirty="0"/>
              <a:t>	Perbedaan kedua rumah itu terletak pada dasarnya. Dilihat dari luar mungkin tampak sama baik dan indah namun berbeda dalam hal dasar, yakni kekuatan dan kualitasnya.</a:t>
            </a:r>
          </a:p>
          <a:p>
            <a:pPr marL="0" indent="0">
              <a:buNone/>
            </a:pPr>
            <a:endParaRPr lang="en-US" dirty="0"/>
          </a:p>
        </p:txBody>
      </p:sp>
    </p:spTree>
    <p:extLst>
      <p:ext uri="{BB962C8B-B14F-4D97-AF65-F5344CB8AC3E}">
        <p14:creationId xmlns:p14="http://schemas.microsoft.com/office/powerpoint/2010/main" val="10335421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324</TotalTime>
  <Words>955</Words>
  <Application>Microsoft Office PowerPoint</Application>
  <PresentationFormat>On-screen Show (4:3)</PresentationFormat>
  <Paragraphs>37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Candara</vt:lpstr>
      <vt:lpstr>Symbol</vt:lpstr>
      <vt:lpstr>Wingdings</vt:lpstr>
      <vt:lpstr>Waveform</vt:lpstr>
      <vt:lpstr>Keluarga yang Kuat, Melahirkan Pribadi yang Kuat  Bacaan Alkitab: Matius 7:24-27, Kisah Para Rasul 2:42</vt:lpstr>
      <vt:lpstr>Keluarga yang Kuat, Melahirkan Pribadi yang Kuat Bacaan Alkitab: Matius 7:24-27, Kisah Para Rasul 2:42</vt:lpstr>
      <vt:lpstr>PowerPoint Presentation</vt:lpstr>
      <vt:lpstr> CARA MEMBENTUK KELUARGA YANG KUAT  </vt:lpstr>
      <vt:lpstr>MATIUS 7:24-27 BERKATA: </vt:lpstr>
      <vt:lpstr>Matius 7:24-27</vt:lpstr>
      <vt:lpstr>PowerPoint Presentation</vt:lpstr>
      <vt:lpstr>PowerPoint Presentation</vt:lpstr>
      <vt:lpstr>PowerPoint Presentation</vt:lpstr>
      <vt:lpstr>KEPRIBADIAN YANG KUAT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Keluarga yang Kuat, Melahirkan Pribadi yang Kuat  Bacaan Alkitab: Matius 7:24-27, Kisah Para Rasul 2:42</dc:title>
  <dc:creator>acer</dc:creator>
  <cp:lastModifiedBy>rikkbeef@gmail.com</cp:lastModifiedBy>
  <cp:revision>9</cp:revision>
  <dcterms:created xsi:type="dcterms:W3CDTF">2020-08-23T14:29:59Z</dcterms:created>
  <dcterms:modified xsi:type="dcterms:W3CDTF">2021-08-22T15:37:05Z</dcterms:modified>
</cp:coreProperties>
</file>