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8" r:id="rId2"/>
    <p:sldId id="256" r:id="rId3"/>
    <p:sldId id="257" r:id="rId4"/>
    <p:sldId id="266" r:id="rId5"/>
    <p:sldId id="259" r:id="rId6"/>
    <p:sldId id="261" r:id="rId7"/>
    <p:sldId id="262" r:id="rId8"/>
    <p:sldId id="267"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4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smtClean="0"/>
              <a:pPr/>
              <a:t>8/3/2021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468858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5489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3699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3720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5309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624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1498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8/3/2021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32946325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5395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8748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6463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8/3/2021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68855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4360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6150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8/3/2021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7215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8/3/2021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58837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265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8/3/2021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3307541"/>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3054" y="1584101"/>
            <a:ext cx="8113689" cy="5100034"/>
          </a:xfrm>
        </p:spPr>
        <p:txBody>
          <a:bodyPr>
            <a:normAutofit fontScale="92500" lnSpcReduction="20000"/>
          </a:bodyPr>
          <a:lstStyle/>
          <a:p>
            <a:pPr algn="ctr"/>
            <a:r>
              <a:rPr lang="id-ID" dirty="0"/>
              <a:t>	</a:t>
            </a:r>
            <a:r>
              <a:rPr lang="id-ID" sz="6000" dirty="0"/>
              <a:t>BERTUMBUH SEBAGAI KELUARGA ALLAH</a:t>
            </a:r>
          </a:p>
          <a:p>
            <a:pPr algn="l"/>
            <a:endParaRPr lang="en-US" sz="2400" dirty="0">
              <a:solidFill>
                <a:srgbClr val="FF0000"/>
              </a:solidFill>
            </a:endParaRPr>
          </a:p>
          <a:p>
            <a:pPr algn="ctr"/>
            <a:r>
              <a:rPr lang="id-ID" sz="2400" dirty="0">
                <a:solidFill>
                  <a:srgbClr val="FFC000"/>
                </a:solidFill>
              </a:rPr>
              <a:t>(Yohanes 15;1-8; lukas 8:4-15; mazmur 1:1-6)</a:t>
            </a:r>
          </a:p>
          <a:p>
            <a:pPr algn="ctr"/>
            <a:endParaRPr lang="id-ID" sz="2400" dirty="0">
              <a:solidFill>
                <a:srgbClr val="FFC000"/>
              </a:solidFill>
            </a:endParaRPr>
          </a:p>
          <a:p>
            <a:endParaRPr lang="id-ID" sz="2400" dirty="0">
              <a:solidFill>
                <a:srgbClr val="FF0000"/>
              </a:solidFill>
            </a:endParaRPr>
          </a:p>
          <a:p>
            <a:pPr algn="l"/>
            <a:r>
              <a:rPr lang="id-ID" sz="2400" dirty="0">
                <a:solidFill>
                  <a:srgbClr val="FF0000"/>
                </a:solidFill>
              </a:rPr>
              <a:t>By. NOSITA BR TARIGAN, S.TH.,M.PD.K</a:t>
            </a:r>
          </a:p>
          <a:p>
            <a:endParaRPr lang="id-ID" sz="2400" dirty="0">
              <a:solidFill>
                <a:srgbClr val="FF0000"/>
              </a:solidFill>
            </a:endParaRPr>
          </a:p>
          <a:p>
            <a:endParaRPr lang="id-ID" sz="2400" dirty="0">
              <a:solidFill>
                <a:srgbClr val="FF0000"/>
              </a:solidFill>
            </a:endParaRPr>
          </a:p>
          <a:p>
            <a:endParaRPr lang="id-ID" sz="2400" dirty="0">
              <a:solidFill>
                <a:srgbClr val="FF0000"/>
              </a:solidFill>
            </a:endParaRPr>
          </a:p>
          <a:p>
            <a:r>
              <a:rPr lang="id-ID" sz="2400" dirty="0">
                <a:solidFill>
                  <a:srgbClr val="FF0000"/>
                </a:solidFill>
              </a:rPr>
              <a:t> </a:t>
            </a:r>
          </a:p>
        </p:txBody>
      </p:sp>
    </p:spTree>
    <p:extLst>
      <p:ext uri="{BB962C8B-B14F-4D97-AF65-F5344CB8AC3E}">
        <p14:creationId xmlns:p14="http://schemas.microsoft.com/office/powerpoint/2010/main" val="250189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heel(1)">
                                      <p:cBhvr>
                                        <p:cTn id="14" dur="2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heel(1)">
                                      <p:cBhvr>
                                        <p:cTn id="19" dur="20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animEffect transition="in" filter="wheel(1)">
                                      <p:cBhvr>
                                        <p:cTn id="24"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506569"/>
            <a:ext cx="10131425" cy="755561"/>
          </a:xfrm>
        </p:spPr>
        <p:txBody>
          <a:bodyPr/>
          <a:lstStyle/>
          <a:p>
            <a:pPr algn="ctr"/>
            <a:r>
              <a:rPr lang="id-ID" b="1" dirty="0"/>
              <a:t>Bertumbuh</a:t>
            </a:r>
          </a:p>
        </p:txBody>
      </p:sp>
      <p:sp>
        <p:nvSpPr>
          <p:cNvPr id="3" name="Content Placeholder 2"/>
          <p:cNvSpPr>
            <a:spLocks noGrp="1"/>
          </p:cNvSpPr>
          <p:nvPr>
            <p:ph idx="1"/>
          </p:nvPr>
        </p:nvSpPr>
        <p:spPr>
          <a:xfrm>
            <a:off x="685801" y="1262131"/>
            <a:ext cx="10131425" cy="5177306"/>
          </a:xfrm>
        </p:spPr>
        <p:txBody>
          <a:bodyPr>
            <a:normAutofit lnSpcReduction="10000"/>
          </a:bodyPr>
          <a:lstStyle/>
          <a:p>
            <a:pPr marL="0" indent="0">
              <a:buNone/>
            </a:pPr>
            <a:r>
              <a:rPr lang="id-ID" sz="2800" dirty="0"/>
              <a:t>Tanaman dikatakan bertumbuh apabila ia menampakkan perubahan. Kunci untuk bertumbuh bagi keluarga Kristen adalah mempelajari frman Tuhan, memperkatakan frman Tuhan, dan melakukan frman Tuhan dalam hidup sehari-hari. Beberapa aspek pertumbuhan dalam keluarga:</a:t>
            </a:r>
          </a:p>
          <a:p>
            <a:pPr marL="0" indent="0">
              <a:buNone/>
            </a:pPr>
            <a:r>
              <a:rPr lang="id-ID" sz="2800" dirty="0"/>
              <a:t> 1) Keluarga sebagai tempat bernaung kudus, artinya keluarga harus bersikap kritis dan menolak terhadap nilai-nilai yang merusak budaya keluarga, mis. Kekerasan, perselisihan dsb. </a:t>
            </a:r>
          </a:p>
          <a:p>
            <a:pPr marL="0" indent="0">
              <a:buNone/>
            </a:pPr>
            <a:r>
              <a:rPr lang="id-ID" sz="2800" dirty="0"/>
              <a:t>2) Keluarga yang menyambut kehadiran Allah dalam kehidupan sehari-hari, misalnya, menghadirkan simbol atau objek yang dapat mengingatkan kehadiran Allah (salib, gambar Kristen, lagu rohani, dan lain-lain).</a:t>
            </a:r>
          </a:p>
        </p:txBody>
      </p:sp>
    </p:spTree>
    <p:extLst>
      <p:ext uri="{BB962C8B-B14F-4D97-AF65-F5344CB8AC3E}">
        <p14:creationId xmlns:p14="http://schemas.microsoft.com/office/powerpoint/2010/main" val="242983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3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2"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heel(2)">
                                      <p:cBhvr>
                                        <p:cTn id="24"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643943"/>
            <a:ext cx="10131425" cy="5847009"/>
          </a:xfrm>
        </p:spPr>
        <p:txBody>
          <a:bodyPr>
            <a:normAutofit fontScale="92500" lnSpcReduction="10000"/>
          </a:bodyPr>
          <a:lstStyle/>
          <a:p>
            <a:pPr marL="0" indent="0">
              <a:buNone/>
            </a:pPr>
            <a:r>
              <a:rPr lang="id-ID" sz="3200" dirty="0"/>
              <a:t>3) Keluarga yang mencari tuntunan Allah yang dilakukan dalam berbagai pertemuan dan kebaktian keluarga. </a:t>
            </a:r>
          </a:p>
          <a:p>
            <a:pPr marL="0" indent="0">
              <a:buNone/>
            </a:pPr>
            <a:r>
              <a:rPr lang="id-ID" sz="3200" dirty="0"/>
              <a:t>4) Keluarga yang menopang kehidupan religius/rohani masing-masing anggota keluarga. </a:t>
            </a:r>
          </a:p>
          <a:p>
            <a:pPr marL="0" indent="0" algn="just">
              <a:buNone/>
            </a:pPr>
            <a:r>
              <a:rPr lang="id-ID" sz="3200" dirty="0"/>
              <a:t>Akar yang sehat akan menghasilkan pertumbuhan, demikian juga kehidupan orang percaya akan bertumbuh bila mempelajari, dan melakukan Firman Tuhan dalam hidup sehari-hari.  Namun terdapat hambatan yang menyebabkan orang keluarga tidak bertumbuh, yaitu banyak orang Kristen datang beribadah dan sangat senang mendengar khotbah, namun hanya sekadar untuk kepuasan intelektual, tanpa memiliki sukacita dan kerinduan yang besar untuk mempraktikkannya dalam kehidupan.</a:t>
            </a:r>
          </a:p>
        </p:txBody>
      </p:sp>
    </p:spTree>
    <p:extLst>
      <p:ext uri="{BB962C8B-B14F-4D97-AF65-F5344CB8AC3E}">
        <p14:creationId xmlns:p14="http://schemas.microsoft.com/office/powerpoint/2010/main" val="14033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3"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3)">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4)">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2)">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347731"/>
            <a:ext cx="7766936" cy="566669"/>
          </a:xfrm>
        </p:spPr>
        <p:txBody>
          <a:bodyPr>
            <a:noAutofit/>
          </a:bodyPr>
          <a:lstStyle/>
          <a:p>
            <a:pPr algn="ctr"/>
            <a:r>
              <a:rPr lang="id-ID" sz="3200" b="1" dirty="0"/>
              <a:t>Keluarga yang bertumbuh </a:t>
            </a:r>
          </a:p>
        </p:txBody>
      </p:sp>
      <p:sp>
        <p:nvSpPr>
          <p:cNvPr id="3" name="Subtitle 2"/>
          <p:cNvSpPr>
            <a:spLocks noGrp="1"/>
          </p:cNvSpPr>
          <p:nvPr>
            <p:ph type="subTitle" idx="1"/>
          </p:nvPr>
        </p:nvSpPr>
        <p:spPr>
          <a:xfrm>
            <a:off x="605306" y="1133341"/>
            <a:ext cx="10715224" cy="5254580"/>
          </a:xfrm>
        </p:spPr>
        <p:txBody>
          <a:bodyPr>
            <a:normAutofit fontScale="92500"/>
          </a:bodyPr>
          <a:lstStyle/>
          <a:p>
            <a:pPr algn="just"/>
            <a:r>
              <a:rPr lang="id-ID" sz="2400" dirty="0">
                <a:solidFill>
                  <a:schemeClr val="tx1"/>
                </a:solidFill>
              </a:rPr>
              <a:t>	Bertumbuh berasal  dari kata dasar tumbuh,(KBBI), yang berarti timbul,(hidup,) bertambah besar /sempurna.  Bertumbuh bukan hanya bertambah banyak tetapi berkembang/berbuah.  	</a:t>
            </a:r>
          </a:p>
          <a:p>
            <a:pPr algn="just"/>
            <a:r>
              <a:rPr lang="id-ID" sz="2400" dirty="0">
                <a:solidFill>
                  <a:schemeClr val="tx1"/>
                </a:solidFill>
              </a:rPr>
              <a:t>	Setiap individu mengalami pertumbuhan yang berbeda dan secara terus menerus dalam seluruh aspek. Keluarga sebagai sekumpulan individu yang terbentuk dari pernikahan juga mengalami pertumbuhan. Dalam kehidupan keluarga Kristen, setiap anggota keluarga yang mau bertumbuh bersama memiliki syarat utama bersifat individual. Syarat utamanya adalah harus </a:t>
            </a:r>
            <a:r>
              <a:rPr lang="id-ID" sz="2400" dirty="0">
                <a:solidFill>
                  <a:srgbClr val="FFC000"/>
                </a:solidFill>
              </a:rPr>
              <a:t>berada dalam ajaran Tuhan Yesus Kristus. </a:t>
            </a:r>
            <a:r>
              <a:rPr lang="id-ID" sz="2400" dirty="0">
                <a:solidFill>
                  <a:schemeClr val="tx1"/>
                </a:solidFill>
              </a:rPr>
              <a:t>Ada dua hal yang harus dilakukan supaya keluarga menjadi keluarga Kristen yang bertumbuh. </a:t>
            </a:r>
          </a:p>
          <a:p>
            <a:pPr algn="just"/>
            <a:r>
              <a:rPr lang="id-ID" sz="2400" dirty="0">
                <a:solidFill>
                  <a:srgbClr val="FF0000"/>
                </a:solidFill>
              </a:rPr>
              <a:t>Pertama</a:t>
            </a:r>
            <a:r>
              <a:rPr lang="id-ID" sz="2400" dirty="0">
                <a:solidFill>
                  <a:schemeClr val="tx1"/>
                </a:solidFill>
              </a:rPr>
              <a:t>, hidup saling mengasihi dan menghormati agar dapat menciptakan iklim keluarga yang penuh damai. </a:t>
            </a:r>
          </a:p>
          <a:p>
            <a:pPr algn="just"/>
            <a:r>
              <a:rPr lang="id-ID" sz="2400" dirty="0">
                <a:solidFill>
                  <a:srgbClr val="FF0000"/>
                </a:solidFill>
              </a:rPr>
              <a:t>Kedua</a:t>
            </a:r>
            <a:r>
              <a:rPr lang="id-ID" sz="2400" dirty="0">
                <a:solidFill>
                  <a:schemeClr val="tx1"/>
                </a:solidFill>
              </a:rPr>
              <a:t>, tetap berpegang kepada Tuhan dan percaya pada pemeliharaan Tuhan. </a:t>
            </a:r>
          </a:p>
        </p:txBody>
      </p:sp>
    </p:spTree>
    <p:extLst>
      <p:ext uri="{BB962C8B-B14F-4D97-AF65-F5344CB8AC3E}">
        <p14:creationId xmlns:p14="http://schemas.microsoft.com/office/powerpoint/2010/main" val="94408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32"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ircle(out)">
                                      <p:cBhvr>
                                        <p:cTn id="18" dur="3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12"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3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4"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2000"/>
                                        <p:tgtEl>
                                          <p:spTgt spid="3">
                                            <p:txEl>
                                              <p:pRg st="3" end="3"/>
                                            </p:txEl>
                                          </p:spTgt>
                                        </p:tgtEl>
                                      </p:cBhvr>
                                    </p:animEffect>
                                    <p:anim calcmode="lin" valueType="num">
                                      <p:cBhvr>
                                        <p:cTn id="30"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536620"/>
          </a:xfrm>
        </p:spPr>
        <p:txBody>
          <a:bodyPr>
            <a:normAutofit fontScale="90000"/>
          </a:bodyPr>
          <a:lstStyle/>
          <a:p>
            <a:pPr algn="ctr"/>
            <a:r>
              <a:rPr lang="id-ID" dirty="0"/>
              <a:t>Ciri-Ciri Pertumbuhan Keluarga Allah</a:t>
            </a:r>
          </a:p>
        </p:txBody>
      </p:sp>
      <p:sp>
        <p:nvSpPr>
          <p:cNvPr id="3" name="Content Placeholder 2"/>
          <p:cNvSpPr>
            <a:spLocks noGrp="1"/>
          </p:cNvSpPr>
          <p:nvPr>
            <p:ph idx="1"/>
          </p:nvPr>
        </p:nvSpPr>
        <p:spPr>
          <a:xfrm>
            <a:off x="685801" y="1249251"/>
            <a:ext cx="10131425" cy="5125791"/>
          </a:xfrm>
        </p:spPr>
        <p:txBody>
          <a:bodyPr>
            <a:noAutofit/>
          </a:bodyPr>
          <a:lstStyle/>
          <a:p>
            <a:pPr marL="0" indent="0">
              <a:buNone/>
            </a:pPr>
            <a:r>
              <a:rPr lang="id-ID" sz="2800" dirty="0"/>
              <a:t>Bertumbuh sebagai keluarga Allah berarti :</a:t>
            </a:r>
          </a:p>
          <a:p>
            <a:pPr>
              <a:buFont typeface="Wingdings" pitchFamily="2" charset="2"/>
              <a:buChar char="§"/>
            </a:pPr>
            <a:r>
              <a:rPr lang="id-ID" sz="2800" dirty="0"/>
              <a:t>Keluarga bertumbuh di dalam Kristus  mempunyai makna lebih mengenali Dia, lebih mengasihi, dan menaati-Nya. Hidup seperti Kristus Hidup ( sifatnya, pribadinya, ketaatanNya).</a:t>
            </a:r>
          </a:p>
          <a:p>
            <a:pPr>
              <a:buFont typeface="Wingdings" pitchFamily="2" charset="2"/>
              <a:buChar char="§"/>
            </a:pPr>
            <a:r>
              <a:rPr lang="id-ID" sz="2800" dirty="0"/>
              <a:t>Terjadi perubahan secara otomatis, maksudnya perubahan status, terjadi ketika menerima Yesus menjadi Tuhan dan juru selamat secara pribadi, maka statusnya menjadi anak-anak Allah dan peneriman warisan rohani, kehidupan kekal/keselamatan oleh pengorbanan Tuhan Yesus di atas kayu salib </a:t>
            </a:r>
          </a:p>
          <a:p>
            <a:pPr>
              <a:buFont typeface="Wingdings" pitchFamily="2" charset="2"/>
              <a:buChar char="§"/>
            </a:pPr>
            <a:r>
              <a:rPr lang="id-ID" sz="2800" dirty="0"/>
              <a:t> Terjadi perubahan kualitas karakter pribadi, tingkah laku, dan perkataan </a:t>
            </a:r>
            <a:r>
              <a:rPr lang="en-US" sz="2800" dirty="0"/>
              <a:t>( </a:t>
            </a:r>
            <a:r>
              <a:rPr lang="en-US" sz="2800" dirty="0" err="1"/>
              <a:t>harus</a:t>
            </a:r>
            <a:r>
              <a:rPr lang="en-US" sz="2800" dirty="0"/>
              <a:t> di </a:t>
            </a:r>
            <a:r>
              <a:rPr lang="en-US" sz="2800" dirty="0" err="1"/>
              <a:t>kembangkan</a:t>
            </a:r>
            <a:r>
              <a:rPr lang="en-US" sz="2800" dirty="0"/>
              <a:t>)</a:t>
            </a:r>
            <a:endParaRPr lang="id-ID" sz="2800" dirty="0"/>
          </a:p>
        </p:txBody>
      </p:sp>
    </p:spTree>
    <p:extLst>
      <p:ext uri="{BB962C8B-B14F-4D97-AF65-F5344CB8AC3E}">
        <p14:creationId xmlns:p14="http://schemas.microsoft.com/office/powerpoint/2010/main" val="406402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3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30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3000"/>
                                        <p:tgtEl>
                                          <p:spTgt spid="3">
                                            <p:txEl>
                                              <p:pRg st="2" end="2"/>
                                            </p:txEl>
                                          </p:spTgt>
                                        </p:tgtEl>
                                      </p:cBhvr>
                                    </p:animEffect>
                                    <p:anim calcmode="lin" valueType="num">
                                      <p:cBhvr>
                                        <p:cTn id="26"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3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9"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3" dur="20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318052"/>
            <a:ext cx="10909851" cy="6255025"/>
          </a:xfrm>
        </p:spPr>
        <p:txBody>
          <a:bodyPr/>
          <a:lstStyle/>
          <a:p>
            <a:pPr lvl="0">
              <a:buClr>
                <a:prstClr val="white"/>
              </a:buClr>
              <a:buFont typeface="Wingdings" pitchFamily="2" charset="2"/>
              <a:buChar char="§"/>
            </a:pPr>
            <a:r>
              <a:rPr lang="id-ID" sz="3200" dirty="0">
                <a:solidFill>
                  <a:prstClr val="white"/>
                </a:solidFill>
              </a:rPr>
              <a:t>Keluarga Kristen merupakan pusat dan tujuan dari perjanjian Allah, yakni untuk menjadi saksi bagi dunia. Karena itu di dalam anugerah Allah, kita sebagai anggota keluarga Kristen harus melakukan yang terbaik dalam membangun keluarga yang berkenan kepada Allah. </a:t>
            </a:r>
          </a:p>
          <a:p>
            <a:pPr lvl="0">
              <a:buClr>
                <a:prstClr val="white"/>
              </a:buClr>
              <a:buFont typeface="Wingdings" pitchFamily="2" charset="2"/>
              <a:buChar char="§"/>
            </a:pPr>
            <a:r>
              <a:rPr lang="id-ID" sz="3200" dirty="0">
                <a:solidFill>
                  <a:srgbClr val="FF0000"/>
                </a:solidFill>
              </a:rPr>
              <a:t>Keluarga yang berkenan kepada-Nya adalah keluarga yang </a:t>
            </a:r>
            <a:r>
              <a:rPr lang="id-ID" sz="3200" u="sng" dirty="0">
                <a:solidFill>
                  <a:srgbClr val="FF0000"/>
                </a:solidFill>
              </a:rPr>
              <a:t>berakar, bertumbuh, dan berbuah di dalam Kristus.</a:t>
            </a:r>
          </a:p>
          <a:p>
            <a:pPr lvl="0">
              <a:buClr>
                <a:prstClr val="white"/>
              </a:buClr>
              <a:buFont typeface="Wingdings" pitchFamily="2" charset="2"/>
              <a:buChar char="§"/>
            </a:pPr>
            <a:r>
              <a:rPr lang="id-ID" sz="3200" dirty="0">
                <a:solidFill>
                  <a:prstClr val="white"/>
                </a:solidFill>
              </a:rPr>
              <a:t>Seperti pengajaran Tuhan Yesus yang menggambarkan bahwa Allah memiliki tujuan yang jelas bagi setiap manusia ciptaan-Nya termasuk keluarga, yaitu agar umat manusia bertumbuh, lalu menghasilkan buah (Yoh. 15:1-8).Baca ayat ini  </a:t>
            </a:r>
          </a:p>
          <a:p>
            <a:endParaRPr lang="id-ID" dirty="0"/>
          </a:p>
        </p:txBody>
      </p:sp>
    </p:spTree>
    <p:extLst>
      <p:ext uri="{BB962C8B-B14F-4D97-AF65-F5344CB8AC3E}">
        <p14:creationId xmlns:p14="http://schemas.microsoft.com/office/powerpoint/2010/main" val="294199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8)">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3"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heel(3)">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125013" y="566670"/>
            <a:ext cx="8036417" cy="5950040"/>
          </a:xfrm>
          <a:prstGeom prst="rect">
            <a:avLst/>
          </a:prstGeom>
        </p:spPr>
      </p:pic>
      <p:sp>
        <p:nvSpPr>
          <p:cNvPr id="5" name="AutoShape 2" descr="BRUDER SVD JAWA: &quot;RANTING ANGGUR : Berbuah atau Mandul&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Tree>
    <p:extLst>
      <p:ext uri="{BB962C8B-B14F-4D97-AF65-F5344CB8AC3E}">
        <p14:creationId xmlns:p14="http://schemas.microsoft.com/office/powerpoint/2010/main" val="722200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8)">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descr="BRUDER SVD JAWA: &quot;RANTING ANGGUR : Berbuah atau Mandul&quot;"/>
          <p:cNvSpPr>
            <a:spLocks noGrp="1" noChangeAspect="1" noChangeArrowheads="1"/>
          </p:cNvSpPr>
          <p:nvPr>
            <p:ph type="title"/>
          </p:nvPr>
        </p:nvSpPr>
        <p:spPr bwMode="auto">
          <a:xfrm>
            <a:off x="685800" y="609600"/>
            <a:ext cx="10131425" cy="566261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90000"/>
          </a:bodyPr>
          <a:lstStyle/>
          <a:p>
            <a:pPr algn="ctr"/>
            <a:r>
              <a:rPr lang="id-ID" sz="2800" dirty="0"/>
              <a:t>Amati gambar di atas dan BAGAIMANA PENDAPATMU.  </a:t>
            </a:r>
            <a:br>
              <a:rPr lang="id-ID" sz="2800" dirty="0"/>
            </a:br>
            <a:r>
              <a:rPr lang="id-ID" sz="2800" dirty="0"/>
              <a:t>------------------------------------------------------------------------------------------------------------------------------------------------------------------------------------</a:t>
            </a:r>
            <a:br>
              <a:rPr lang="id-ID" sz="2800" dirty="0"/>
            </a:br>
            <a:r>
              <a:rPr lang="id-ID" dirty="0"/>
              <a:t>UNTUK BERTUMBUH DAN MENGHASILKAN BUAH YANG BERKUALITAS DIPERLUKAN AKAR YANG KOKOH YANG MAMPU MEMBERIKAN ASUPAN YANG BAIK BAGI PERTUMBUHAN. Demikian juga keluarga Kristen di harapkan supaya  KELUARGA mengalami pertuMbuhan, MAKA  DIAWALI DENGAN AKAR YANG KOKOH,  BARU BISA BERTUMBUH DAN MENGHASILKAN BUAH. </a:t>
            </a:r>
            <a:br>
              <a:rPr lang="id-ID" dirty="0"/>
            </a:br>
            <a:endParaRPr lang="id-ID" dirty="0"/>
          </a:p>
        </p:txBody>
      </p:sp>
    </p:spTree>
    <p:extLst>
      <p:ext uri="{BB962C8B-B14F-4D97-AF65-F5344CB8AC3E}">
        <p14:creationId xmlns:p14="http://schemas.microsoft.com/office/powerpoint/2010/main" val="274538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0"/>
                                        <p:tgtEl>
                                          <p:spTgt spid="6"/>
                                        </p:tgtEl>
                                      </p:cBhvr>
                                    </p:animEffect>
                                    <p:anim calcmode="lin" valueType="num">
                                      <p:cBhvr>
                                        <p:cTn id="8" dur="3000" fill="hold"/>
                                        <p:tgtEl>
                                          <p:spTgt spid="6"/>
                                        </p:tgtEl>
                                        <p:attrNameLst>
                                          <p:attrName>ppt_x</p:attrName>
                                        </p:attrNameLst>
                                      </p:cBhvr>
                                      <p:tavLst>
                                        <p:tav tm="0">
                                          <p:val>
                                            <p:strVal val="#ppt_x"/>
                                          </p:val>
                                        </p:tav>
                                        <p:tav tm="100000">
                                          <p:val>
                                            <p:strVal val="#ppt_x"/>
                                          </p:val>
                                        </p:tav>
                                      </p:tavLst>
                                    </p:anim>
                                    <p:anim calcmode="lin" valueType="num">
                                      <p:cBhvr>
                                        <p:cTn id="9"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729803"/>
          </a:xfrm>
        </p:spPr>
        <p:txBody>
          <a:bodyPr/>
          <a:lstStyle/>
          <a:p>
            <a:pPr algn="ctr"/>
            <a:r>
              <a:rPr lang="id-ID" dirty="0"/>
              <a:t>berakar</a:t>
            </a:r>
          </a:p>
        </p:txBody>
      </p:sp>
      <p:sp>
        <p:nvSpPr>
          <p:cNvPr id="3" name="Content Placeholder 2"/>
          <p:cNvSpPr>
            <a:spLocks noGrp="1"/>
          </p:cNvSpPr>
          <p:nvPr>
            <p:ph idx="1"/>
          </p:nvPr>
        </p:nvSpPr>
        <p:spPr>
          <a:xfrm>
            <a:off x="685800" y="1339403"/>
            <a:ext cx="10712003" cy="5241701"/>
          </a:xfrm>
        </p:spPr>
        <p:txBody>
          <a:bodyPr>
            <a:normAutofit/>
          </a:bodyPr>
          <a:lstStyle/>
          <a:p>
            <a:pPr marL="0" indent="0" algn="just">
              <a:buNone/>
            </a:pPr>
            <a:r>
              <a:rPr lang="id-ID" sz="2800" dirty="0"/>
              <a:t>		</a:t>
            </a:r>
            <a:r>
              <a:rPr lang="id-ID" sz="3200" dirty="0"/>
              <a:t>Berakar menunjuk pada pohon dan tanaman lain yang akarnya tertancap jauh di dalam tanah. Akar berfungsi untuk memungkinkan </a:t>
            </a:r>
            <a:r>
              <a:rPr lang="id-ID" sz="3200" dirty="0">
                <a:solidFill>
                  <a:srgbClr val="FFC000"/>
                </a:solidFill>
              </a:rPr>
              <a:t>tanaman bertahan hidup dan untuk memperkuat atau memperkokoh berdirinya satu tanaman</a:t>
            </a:r>
            <a:r>
              <a:rPr lang="id-ID" sz="3200" dirty="0"/>
              <a:t>. Sama halnya dengan keluarga yang berakar dalam Kristus, sumber kehidupan. </a:t>
            </a:r>
            <a:r>
              <a:rPr lang="id-ID" sz="3200" dirty="0">
                <a:solidFill>
                  <a:srgbClr val="FF0000"/>
                </a:solidFill>
              </a:rPr>
              <a:t>Keluarga yang mendasarkan dan menjadikan Kristus sebagai fondasi dalam kehidupan keluarga serta membiarkan Kristus menjadi Kepala keluarga yang memimpin kehidupan keluarga.</a:t>
            </a:r>
            <a:r>
              <a:rPr lang="id-ID" sz="3200" dirty="0"/>
              <a:t> </a:t>
            </a:r>
          </a:p>
        </p:txBody>
      </p:sp>
    </p:spTree>
    <p:extLst>
      <p:ext uri="{BB962C8B-B14F-4D97-AF65-F5344CB8AC3E}">
        <p14:creationId xmlns:p14="http://schemas.microsoft.com/office/powerpoint/2010/main" val="2203253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1+#ppt_w/2"/>
                                          </p:val>
                                        </p:tav>
                                        <p:tav tm="100000">
                                          <p:val>
                                            <p:strVal val="#ppt_x"/>
                                          </p:val>
                                        </p:tav>
                                      </p:tavLst>
                                    </p:anim>
                                    <p:anim calcmode="lin" valueType="num">
                                      <p:cBhvr additive="base">
                                        <p:cTn id="8" dur="3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3000"/>
                                        <p:tgtEl>
                                          <p:spTgt spid="3">
                                            <p:txEl>
                                              <p:pRg st="0" end="0"/>
                                            </p:txEl>
                                          </p:spTgt>
                                        </p:tgtEl>
                                      </p:cBhvr>
                                    </p:animEffect>
                                    <p:anim calcmode="lin" valueType="num">
                                      <p:cBhvr>
                                        <p:cTn id="14"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3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715617"/>
          </a:xfrm>
        </p:spPr>
        <p:txBody>
          <a:bodyPr/>
          <a:lstStyle/>
          <a:p>
            <a:r>
              <a:rPr lang="id-ID" dirty="0"/>
              <a:t>Keluarga yang berakar dalam kristus berarti :</a:t>
            </a:r>
          </a:p>
        </p:txBody>
      </p:sp>
      <p:sp>
        <p:nvSpPr>
          <p:cNvPr id="3" name="Content Placeholder 2"/>
          <p:cNvSpPr>
            <a:spLocks noGrp="1"/>
          </p:cNvSpPr>
          <p:nvPr>
            <p:ph idx="1"/>
          </p:nvPr>
        </p:nvSpPr>
        <p:spPr>
          <a:xfrm>
            <a:off x="685801" y="1404730"/>
            <a:ext cx="10764077" cy="5155095"/>
          </a:xfrm>
        </p:spPr>
        <p:txBody>
          <a:bodyPr>
            <a:normAutofit/>
          </a:bodyPr>
          <a:lstStyle/>
          <a:p>
            <a:r>
              <a:rPr lang="id-ID" sz="3200" dirty="0"/>
              <a:t>1.  </a:t>
            </a:r>
            <a:r>
              <a:rPr lang="id-ID" sz="3600" dirty="0"/>
              <a:t>Menjadikan Firman Allah sebagai tempat tinggal keluarga. Terbiasa dengan isi-isi Alkitab, pola ataupun ritual yang khas dari Firman Tuhan. Cara pandanganya dari persefektif Alkitab</a:t>
            </a:r>
          </a:p>
          <a:p>
            <a:r>
              <a:rPr lang="id-ID" sz="3600" dirty="0"/>
              <a:t>2.  Keluarga menyampaikan pengalaman Iman leluhur kepada anggota keluarganya. Bukan tentang hal-hal yang biologis, tetapi nilai-nilai kristiani, motif-motif kristiani dari generasi ke generasi. </a:t>
            </a:r>
          </a:p>
        </p:txBody>
      </p:sp>
    </p:spTree>
    <p:extLst>
      <p:ext uri="{BB962C8B-B14F-4D97-AF65-F5344CB8AC3E}">
        <p14:creationId xmlns:p14="http://schemas.microsoft.com/office/powerpoint/2010/main" val="3136342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9"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3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3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heel(1)">
                                      <p:cBhvr>
                                        <p:cTn id="20" dur="3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795130"/>
            <a:ext cx="10131425" cy="5721579"/>
          </a:xfrm>
        </p:spPr>
        <p:txBody>
          <a:bodyPr>
            <a:normAutofit/>
          </a:bodyPr>
          <a:lstStyle/>
          <a:p>
            <a:pPr marL="0" indent="0" algn="just">
              <a:buNone/>
            </a:pPr>
            <a:r>
              <a:rPr lang="id-ID" sz="4000" dirty="0"/>
              <a:t>Dengan demikian, keluarga Kristen akan mampu menghadapi setiap persoalan hidup yang menerpanya. Persolan hidup  yang dialami keluarga Kristen merupakan proses pembentukan iman dari Tuhan  dalam hidup agar kita semakin kokoh. Dengan akar (firman Tuhan), maka iman kita semakin teguh. </a:t>
            </a:r>
          </a:p>
        </p:txBody>
      </p:sp>
    </p:spTree>
    <p:extLst>
      <p:ext uri="{BB962C8B-B14F-4D97-AF65-F5344CB8AC3E}">
        <p14:creationId xmlns:p14="http://schemas.microsoft.com/office/powerpoint/2010/main" val="3771314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666</TotalTime>
  <Words>787</Words>
  <Application>Microsoft Office PowerPoint</Application>
  <PresentationFormat>Widescreen</PresentationFormat>
  <Paragraphs>37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Celestial</vt:lpstr>
      <vt:lpstr>PowerPoint Presentation</vt:lpstr>
      <vt:lpstr>Keluarga yang bertumbuh </vt:lpstr>
      <vt:lpstr>Ciri-Ciri Pertumbuhan Keluarga Allah</vt:lpstr>
      <vt:lpstr>PowerPoint Presentation</vt:lpstr>
      <vt:lpstr>PowerPoint Presentation</vt:lpstr>
      <vt:lpstr>Amati gambar di atas dan BAGAIMANA PENDAPATMU.   ------------------------------------------------------------------------------------------------------------------------------------------------------------------------------------ UNTUK BERTUMBUH DAN MENGHASILKAN BUAH YANG BERKUALITAS DIPERLUKAN AKAR YANG KOKOH YANG MAMPU MEMBERIKAN ASUPAN YANG BAIK BAGI PERTUMBUHAN. Demikian juga keluarga Kristen di harapkan supaya  KELUARGA mengalami pertuMbuhan, MAKA  DIAWALI DENGAN AKAR YANG KOKOH,  BARU BISA BERTUMBUH DAN MENGHASILKAN BUAH.  </vt:lpstr>
      <vt:lpstr>berakar</vt:lpstr>
      <vt:lpstr>Keluarga yang berakar dalam kristus berarti :</vt:lpstr>
      <vt:lpstr>PowerPoint Presentation</vt:lpstr>
      <vt:lpstr>Bertumbuh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CIRI CIRI PERTUMBUHAN KELUARGA ALLAH (BAG. 1)</dc:title>
  <dc:creator>acer</dc:creator>
  <cp:lastModifiedBy>rikkbeef@gmail.com</cp:lastModifiedBy>
  <cp:revision>18</cp:revision>
  <dcterms:created xsi:type="dcterms:W3CDTF">2020-07-03T15:27:57Z</dcterms:created>
  <dcterms:modified xsi:type="dcterms:W3CDTF">2021-08-03T05:39:31Z</dcterms:modified>
</cp:coreProperties>
</file>