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1" r:id="rId6"/>
    <p:sldId id="260" r:id="rId7"/>
    <p:sldId id="262" r:id="rId8"/>
    <p:sldId id="264" r:id="rId9"/>
    <p:sldId id="263" r:id="rId10"/>
    <p:sldId id="265" r:id="rId11"/>
    <p:sldId id="266" r:id="rId12"/>
    <p:sldId id="267"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A1A8D93-91D2-46F4-8DDE-5F92E2358551}" type="datetimeFigureOut">
              <a:rPr lang="id-ID" smtClean="0"/>
              <a:t>29/07/2021</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7AF4B1F-430C-4EB9-9A8E-EF5A9CC5B6F7}"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1A8D93-91D2-46F4-8DDE-5F92E2358551}"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AF4B1F-430C-4EB9-9A8E-EF5A9CC5B6F7}"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1A8D93-91D2-46F4-8DDE-5F92E2358551}"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AF4B1F-430C-4EB9-9A8E-EF5A9CC5B6F7}"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1A8D93-91D2-46F4-8DDE-5F92E2358551}"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AF4B1F-430C-4EB9-9A8E-EF5A9CC5B6F7}" type="slidenum">
              <a:rPr lang="id-ID" smtClean="0"/>
              <a:t>‹#›</a:t>
            </a:fld>
            <a:endParaRPr lang="id-ID"/>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1A8D93-91D2-46F4-8DDE-5F92E2358551}" type="datetimeFigureOut">
              <a:rPr lang="id-ID" smtClean="0"/>
              <a:t>29/07/2021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7AF4B1F-430C-4EB9-9A8E-EF5A9CC5B6F7}"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1A8D93-91D2-46F4-8DDE-5F92E2358551}"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AF4B1F-430C-4EB9-9A8E-EF5A9CC5B6F7}" type="slidenum">
              <a:rPr lang="id-ID" smtClean="0"/>
              <a:t>‹#›</a:t>
            </a:fld>
            <a:endParaRPr lang="id-ID"/>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1A8D93-91D2-46F4-8DDE-5F92E2358551}" type="datetimeFigureOut">
              <a:rPr lang="id-ID" smtClean="0"/>
              <a:t>29/07/2021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7AF4B1F-430C-4EB9-9A8E-EF5A9CC5B6F7}"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A1A8D93-91D2-46F4-8DDE-5F92E2358551}" type="datetimeFigureOut">
              <a:rPr lang="id-ID" smtClean="0"/>
              <a:t>29/07/2021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7AF4B1F-430C-4EB9-9A8E-EF5A9CC5B6F7}" type="slidenum">
              <a:rPr lang="id-ID" smtClean="0"/>
              <a:t>‹#›</a:t>
            </a:fld>
            <a:endParaRPr lang="id-ID"/>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1A8D93-91D2-46F4-8DDE-5F92E2358551}" type="datetimeFigureOut">
              <a:rPr lang="id-ID" smtClean="0"/>
              <a:t>29/07/2021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7AF4B1F-430C-4EB9-9A8E-EF5A9CC5B6F7}"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A1A8D93-91D2-46F4-8DDE-5F92E2358551}" type="datetimeFigureOut">
              <a:rPr lang="id-ID" smtClean="0"/>
              <a:t>29/07/2021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7AF4B1F-430C-4EB9-9A8E-EF5A9CC5B6F7}"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A1A8D93-91D2-46F4-8DDE-5F92E2358551}" type="datetimeFigureOut">
              <a:rPr lang="id-ID" smtClean="0"/>
              <a:t>29/07/2021</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7AF4B1F-430C-4EB9-9A8E-EF5A9CC5B6F7}"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A1A8D93-91D2-46F4-8DDE-5F92E2358551}" type="datetimeFigureOut">
              <a:rPr lang="id-ID" smtClean="0"/>
              <a:t>29/07/2021</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7AF4B1F-430C-4EB9-9A8E-EF5A9CC5B6F7}"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641"/>
            <a:ext cx="7772400" cy="6192687"/>
          </a:xfrm>
        </p:spPr>
        <p:txBody>
          <a:bodyPr>
            <a:normAutofit/>
          </a:bodyPr>
          <a:lstStyle/>
          <a:p>
            <a:r>
              <a:rPr lang="id-ID" sz="3200" b="1" dirty="0"/>
              <a:t>BERTUMBUH SEMAKIN BERHIKMAT  </a:t>
            </a:r>
            <a:br>
              <a:rPr lang="id-ID" sz="3200" b="1" dirty="0"/>
            </a:br>
            <a:r>
              <a:rPr lang="id-ID" sz="3200" b="1" dirty="0"/>
              <a:t>BELAJAR DARI ALKITAB</a:t>
            </a:r>
            <a:br>
              <a:rPr lang="id-ID" sz="3200" b="1" dirty="0"/>
            </a:br>
            <a:br>
              <a:rPr lang="id-ID" sz="3200" b="1" dirty="0"/>
            </a:br>
            <a:br>
              <a:rPr lang="id-ID" sz="3200" b="1" dirty="0"/>
            </a:br>
            <a:r>
              <a:rPr lang="id-ID" sz="3200" dirty="0">
                <a:latin typeface="AR CENA" pitchFamily="2" charset="0"/>
              </a:rPr>
              <a:t>by. </a:t>
            </a:r>
            <a:r>
              <a:rPr lang="id-ID" sz="2400" dirty="0">
                <a:latin typeface="AR CENA" pitchFamily="2" charset="0"/>
              </a:rPr>
              <a:t>NOSITA </a:t>
            </a:r>
            <a:r>
              <a:rPr lang="id-ID" sz="2400" dirty="0">
                <a:latin typeface="AR CHRISTY" pitchFamily="2" charset="0"/>
              </a:rPr>
              <a:t>BR TARIGAN, S.TH.,M.PD.K </a:t>
            </a:r>
          </a:p>
        </p:txBody>
      </p:sp>
    </p:spTree>
    <p:extLst>
      <p:ext uri="{BB962C8B-B14F-4D97-AF65-F5344CB8AC3E}">
        <p14:creationId xmlns:p14="http://schemas.microsoft.com/office/powerpoint/2010/main" val="296494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1"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5256584"/>
          </a:xfrm>
        </p:spPr>
        <p:txBody>
          <a:bodyPr>
            <a:normAutofit lnSpcReduction="10000"/>
          </a:bodyPr>
          <a:lstStyle/>
          <a:p>
            <a:pPr marL="0" indent="0" algn="ctr">
              <a:buNone/>
            </a:pPr>
            <a:r>
              <a:rPr lang="id-ID" dirty="0"/>
              <a:t>“</a:t>
            </a:r>
            <a:r>
              <a:rPr lang="nn-NO" dirty="0"/>
              <a:t>Ketika aku kanak-kanak, aku berkata-kata seperti kanak-kanak, aku merasa seperti kanak-kanak, aku berpikir seperti kanak-kanak. Sekarang sesudah aku menjadi dewasa, aku meninggalkan sifat kanak-kanak itu.</a:t>
            </a:r>
            <a:r>
              <a:rPr lang="id-ID" dirty="0"/>
              <a:t>”</a:t>
            </a:r>
          </a:p>
          <a:p>
            <a:pPr marL="0" indent="0" algn="just">
              <a:buNone/>
            </a:pPr>
            <a:r>
              <a:rPr lang="id-ID" dirty="0"/>
              <a:t>Bertambah umur terjadi dengan sendirinya, tetapi dewasa adalah pilihan. Maka sebagai remaja Kristen kamu harus meninggalkan sikap kekanak-kanakan itu, baik cara berkata-kata, merasa, berpikir seperti kanak-kanak harus kamu tinggalkan. Meskipun kamu masih remaja, tetapi dewasa dalam bersikap seperti Samuel.  </a:t>
            </a:r>
          </a:p>
        </p:txBody>
      </p:sp>
      <p:sp>
        <p:nvSpPr>
          <p:cNvPr id="2" name="Title 1"/>
          <p:cNvSpPr>
            <a:spLocks noGrp="1"/>
          </p:cNvSpPr>
          <p:nvPr>
            <p:ph type="title"/>
          </p:nvPr>
        </p:nvSpPr>
        <p:spPr>
          <a:xfrm>
            <a:off x="323528" y="404664"/>
            <a:ext cx="8229600" cy="850106"/>
          </a:xfrm>
        </p:spPr>
        <p:txBody>
          <a:bodyPr>
            <a:normAutofit/>
          </a:bodyPr>
          <a:lstStyle/>
          <a:p>
            <a:r>
              <a:rPr lang="id-ID" sz="4000" b="1" dirty="0"/>
              <a:t>I KORINTUS 13:11</a:t>
            </a:r>
          </a:p>
        </p:txBody>
      </p:sp>
    </p:spTree>
    <p:extLst>
      <p:ext uri="{BB962C8B-B14F-4D97-AF65-F5344CB8AC3E}">
        <p14:creationId xmlns:p14="http://schemas.microsoft.com/office/powerpoint/2010/main" val="926167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256584"/>
          </a:xfrm>
        </p:spPr>
        <p:txBody>
          <a:bodyPr>
            <a:normAutofit/>
          </a:bodyPr>
          <a:lstStyle/>
          <a:p>
            <a:pPr marL="0" indent="0">
              <a:buNone/>
            </a:pPr>
            <a:r>
              <a:rPr lang="id-ID" sz="3200" dirty="0"/>
              <a:t>Orang yang dewasa, ia memiliki hikmat. Hikmat bukan sekedar kepintaran. Hikmat adalah kebijaksaan dan pengertian. Di dalam Alkitab Hikmat datannya dari ATAS/TUHAN. </a:t>
            </a:r>
          </a:p>
          <a:p>
            <a:pPr marL="0" indent="0">
              <a:buNone/>
            </a:pPr>
            <a:r>
              <a:rPr lang="id-ID" sz="3200" dirty="0"/>
              <a:t>Contoh: Salomo (I Raja-Raja 3:16-28)</a:t>
            </a:r>
          </a:p>
          <a:p>
            <a:pPr marL="0" indent="0">
              <a:buNone/>
            </a:pPr>
            <a:r>
              <a:rPr lang="id-ID" sz="3200" dirty="0"/>
              <a:t>			(I Raja-Raja 4:29-30)  </a:t>
            </a:r>
          </a:p>
          <a:p>
            <a:pPr marL="0" indent="0">
              <a:buNone/>
            </a:pPr>
            <a:r>
              <a:rPr lang="id-ID" sz="3200" dirty="0"/>
              <a:t>Silahkan buka Alkitabmu dan BACA. Ayo Siapa yang sudah membaca... Bagaimanakah Hikmat Salomo? </a:t>
            </a:r>
          </a:p>
        </p:txBody>
      </p:sp>
      <p:sp>
        <p:nvSpPr>
          <p:cNvPr id="2" name="Title 1"/>
          <p:cNvSpPr>
            <a:spLocks noGrp="1"/>
          </p:cNvSpPr>
          <p:nvPr>
            <p:ph type="title"/>
          </p:nvPr>
        </p:nvSpPr>
        <p:spPr>
          <a:xfrm>
            <a:off x="467544" y="274638"/>
            <a:ext cx="8219256" cy="562074"/>
          </a:xfrm>
        </p:spPr>
        <p:txBody>
          <a:bodyPr>
            <a:normAutofit/>
          </a:bodyPr>
          <a:lstStyle/>
          <a:p>
            <a:r>
              <a:rPr lang="id-ID" sz="2800" b="1" dirty="0"/>
              <a:t>AMSAL 2:6</a:t>
            </a:r>
          </a:p>
        </p:txBody>
      </p:sp>
    </p:spTree>
    <p:extLst>
      <p:ext uri="{BB962C8B-B14F-4D97-AF65-F5344CB8AC3E}">
        <p14:creationId xmlns:p14="http://schemas.microsoft.com/office/powerpoint/2010/main" val="305791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circle(in)">
                                      <p:cBhvr>
                                        <p:cTn id="43" dur="2000"/>
                                        <p:tgtEl>
                                          <p:spTgt spid="3">
                                            <p:txEl>
                                              <p:pRg st="1" end="1"/>
                                            </p:txEl>
                                          </p:spTgt>
                                        </p:tgtEl>
                                      </p:cBhvr>
                                    </p:animEffect>
                                  </p:childTnLst>
                                </p:cTn>
                              </p:par>
                              <p:par>
                                <p:cTn id="44" presetID="6" presetClass="entr" presetSubtype="16" fill="hold" nodeType="withEffect">
                                  <p:stCondLst>
                                    <p:cond delay="0"/>
                                  </p:stCondLst>
                                  <p:childTnLst>
                                    <p:set>
                                      <p:cBhvr>
                                        <p:cTn id="45" dur="1" fill="hold">
                                          <p:stCondLst>
                                            <p:cond delay="0"/>
                                          </p:stCondLst>
                                        </p:cTn>
                                        <p:tgtEl>
                                          <p:spTgt spid="3">
                                            <p:txEl>
                                              <p:pRg st="2" end="2"/>
                                            </p:txEl>
                                          </p:spTgt>
                                        </p:tgtEl>
                                        <p:attrNameLst>
                                          <p:attrName>style.visibility</p:attrName>
                                        </p:attrNameLst>
                                      </p:cBhvr>
                                      <p:to>
                                        <p:strVal val="visible"/>
                                      </p:to>
                                    </p:set>
                                    <p:animEffect transition="in" filter="circle(in)">
                                      <p:cBhvr>
                                        <p:cTn id="46" dur="2000"/>
                                        <p:tgtEl>
                                          <p:spTgt spid="3">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6" presetClass="emph" presetSubtype="0" fill="hold" nodeType="clickEffect">
                                  <p:stCondLst>
                                    <p:cond delay="0"/>
                                  </p:stCondLst>
                                  <p:childTnLst>
                                    <p:animEffect transition="out" filter="fade">
                                      <p:cBhvr>
                                        <p:cTn id="50" dur="500" tmFilter="0, 0; .2, .5; .8, .5; 1, 0"/>
                                        <p:tgtEl>
                                          <p:spTgt spid="3">
                                            <p:txEl>
                                              <p:pRg st="3" end="3"/>
                                            </p:txEl>
                                          </p:spTgt>
                                        </p:tgtEl>
                                      </p:cBhvr>
                                    </p:animEffect>
                                    <p:animScale>
                                      <p:cBhvr>
                                        <p:cTn id="51"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id-ID" dirty="0">
                <a:latin typeface="AR ESSENCE" pitchFamily="2" charset="0"/>
              </a:rPr>
              <a:t>Hikmat Salomo:</a:t>
            </a:r>
          </a:p>
          <a:p>
            <a:pPr>
              <a:buFont typeface="Wingdings" pitchFamily="2" charset="2"/>
              <a:buChar char="ü"/>
            </a:pPr>
            <a:r>
              <a:rPr lang="id-ID" dirty="0">
                <a:latin typeface="AR ESSENCE" pitchFamily="2" charset="0"/>
              </a:rPr>
              <a:t> </a:t>
            </a:r>
            <a:r>
              <a:rPr lang="id-ID" sz="2400" dirty="0">
                <a:latin typeface="AR ESSENCE" pitchFamily="2" charset="0"/>
              </a:rPr>
              <a:t>Melebihi hikmat dari Bani Timur dan Hikmat dari Mesir</a:t>
            </a:r>
          </a:p>
          <a:p>
            <a:pPr>
              <a:buFont typeface="Wingdings" pitchFamily="2" charset="2"/>
              <a:buChar char="ü"/>
            </a:pPr>
            <a:r>
              <a:rPr lang="id-ID" sz="2400" dirty="0">
                <a:latin typeface="AR ESSENCE" pitchFamily="2" charset="0"/>
              </a:rPr>
              <a:t>Hikmatnya luar biasa luasnya </a:t>
            </a:r>
          </a:p>
          <a:p>
            <a:pPr>
              <a:buFont typeface="Wingdings" pitchFamily="2" charset="2"/>
              <a:buChar char="ü"/>
            </a:pPr>
            <a:r>
              <a:rPr lang="id-ID" sz="2400" dirty="0">
                <a:latin typeface="AR ESSENCE" pitchFamily="2" charset="0"/>
              </a:rPr>
              <a:t>Salomo mampu mengambil keputusan dengan tepat dan benar</a:t>
            </a:r>
          </a:p>
          <a:p>
            <a:pPr>
              <a:buFont typeface="Wingdings" pitchFamily="2" charset="2"/>
              <a:buChar char="ü"/>
            </a:pPr>
            <a:r>
              <a:rPr lang="id-ID" sz="2400" dirty="0">
                <a:latin typeface="AR ESSENCE" pitchFamily="2" charset="0"/>
              </a:rPr>
              <a:t>Hikmat Salomo datangnya dari Tuhan, karena ia memintanya kepada Tuhan </a:t>
            </a:r>
          </a:p>
          <a:p>
            <a:pPr>
              <a:buFont typeface="Wingdings" pitchFamily="2" charset="2"/>
              <a:buChar char="ü"/>
            </a:pPr>
            <a:endParaRPr lang="id-ID" sz="2400" dirty="0"/>
          </a:p>
          <a:p>
            <a:pPr marL="0" indent="0" algn="ctr">
              <a:buNone/>
            </a:pPr>
            <a:r>
              <a:rPr lang="id-ID" sz="2800" dirty="0">
                <a:latin typeface="AR ESSENCE" pitchFamily="2" charset="0"/>
              </a:rPr>
              <a:t>Remaja Kristen yang benar adalah dewasa baik secara Fisik, sosial, mental, intelektual, terlebih rohani.</a:t>
            </a:r>
            <a:r>
              <a:rPr lang="id-ID" dirty="0">
                <a:latin typeface="AR ESSENCE" pitchFamily="2" charset="0"/>
              </a:rPr>
              <a:t> </a:t>
            </a:r>
          </a:p>
          <a:p>
            <a:pPr marL="0" indent="0" algn="ctr">
              <a:buNone/>
            </a:pPr>
            <a:r>
              <a:rPr lang="id-ID" dirty="0"/>
              <a:t>TUHAN YESUS MEMBERKATI </a:t>
            </a:r>
          </a:p>
          <a:p>
            <a:pPr marL="0" indent="0">
              <a:buNone/>
            </a:pPr>
            <a:endParaRPr lang="id-ID" dirty="0"/>
          </a:p>
        </p:txBody>
      </p:sp>
    </p:spTree>
    <p:extLst>
      <p:ext uri="{BB962C8B-B14F-4D97-AF65-F5344CB8AC3E}">
        <p14:creationId xmlns:p14="http://schemas.microsoft.com/office/powerpoint/2010/main" val="2032916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5" presetClass="entr" presetSubtype="0"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2000"/>
                                        <p:tgtEl>
                                          <p:spTgt spid="3">
                                            <p:txEl>
                                              <p:pRg st="6" end="6"/>
                                            </p:txEl>
                                          </p:spTgt>
                                        </p:tgtEl>
                                      </p:cBhvr>
                                    </p:animEffect>
                                    <p:anim calcmode="lin" valueType="num">
                                      <p:cBhvr>
                                        <p:cTn id="39"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40"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6"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wipe(down)">
                                      <p:cBhvr>
                                        <p:cTn id="45" dur="580">
                                          <p:stCondLst>
                                            <p:cond delay="0"/>
                                          </p:stCondLst>
                                        </p:cTn>
                                        <p:tgtEl>
                                          <p:spTgt spid="3">
                                            <p:txEl>
                                              <p:pRg st="7" end="7"/>
                                            </p:txEl>
                                          </p:spTgt>
                                        </p:tgtEl>
                                      </p:cBhvr>
                                    </p:animEffect>
                                    <p:anim calcmode="lin" valueType="num">
                                      <p:cBhvr>
                                        <p:cTn id="46"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7" end="7"/>
                                            </p:txEl>
                                          </p:spTgt>
                                        </p:tgtEl>
                                      </p:cBhvr>
                                      <p:to x="100000" y="60000"/>
                                    </p:animScale>
                                    <p:animScale>
                                      <p:cBhvr>
                                        <p:cTn id="52" dur="166" decel="50000">
                                          <p:stCondLst>
                                            <p:cond delay="676"/>
                                          </p:stCondLst>
                                        </p:cTn>
                                        <p:tgtEl>
                                          <p:spTgt spid="3">
                                            <p:txEl>
                                              <p:pRg st="7" end="7"/>
                                            </p:txEl>
                                          </p:spTgt>
                                        </p:tgtEl>
                                      </p:cBhvr>
                                      <p:to x="100000" y="100000"/>
                                    </p:animScale>
                                    <p:animScale>
                                      <p:cBhvr>
                                        <p:cTn id="53" dur="26">
                                          <p:stCondLst>
                                            <p:cond delay="1312"/>
                                          </p:stCondLst>
                                        </p:cTn>
                                        <p:tgtEl>
                                          <p:spTgt spid="3">
                                            <p:txEl>
                                              <p:pRg st="7" end="7"/>
                                            </p:txEl>
                                          </p:spTgt>
                                        </p:tgtEl>
                                      </p:cBhvr>
                                      <p:to x="100000" y="80000"/>
                                    </p:animScale>
                                    <p:animScale>
                                      <p:cBhvr>
                                        <p:cTn id="54" dur="166" decel="50000">
                                          <p:stCondLst>
                                            <p:cond delay="1338"/>
                                          </p:stCondLst>
                                        </p:cTn>
                                        <p:tgtEl>
                                          <p:spTgt spid="3">
                                            <p:txEl>
                                              <p:pRg st="7" end="7"/>
                                            </p:txEl>
                                          </p:spTgt>
                                        </p:tgtEl>
                                      </p:cBhvr>
                                      <p:to x="100000" y="100000"/>
                                    </p:animScale>
                                    <p:animScale>
                                      <p:cBhvr>
                                        <p:cTn id="55" dur="26">
                                          <p:stCondLst>
                                            <p:cond delay="1642"/>
                                          </p:stCondLst>
                                        </p:cTn>
                                        <p:tgtEl>
                                          <p:spTgt spid="3">
                                            <p:txEl>
                                              <p:pRg st="7" end="7"/>
                                            </p:txEl>
                                          </p:spTgt>
                                        </p:tgtEl>
                                      </p:cBhvr>
                                      <p:to x="100000" y="90000"/>
                                    </p:animScale>
                                    <p:animScale>
                                      <p:cBhvr>
                                        <p:cTn id="56" dur="166" decel="50000">
                                          <p:stCondLst>
                                            <p:cond delay="1668"/>
                                          </p:stCondLst>
                                        </p:cTn>
                                        <p:tgtEl>
                                          <p:spTgt spid="3">
                                            <p:txEl>
                                              <p:pRg st="7" end="7"/>
                                            </p:txEl>
                                          </p:spTgt>
                                        </p:tgtEl>
                                      </p:cBhvr>
                                      <p:to x="100000" y="100000"/>
                                    </p:animScale>
                                    <p:animScale>
                                      <p:cBhvr>
                                        <p:cTn id="57" dur="26">
                                          <p:stCondLst>
                                            <p:cond delay="1808"/>
                                          </p:stCondLst>
                                        </p:cTn>
                                        <p:tgtEl>
                                          <p:spTgt spid="3">
                                            <p:txEl>
                                              <p:pRg st="7" end="7"/>
                                            </p:txEl>
                                          </p:spTgt>
                                        </p:tgtEl>
                                      </p:cBhvr>
                                      <p:to x="100000" y="95000"/>
                                    </p:animScale>
                                    <p:animScale>
                                      <p:cBhvr>
                                        <p:cTn id="58"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1492"/>
            <a:ext cx="8229600" cy="5391870"/>
          </a:xfrm>
        </p:spPr>
        <p:txBody>
          <a:bodyPr>
            <a:normAutofit/>
          </a:bodyPr>
          <a:lstStyle/>
          <a:p>
            <a:pPr marL="0" indent="0" algn="ctr">
              <a:buNone/>
            </a:pPr>
            <a:r>
              <a:rPr lang="nl-NL" dirty="0"/>
              <a:t>1 Samuel 2:26 </a:t>
            </a:r>
            <a:r>
              <a:rPr lang="id-ID" dirty="0"/>
              <a:t>:”Tetapi Samuel yang muda itu, semakin besar dan semakin disukai, baik di hadapan TUHAN maupun di hadapan manusia.”</a:t>
            </a:r>
          </a:p>
          <a:p>
            <a:pPr marL="0" indent="0" algn="ctr">
              <a:buNone/>
            </a:pPr>
            <a:endParaRPr lang="id-ID" dirty="0"/>
          </a:p>
          <a:p>
            <a:pPr marL="0" indent="0">
              <a:buNone/>
            </a:pPr>
            <a:r>
              <a:rPr lang="id-ID" dirty="0"/>
              <a:t>Ayat ini menjelaskan Samuel</a:t>
            </a:r>
            <a:r>
              <a:rPr lang="en-US" dirty="0"/>
              <a:t> </a:t>
            </a:r>
            <a:r>
              <a:rPr lang="id-ID" dirty="0"/>
              <a:t>dewas</a:t>
            </a:r>
            <a:r>
              <a:rPr lang="en-US" dirty="0"/>
              <a:t>a</a:t>
            </a:r>
          </a:p>
          <a:p>
            <a:pPr marL="0" indent="0">
              <a:buNone/>
            </a:pPr>
            <a:r>
              <a:rPr lang="id-ID" dirty="0"/>
              <a:t>/bertumbuhdengan benar baik secara :</a:t>
            </a:r>
          </a:p>
          <a:p>
            <a:pPr marL="0" indent="0">
              <a:buNone/>
            </a:pPr>
            <a:r>
              <a:rPr lang="id-ID" dirty="0"/>
              <a:t>Fisik :  Semakin besar, </a:t>
            </a:r>
          </a:p>
          <a:p>
            <a:pPr marL="0" indent="0">
              <a:buNone/>
            </a:pPr>
            <a:r>
              <a:rPr lang="id-ID" dirty="0"/>
              <a:t>sosial dan : Disukai semua orang </a:t>
            </a:r>
          </a:p>
          <a:p>
            <a:pPr marL="0" indent="0">
              <a:buNone/>
            </a:pPr>
            <a:r>
              <a:rPr lang="id-ID" dirty="0"/>
              <a:t>Rohani  : Disukai Tuhan </a:t>
            </a:r>
          </a:p>
          <a:p>
            <a:pPr marL="0" indent="0">
              <a:buNone/>
            </a:pPr>
            <a:r>
              <a:rPr lang="id-ID" dirty="0"/>
              <a:t>Samuel-lah yang dipilih Tuhan untuk menjadi pemimpin bangsa Israel seorang HAKIM</a:t>
            </a:r>
          </a:p>
        </p:txBody>
      </p:sp>
      <p:sp>
        <p:nvSpPr>
          <p:cNvPr id="2" name="Title 1"/>
          <p:cNvSpPr>
            <a:spLocks noGrp="1"/>
          </p:cNvSpPr>
          <p:nvPr>
            <p:ph type="title"/>
          </p:nvPr>
        </p:nvSpPr>
        <p:spPr>
          <a:xfrm>
            <a:off x="457200" y="274638"/>
            <a:ext cx="8229600" cy="706090"/>
          </a:xfrm>
        </p:spPr>
        <p:txBody>
          <a:bodyPr>
            <a:normAutofit fontScale="90000"/>
          </a:bodyPr>
          <a:lstStyle/>
          <a:p>
            <a:r>
              <a:rPr lang="id-ID" dirty="0"/>
              <a:t>SAMUEL </a:t>
            </a:r>
          </a:p>
        </p:txBody>
      </p:sp>
    </p:spTree>
    <p:extLst>
      <p:ext uri="{BB962C8B-B14F-4D97-AF65-F5344CB8AC3E}">
        <p14:creationId xmlns:p14="http://schemas.microsoft.com/office/powerpoint/2010/main" val="3910620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down)">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wipe(down)">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down)">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wipe(down)">
                                      <p:cBhvr>
                                        <p:cTn id="4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lstStyle/>
          <a:p>
            <a:pPr marL="0" indent="0" algn="ctr">
              <a:buNone/>
            </a:pPr>
            <a:r>
              <a:rPr lang="id-ID" sz="3000" dirty="0">
                <a:solidFill>
                  <a:prstClr val="black"/>
                </a:solidFill>
              </a:rPr>
              <a:t>1 Samuel </a:t>
            </a:r>
            <a:r>
              <a:rPr lang="nl-NL" sz="3000" dirty="0">
                <a:solidFill>
                  <a:prstClr val="black"/>
                </a:solidFill>
              </a:rPr>
              <a:t>3:</a:t>
            </a:r>
            <a:r>
              <a:rPr lang="id-ID" sz="3000" dirty="0">
                <a:solidFill>
                  <a:prstClr val="black"/>
                </a:solidFill>
              </a:rPr>
              <a:t>1-</a:t>
            </a:r>
            <a:r>
              <a:rPr lang="nl-NL" sz="3000" dirty="0">
                <a:solidFill>
                  <a:prstClr val="black"/>
                </a:solidFill>
              </a:rPr>
              <a:t>19</a:t>
            </a:r>
            <a:r>
              <a:rPr lang="id-ID" sz="3000" dirty="0">
                <a:solidFill>
                  <a:prstClr val="black"/>
                </a:solidFill>
              </a:rPr>
              <a:t>:</a:t>
            </a:r>
            <a:r>
              <a:rPr lang="id-ID" dirty="0">
                <a:solidFill>
                  <a:srgbClr val="333333"/>
                </a:solidFill>
                <a:latin typeface="Helvetica Neue"/>
              </a:rPr>
              <a:t> </a:t>
            </a:r>
          </a:p>
          <a:p>
            <a:pPr marL="0" indent="0" algn="ctr">
              <a:buNone/>
            </a:pPr>
            <a:r>
              <a:rPr lang="id-ID" sz="3200" dirty="0">
                <a:solidFill>
                  <a:srgbClr val="333333"/>
                </a:solidFill>
                <a:latin typeface="Helvetica Neue"/>
              </a:rPr>
              <a:t>19“Dan Samuel makin besar dan TUHAN menyertai dia dan tidak ada satu pun dari firman-Nya itu yang dibiarkan-Nya gugur.”</a:t>
            </a:r>
          </a:p>
          <a:p>
            <a:pPr marL="0" indent="0">
              <a:buNone/>
            </a:pPr>
            <a:endParaRPr lang="id-ID" dirty="0">
              <a:solidFill>
                <a:srgbClr val="333333"/>
              </a:solidFill>
              <a:latin typeface="Helvetica Neue"/>
            </a:endParaRPr>
          </a:p>
          <a:p>
            <a:pPr marL="0" indent="0">
              <a:buNone/>
            </a:pPr>
            <a:r>
              <a:rPr lang="id-ID" sz="3600" dirty="0">
                <a:solidFill>
                  <a:srgbClr val="333333"/>
                </a:solidFill>
                <a:latin typeface="Helvetica Neue"/>
              </a:rPr>
              <a:t>Dari ayat ini Samuel dewasa secara rohani, karena Tuhan sangat mengasihinya , karena ketaatannya kepada seluruh Firman Tuhan. </a:t>
            </a:r>
            <a:endParaRPr lang="id-ID" sz="3600" dirty="0"/>
          </a:p>
        </p:txBody>
      </p:sp>
    </p:spTree>
    <p:extLst>
      <p:ext uri="{BB962C8B-B14F-4D97-AF65-F5344CB8AC3E}">
        <p14:creationId xmlns:p14="http://schemas.microsoft.com/office/powerpoint/2010/main" val="171256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544616"/>
          </a:xfrm>
        </p:spPr>
        <p:txBody>
          <a:bodyPr>
            <a:normAutofit fontScale="25000" lnSpcReduction="20000"/>
          </a:bodyPr>
          <a:lstStyle/>
          <a:p>
            <a:pPr marL="0" indent="0" algn="ctr">
              <a:buNone/>
            </a:pPr>
            <a:r>
              <a:rPr lang="id-ID" sz="8000" dirty="0">
                <a:solidFill>
                  <a:srgbClr val="FF0000"/>
                </a:solidFill>
              </a:rPr>
              <a:t>I Samuel 2:12-25 </a:t>
            </a:r>
          </a:p>
          <a:p>
            <a:pPr marL="0" indent="0" algn="ctr">
              <a:buNone/>
            </a:pPr>
            <a:r>
              <a:rPr lang="id-ID" sz="9600" dirty="0"/>
              <a:t>12 Adapun anak-anak lelaki Eli adalah orang-orang dursila; mereka tidak mengindahkan TUHAN, 13 ataupun batas hak para imam terhadap bangsa itu. Setiap kali seseorang mempersembahkan korban sembelihan, sementara daging itu dimasak, datanglah bujang imam membawa garpu bergigi tiga di tangannya 14 dan dicucukkannya ke dalam bejana atau ke dalam kuali atau ke dalam belanga atau ke dalam periuk. Segala yang ditarik dengan garpu itu ke atas, diambil imam itu untuk dirinya sendiri. Demikianlah mereka memperlakukan semua orang Israel yang datang ke sana, ke Silo. 15 Bahkan sebelum lemaknya dibakar, bujang imam itu datang, lalu berkata kepada orang yang mempersembahkan korban itu: "Berikanlah daging kepada imam untuk dipanggang, sebab ia tidak mau menerima dari padamu daging yang dimasak, hanya yang mentah saja."</a:t>
            </a:r>
          </a:p>
          <a:p>
            <a:pPr marL="0" indent="0" algn="ctr">
              <a:lnSpc>
                <a:spcPct val="120000"/>
              </a:lnSpc>
              <a:buNone/>
            </a:pPr>
            <a:endParaRPr lang="id-ID" sz="9600" dirty="0"/>
          </a:p>
          <a:p>
            <a:pPr marL="0" indent="0" algn="ctr">
              <a:lnSpc>
                <a:spcPct val="120000"/>
              </a:lnSpc>
              <a:buNone/>
            </a:pPr>
            <a:endParaRPr lang="id-ID" sz="6400" dirty="0"/>
          </a:p>
          <a:p>
            <a:pPr marL="0" indent="0" algn="ctr">
              <a:lnSpc>
                <a:spcPct val="120000"/>
              </a:lnSpc>
              <a:buNone/>
            </a:pPr>
            <a:endParaRPr lang="id-ID" sz="6400" dirty="0"/>
          </a:p>
        </p:txBody>
      </p:sp>
      <p:sp>
        <p:nvSpPr>
          <p:cNvPr id="2" name="Title 1"/>
          <p:cNvSpPr>
            <a:spLocks noGrp="1"/>
          </p:cNvSpPr>
          <p:nvPr>
            <p:ph type="title"/>
          </p:nvPr>
        </p:nvSpPr>
        <p:spPr>
          <a:xfrm>
            <a:off x="457200" y="274638"/>
            <a:ext cx="8229600" cy="634082"/>
          </a:xfrm>
        </p:spPr>
        <p:txBody>
          <a:bodyPr>
            <a:normAutofit/>
          </a:bodyPr>
          <a:lstStyle/>
          <a:p>
            <a:r>
              <a:rPr lang="id-ID" sz="3200" b="1" dirty="0"/>
              <a:t>HOFNI DAN PINEHAS(ANAK IMAM ELI) </a:t>
            </a:r>
          </a:p>
        </p:txBody>
      </p:sp>
    </p:spTree>
    <p:extLst>
      <p:ext uri="{BB962C8B-B14F-4D97-AF65-F5344CB8AC3E}">
        <p14:creationId xmlns:p14="http://schemas.microsoft.com/office/powerpoint/2010/main" val="1765495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5865515"/>
          </a:xfrm>
        </p:spPr>
        <p:txBody>
          <a:bodyPr>
            <a:normAutofit fontScale="92500" lnSpcReduction="10000"/>
          </a:bodyPr>
          <a:lstStyle/>
          <a:p>
            <a:pPr marL="0" lvl="0" indent="0" algn="ctr">
              <a:lnSpc>
                <a:spcPct val="120000"/>
              </a:lnSpc>
              <a:buNone/>
            </a:pPr>
            <a:r>
              <a:rPr lang="id-ID" sz="2200" dirty="0">
                <a:solidFill>
                  <a:prstClr val="black"/>
                </a:solidFill>
              </a:rPr>
              <a:t>16 Apabila orang itu menjawabnya: "Bukankah lemak itu harus dibakar dahulu, kemudian barulah ambil bagimu sesuka hatimu," maka berkatalah ia kepada orang itu: "Sekarang juga harus kauberikan, kalau tidak, aku akan mengambilnya dengan kekerasan."</a:t>
            </a:r>
          </a:p>
          <a:p>
            <a:pPr marL="0" lvl="0" indent="0" algn="ctr">
              <a:lnSpc>
                <a:spcPct val="120000"/>
              </a:lnSpc>
              <a:buNone/>
            </a:pPr>
            <a:r>
              <a:rPr lang="id-ID" sz="2200" dirty="0">
                <a:solidFill>
                  <a:prstClr val="black"/>
                </a:solidFill>
              </a:rPr>
              <a:t>17 Dengan demikian sangat besarlah dosa kedua orang muda itu di hadapan TUHAN, sebab mereka memandang rendah korban untuk TUHAN. </a:t>
            </a:r>
          </a:p>
          <a:p>
            <a:pPr marL="0" lvl="0" indent="0" algn="ctr">
              <a:buNone/>
            </a:pPr>
            <a:r>
              <a:rPr lang="id-ID" sz="2200" dirty="0">
                <a:solidFill>
                  <a:prstClr val="black"/>
                </a:solidFill>
              </a:rPr>
              <a:t>18 Adapun Samuel menjadi pelayan di hadapan TUHAN; ia masih anak-anak, yang tubuhnya berlilitkan baju efod dari kain lenan. </a:t>
            </a:r>
          </a:p>
          <a:p>
            <a:pPr marL="0" lvl="0" indent="0" algn="ctr">
              <a:buNone/>
            </a:pPr>
            <a:r>
              <a:rPr lang="id-ID" sz="2200" dirty="0">
                <a:solidFill>
                  <a:prstClr val="black"/>
                </a:solidFill>
              </a:rPr>
              <a:t>19 Setiap tahun ibunya membuatkan dia jubah kecil dan membawa jubah itu kepadanya, apabila ia bersama-sama suaminya pergi mempersembahkan korban sembelihan tahunan.</a:t>
            </a:r>
          </a:p>
          <a:p>
            <a:pPr marL="0" lvl="0" indent="0" algn="ctr">
              <a:buNone/>
            </a:pPr>
            <a:r>
              <a:rPr lang="id-ID" sz="2200" dirty="0">
                <a:solidFill>
                  <a:prstClr val="black"/>
                </a:solidFill>
              </a:rPr>
              <a:t>20  Lalu Eli memberkati Elkana dan isterinya, katanya: "TUHAN kiranya memberikan keturunan kepadamu dari perempuan ini pengganti yang telah diserahkannya kepada TUHAN." Sesudah itu pulanglah mereka ke tempat kediamannya.</a:t>
            </a:r>
          </a:p>
          <a:p>
            <a:pPr marL="0" lvl="0" indent="0" algn="ctr">
              <a:lnSpc>
                <a:spcPct val="120000"/>
              </a:lnSpc>
              <a:buNone/>
            </a:pPr>
            <a:endParaRPr lang="id-ID" sz="2200" dirty="0">
              <a:solidFill>
                <a:prstClr val="black"/>
              </a:solidFill>
            </a:endParaRPr>
          </a:p>
          <a:p>
            <a:pPr marL="0" indent="0">
              <a:buNone/>
            </a:pPr>
            <a:endParaRPr lang="id-ID" sz="2200" dirty="0"/>
          </a:p>
        </p:txBody>
      </p:sp>
    </p:spTree>
    <p:extLst>
      <p:ext uri="{BB962C8B-B14F-4D97-AF65-F5344CB8AC3E}">
        <p14:creationId xmlns:p14="http://schemas.microsoft.com/office/powerpoint/2010/main" val="1306650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Autofit/>
          </a:bodyPr>
          <a:lstStyle/>
          <a:p>
            <a:pPr marL="0" lvl="0" indent="0" algn="ctr">
              <a:buNone/>
            </a:pPr>
            <a:r>
              <a:rPr lang="id-ID" sz="2000" dirty="0"/>
              <a:t>21 Dan TUHAN mengindahkan Hana, sehingga dia mengandung dan melahirkan tiga anak laki-laki dan dua anak perempuan lagi. Sementara itu makin besarlah Samuel yang muda itu di hadapan TUHAN.</a:t>
            </a:r>
          </a:p>
          <a:p>
            <a:pPr marL="0" lvl="0" indent="0" algn="ctr">
              <a:buNone/>
            </a:pPr>
            <a:r>
              <a:rPr lang="id-ID" sz="2000" dirty="0"/>
              <a:t>22 Eli telah sangat tua. Apabila didengarnya segala sesuatu yang dilakukan anak-anaknya terhadap semua orang Israel dan bahwa mereka itu tidur dengan perempuan-perempuan yang melayani di depan pintu Kemah Pertemuan,</a:t>
            </a:r>
          </a:p>
          <a:p>
            <a:pPr marL="0" lvl="0" indent="0" algn="ctr">
              <a:buNone/>
            </a:pPr>
            <a:r>
              <a:rPr lang="id-ID" sz="2000" dirty="0"/>
              <a:t>23 berkatalah ia kepada mereka: "Mengapa kamu melakukan hal-hal yang begitu, sehingga kudengar dari segenap bangsa ini tentang perbuatan-perbuatanmu yanG jahat itu?</a:t>
            </a:r>
          </a:p>
          <a:p>
            <a:pPr marL="0" lvl="0" indent="0" algn="ctr">
              <a:buNone/>
            </a:pPr>
            <a:r>
              <a:rPr lang="id-ID" sz="2000" dirty="0"/>
              <a:t>24 Janganlah begitu, anak-anakku. Bukan kabar baik yang kudengar itu bahwa kamu menyebabkan umat TUHAN melakukan pelanggaran.     25  Jika seseorang berdosa terhadap seorang yang lain, maka Allah yang akan mengadili; tetapi jika seseorang berdosa terhadap TUHAN, siapakah yang menjadi perantara baginya?" Tetapi tidaklah didengarkan mereka perkataan ayahnya itu, sebab TUHAN hendak mematikan mereka.</a:t>
            </a:r>
          </a:p>
        </p:txBody>
      </p:sp>
    </p:spTree>
    <p:extLst>
      <p:ext uri="{BB962C8B-B14F-4D97-AF65-F5344CB8AC3E}">
        <p14:creationId xmlns:p14="http://schemas.microsoft.com/office/powerpoint/2010/main" val="3685986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buNone/>
            </a:pPr>
            <a:r>
              <a:rPr lang="id-ID" sz="2800" dirty="0"/>
              <a:t>Hofni dan Pinehas memiliki ketidakmatangan/ketidak dewasan, antara lain </a:t>
            </a:r>
          </a:p>
          <a:p>
            <a:pPr>
              <a:buFont typeface="Wingdings" pitchFamily="2" charset="2"/>
              <a:buChar char="q"/>
            </a:pPr>
            <a:r>
              <a:rPr lang="id-ID" sz="2800" dirty="0"/>
              <a:t> Orang dursila/kelakuan yang buruk/jahat </a:t>
            </a:r>
          </a:p>
          <a:p>
            <a:pPr>
              <a:buFont typeface="Wingdings" pitchFamily="2" charset="2"/>
              <a:buChar char="q"/>
            </a:pPr>
            <a:r>
              <a:rPr lang="id-ID" sz="2800" dirty="0"/>
              <a:t> Tidak mengindahkan Tuhan</a:t>
            </a:r>
          </a:p>
          <a:p>
            <a:pPr>
              <a:buFont typeface="Wingdings" pitchFamily="2" charset="2"/>
              <a:buChar char="q"/>
            </a:pPr>
            <a:r>
              <a:rPr lang="id-ID" sz="2800" dirty="0"/>
              <a:t> Menganggap rendah persembahan yang di persembahakan kepada Tuhan </a:t>
            </a:r>
          </a:p>
          <a:p>
            <a:pPr>
              <a:buFont typeface="Wingdings" pitchFamily="2" charset="2"/>
              <a:buChar char="q"/>
            </a:pPr>
            <a:r>
              <a:rPr lang="id-ID" sz="2800" dirty="0"/>
              <a:t>Melakukan kekerasan/ merampas persembahan bangsa Israel </a:t>
            </a:r>
          </a:p>
          <a:p>
            <a:pPr>
              <a:buFont typeface="Wingdings" pitchFamily="2" charset="2"/>
              <a:buChar char="q"/>
            </a:pPr>
            <a:r>
              <a:rPr lang="id-ID" sz="2800" dirty="0"/>
              <a:t>Tidur dengan perempuan-perempuan yang melayani diKemah Pertemuan </a:t>
            </a:r>
          </a:p>
          <a:p>
            <a:pPr>
              <a:buFont typeface="Wingdings" pitchFamily="2" charset="2"/>
              <a:buChar char="q"/>
            </a:pPr>
            <a:r>
              <a:rPr lang="id-ID" sz="2800" dirty="0"/>
              <a:t>Tidak mau mendengarkan nasihat ayahnya</a:t>
            </a:r>
          </a:p>
          <a:p>
            <a:pPr>
              <a:buFont typeface="Wingdings" pitchFamily="2" charset="2"/>
              <a:buChar char="q"/>
            </a:pPr>
            <a:endParaRPr lang="id-ID" dirty="0"/>
          </a:p>
          <a:p>
            <a:pPr>
              <a:buFont typeface="Wingdings" pitchFamily="2" charset="2"/>
              <a:buChar char="q"/>
            </a:pPr>
            <a:endParaRPr lang="id-ID" dirty="0"/>
          </a:p>
        </p:txBody>
      </p:sp>
    </p:spTree>
    <p:extLst>
      <p:ext uri="{BB962C8B-B14F-4D97-AF65-F5344CB8AC3E}">
        <p14:creationId xmlns:p14="http://schemas.microsoft.com/office/powerpoint/2010/main" val="307972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256584"/>
          </a:xfrm>
        </p:spPr>
        <p:txBody>
          <a:bodyPr>
            <a:normAutofit fontScale="77500" lnSpcReduction="20000"/>
          </a:bodyPr>
          <a:lstStyle/>
          <a:p>
            <a:pPr marL="0" indent="0" algn="ctr">
              <a:buNone/>
            </a:pPr>
            <a:r>
              <a:rPr lang="id-ID" sz="2400" b="1" dirty="0">
                <a:solidFill>
                  <a:srgbClr val="FF0000"/>
                </a:solidFill>
              </a:rPr>
              <a:t>I KORINTUS 3:1-9 </a:t>
            </a:r>
          </a:p>
          <a:p>
            <a:pPr marL="0" indent="0" algn="ctr">
              <a:buNone/>
            </a:pPr>
            <a:r>
              <a:rPr lang="id-ID" sz="2000" dirty="0"/>
              <a:t>1  </a:t>
            </a:r>
            <a:r>
              <a:rPr lang="id-ID" sz="2100" dirty="0"/>
              <a:t>Dan aku, saudara-saudara, pada waktu itu tidak dapat berbicara dengan kamu seperti dengan manusia rohani, tetapi hanya dengan manusia duniawi, yang belum dewasa dalam Kristus.</a:t>
            </a:r>
          </a:p>
          <a:p>
            <a:pPr marL="0" indent="0" algn="ctr">
              <a:buNone/>
            </a:pPr>
            <a:r>
              <a:rPr lang="id-ID" sz="2100" dirty="0"/>
              <a:t>2 Susulah yang kuberikan kepadamu, bukanlah makanan keras, sebab kamu belum dapat menerimanya. Dan sekarangpun kamu belum dapat menerimanya.</a:t>
            </a:r>
          </a:p>
          <a:p>
            <a:pPr marL="0" indent="0" algn="ctr">
              <a:buNone/>
            </a:pPr>
            <a:r>
              <a:rPr lang="id-ID" sz="2100" dirty="0"/>
              <a:t>3 Karena kamu masih manusia duniawi. Sebab, jika di antara kamu ada iri hati dan perselisihan bukankah hal itu menunjukkan, bahwa kamu manusia duniawi dan bahwa kamu hidup secara manusiawi?</a:t>
            </a:r>
          </a:p>
          <a:p>
            <a:pPr marL="0" indent="0" algn="ctr">
              <a:buNone/>
            </a:pPr>
            <a:r>
              <a:rPr lang="id-ID" sz="2100" dirty="0"/>
              <a:t>4 Karena jika yang seorang berkata: "Aku dari golongan Paulus," dan yang lain berkata: "Aku dari golongan Apolos," bukankah hal itu menunjukkan, bahwa kamu manusia duniawi yang bukan rohani?</a:t>
            </a:r>
          </a:p>
          <a:p>
            <a:pPr marL="0" indent="0" algn="ctr">
              <a:buNone/>
            </a:pPr>
            <a:r>
              <a:rPr lang="id-ID" sz="2100" dirty="0"/>
              <a:t>5 Jadi, apakah Apolos? Apakah Paulus? Pelayan-pelayan Tuhan yang olehnya kamu menjadi percaya, masing-masing menurut jalan yang diberikan Tuhan kepadanya.</a:t>
            </a:r>
          </a:p>
          <a:p>
            <a:pPr marL="0" indent="0" algn="ctr">
              <a:buNone/>
            </a:pPr>
            <a:r>
              <a:rPr lang="id-ID" sz="2100" dirty="0"/>
              <a:t>6 Aku menanam, Apolos menyiram, tetapi Allah yang memberi pertumbuhan.</a:t>
            </a:r>
          </a:p>
          <a:p>
            <a:pPr marL="0" indent="0" algn="ctr">
              <a:buNone/>
            </a:pPr>
            <a:r>
              <a:rPr lang="id-ID" sz="2100" dirty="0"/>
              <a:t>7 Karena itu yang penting bukanlah yang menanam atau yang menyiram, melainkan Allah yang memberi pertumbuhan.</a:t>
            </a:r>
          </a:p>
          <a:p>
            <a:pPr marL="0" indent="0" algn="ctr">
              <a:buNone/>
            </a:pPr>
            <a:r>
              <a:rPr lang="id-ID" sz="2100" dirty="0"/>
              <a:t>8 Baik yang menanam maupun yang menyiram adalah sama; dan masing-masing akan menerima upahnya sesuai dengan pekerjaannya sendiri.</a:t>
            </a:r>
          </a:p>
          <a:p>
            <a:pPr marL="0" indent="0" algn="ctr">
              <a:buNone/>
            </a:pPr>
            <a:r>
              <a:rPr lang="id-ID" sz="2100" dirty="0"/>
              <a:t>9 Karena kami adalah kawan sekerja Allah; kamu adalah ladang Allah, bangunan Allah.</a:t>
            </a:r>
          </a:p>
        </p:txBody>
      </p:sp>
      <p:sp>
        <p:nvSpPr>
          <p:cNvPr id="2" name="Title 1"/>
          <p:cNvSpPr>
            <a:spLocks noGrp="1"/>
          </p:cNvSpPr>
          <p:nvPr>
            <p:ph type="title"/>
          </p:nvPr>
        </p:nvSpPr>
        <p:spPr>
          <a:xfrm>
            <a:off x="457200" y="274638"/>
            <a:ext cx="8229600" cy="850106"/>
          </a:xfrm>
        </p:spPr>
        <p:txBody>
          <a:bodyPr>
            <a:noAutofit/>
          </a:bodyPr>
          <a:lstStyle/>
          <a:p>
            <a:br>
              <a:rPr lang="id-ID" sz="3200" b="1" dirty="0"/>
            </a:br>
            <a:r>
              <a:rPr lang="id-ID" sz="2400" b="1" dirty="0"/>
              <a:t>JEMAAT KORINTUS</a:t>
            </a:r>
            <a:br>
              <a:rPr lang="id-ID" sz="2400" b="1" dirty="0"/>
            </a:br>
            <a:r>
              <a:rPr lang="id-ID" sz="2400" b="1" dirty="0"/>
              <a:t>CONTOH KETIDAKMATANGAN</a:t>
            </a:r>
            <a:r>
              <a:rPr lang="id-ID" sz="3200" b="1" dirty="0"/>
              <a:t> </a:t>
            </a:r>
            <a:r>
              <a:rPr lang="id-ID" sz="3200" dirty="0"/>
              <a:t> </a:t>
            </a:r>
            <a:br>
              <a:rPr lang="id-ID" sz="3200" dirty="0"/>
            </a:br>
            <a:endParaRPr lang="id-ID" sz="3200" dirty="0"/>
          </a:p>
        </p:txBody>
      </p:sp>
    </p:spTree>
    <p:extLst>
      <p:ext uri="{BB962C8B-B14F-4D97-AF65-F5344CB8AC3E}">
        <p14:creationId xmlns:p14="http://schemas.microsoft.com/office/powerpoint/2010/main" val="348356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9" end="9"/>
                                            </p:txEl>
                                          </p:spTgt>
                                        </p:tgtEl>
                                        <p:attrNameLst>
                                          <p:attrName>style.visibility</p:attrName>
                                        </p:attrNameLst>
                                      </p:cBhvr>
                                      <p:to>
                                        <p:strVal val="visible"/>
                                      </p:to>
                                    </p:set>
                                    <p:animEffect transition="in" filter="fade">
                                      <p:cBhvr>
                                        <p:cTn id="59" dur="1000"/>
                                        <p:tgtEl>
                                          <p:spTgt spid="3">
                                            <p:txEl>
                                              <p:pRg st="9" end="9"/>
                                            </p:txEl>
                                          </p:spTgt>
                                        </p:tgtEl>
                                      </p:cBhvr>
                                    </p:animEffect>
                                    <p:anim calcmode="lin" valueType="num">
                                      <p:cBhvr>
                                        <p:cTn id="6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229600" cy="6597352"/>
          </a:xfrm>
        </p:spPr>
        <p:txBody>
          <a:bodyPr>
            <a:noAutofit/>
          </a:bodyPr>
          <a:lstStyle/>
          <a:p>
            <a:pPr marL="0" indent="0">
              <a:buNone/>
            </a:pPr>
            <a:r>
              <a:rPr lang="id-ID" sz="3200" dirty="0"/>
              <a:t>Jemaat Korintus adalah jemaat yang tidak dewasa dan tidak bertanggung jawab. Alasannya:</a:t>
            </a:r>
          </a:p>
          <a:p>
            <a:pPr>
              <a:buFont typeface="Wingdings" pitchFamily="2" charset="2"/>
              <a:buChar char="v"/>
            </a:pPr>
            <a:r>
              <a:rPr lang="id-ID" sz="3200" dirty="0"/>
              <a:t> Manusia duniawi</a:t>
            </a:r>
          </a:p>
          <a:p>
            <a:pPr>
              <a:buFont typeface="Wingdings" pitchFamily="2" charset="2"/>
              <a:buChar char="v"/>
            </a:pPr>
            <a:r>
              <a:rPr lang="id-ID" sz="3200" dirty="0"/>
              <a:t>Terdapat iri hati dan perselisihan dalam jemaat</a:t>
            </a:r>
          </a:p>
          <a:p>
            <a:pPr>
              <a:buFont typeface="Wingdings" pitchFamily="2" charset="2"/>
              <a:buChar char="v"/>
            </a:pPr>
            <a:r>
              <a:rPr lang="id-ID" sz="3200" dirty="0"/>
              <a:t> Gereja terpecah-pecah: golongan Apolos, golongan Paulus, </a:t>
            </a:r>
          </a:p>
          <a:p>
            <a:pPr>
              <a:buFont typeface="Wingdings" pitchFamily="2" charset="2"/>
              <a:buChar char="v"/>
            </a:pPr>
            <a:r>
              <a:rPr lang="id-ID" sz="3200" dirty="0"/>
              <a:t>Menganggap kelompoknya lebih lebih baik lebih hebat, lebih tinggi  </a:t>
            </a:r>
          </a:p>
          <a:p>
            <a:pPr marL="0" indent="0">
              <a:buNone/>
            </a:pPr>
            <a:r>
              <a:rPr lang="id-ID" sz="3200" dirty="0"/>
              <a:t>Dapat kamu bayangkan kalau hal ini terjadi pada kehidupan gereja saat ini. </a:t>
            </a:r>
          </a:p>
        </p:txBody>
      </p:sp>
    </p:spTree>
    <p:extLst>
      <p:ext uri="{BB962C8B-B14F-4D97-AF65-F5344CB8AC3E}">
        <p14:creationId xmlns:p14="http://schemas.microsoft.com/office/powerpoint/2010/main" val="108154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26"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80">
                                          <p:stCondLst>
                                            <p:cond delay="0"/>
                                          </p:stCondLst>
                                        </p:cTn>
                                        <p:tgtEl>
                                          <p:spTgt spid="3">
                                            <p:txEl>
                                              <p:pRg st="3" end="3"/>
                                            </p:txEl>
                                          </p:spTgt>
                                        </p:tgtEl>
                                      </p:cBhvr>
                                    </p:animEffect>
                                    <p:anim calcmode="lin" valueType="num">
                                      <p:cBhvr>
                                        <p:cTn id="2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3" end="3"/>
                                            </p:txEl>
                                          </p:spTgt>
                                        </p:tgtEl>
                                      </p:cBhvr>
                                      <p:to x="100000" y="60000"/>
                                    </p:animScale>
                                    <p:animScale>
                                      <p:cBhvr>
                                        <p:cTn id="35" dur="166" decel="50000">
                                          <p:stCondLst>
                                            <p:cond delay="676"/>
                                          </p:stCondLst>
                                        </p:cTn>
                                        <p:tgtEl>
                                          <p:spTgt spid="3">
                                            <p:txEl>
                                              <p:pRg st="3" end="3"/>
                                            </p:txEl>
                                          </p:spTgt>
                                        </p:tgtEl>
                                      </p:cBhvr>
                                      <p:to x="100000" y="100000"/>
                                    </p:animScale>
                                    <p:animScale>
                                      <p:cBhvr>
                                        <p:cTn id="36" dur="26">
                                          <p:stCondLst>
                                            <p:cond delay="1312"/>
                                          </p:stCondLst>
                                        </p:cTn>
                                        <p:tgtEl>
                                          <p:spTgt spid="3">
                                            <p:txEl>
                                              <p:pRg st="3" end="3"/>
                                            </p:txEl>
                                          </p:spTgt>
                                        </p:tgtEl>
                                      </p:cBhvr>
                                      <p:to x="100000" y="80000"/>
                                    </p:animScale>
                                    <p:animScale>
                                      <p:cBhvr>
                                        <p:cTn id="37" dur="166" decel="50000">
                                          <p:stCondLst>
                                            <p:cond delay="1338"/>
                                          </p:stCondLst>
                                        </p:cTn>
                                        <p:tgtEl>
                                          <p:spTgt spid="3">
                                            <p:txEl>
                                              <p:pRg st="3" end="3"/>
                                            </p:txEl>
                                          </p:spTgt>
                                        </p:tgtEl>
                                      </p:cBhvr>
                                      <p:to x="100000" y="100000"/>
                                    </p:animScale>
                                    <p:animScale>
                                      <p:cBhvr>
                                        <p:cTn id="38" dur="26">
                                          <p:stCondLst>
                                            <p:cond delay="1642"/>
                                          </p:stCondLst>
                                        </p:cTn>
                                        <p:tgtEl>
                                          <p:spTgt spid="3">
                                            <p:txEl>
                                              <p:pRg st="3" end="3"/>
                                            </p:txEl>
                                          </p:spTgt>
                                        </p:tgtEl>
                                      </p:cBhvr>
                                      <p:to x="100000" y="90000"/>
                                    </p:animScale>
                                    <p:animScale>
                                      <p:cBhvr>
                                        <p:cTn id="39" dur="166" decel="50000">
                                          <p:stCondLst>
                                            <p:cond delay="1668"/>
                                          </p:stCondLst>
                                        </p:cTn>
                                        <p:tgtEl>
                                          <p:spTgt spid="3">
                                            <p:txEl>
                                              <p:pRg st="3" end="3"/>
                                            </p:txEl>
                                          </p:spTgt>
                                        </p:tgtEl>
                                      </p:cBhvr>
                                      <p:to x="100000" y="100000"/>
                                    </p:animScale>
                                    <p:animScale>
                                      <p:cBhvr>
                                        <p:cTn id="40" dur="26">
                                          <p:stCondLst>
                                            <p:cond delay="1808"/>
                                          </p:stCondLst>
                                        </p:cTn>
                                        <p:tgtEl>
                                          <p:spTgt spid="3">
                                            <p:txEl>
                                              <p:pRg st="3" end="3"/>
                                            </p:txEl>
                                          </p:spTgt>
                                        </p:tgtEl>
                                      </p:cBhvr>
                                      <p:to x="100000" y="95000"/>
                                    </p:animScale>
                                    <p:animScale>
                                      <p:cBhvr>
                                        <p:cTn id="41" dur="166" decel="50000">
                                          <p:stCondLst>
                                            <p:cond delay="1834"/>
                                          </p:stCondLst>
                                        </p:cTn>
                                        <p:tgtEl>
                                          <p:spTgt spid="3">
                                            <p:txEl>
                                              <p:pRg st="3" end="3"/>
                                            </p:txEl>
                                          </p:spTgt>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Effect transition="in" filter="fade">
                                      <p:cBhvr>
                                        <p:cTn id="46" dur="2000"/>
                                        <p:tgtEl>
                                          <p:spTgt spid="3">
                                            <p:txEl>
                                              <p:pRg st="4" end="4"/>
                                            </p:txEl>
                                          </p:spTgt>
                                        </p:tgtEl>
                                      </p:cBhvr>
                                    </p:animEffect>
                                    <p:anim calcmode="lin" valueType="num">
                                      <p:cBhvr>
                                        <p:cTn id="47"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8"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8" presetClass="emph" presetSubtype="0" fill="hold" nodeType="clickEffect">
                                  <p:stCondLst>
                                    <p:cond delay="0"/>
                                  </p:stCondLst>
                                  <p:childTnLst>
                                    <p:animRot by="21600000">
                                      <p:cBhvr>
                                        <p:cTn id="52" dur="2000" fill="hold"/>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978</TotalTime>
  <Words>1123</Words>
  <Application>Microsoft Office PowerPoint</Application>
  <PresentationFormat>On-screen Show (4:3)</PresentationFormat>
  <Paragraphs>67</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 CENA</vt:lpstr>
      <vt:lpstr>AR CHRISTY</vt:lpstr>
      <vt:lpstr>AR ESSENCE</vt:lpstr>
      <vt:lpstr>Helvetica Neue</vt:lpstr>
      <vt:lpstr>Lucida Sans Unicode</vt:lpstr>
      <vt:lpstr>Verdana</vt:lpstr>
      <vt:lpstr>Wingdings</vt:lpstr>
      <vt:lpstr>Wingdings 2</vt:lpstr>
      <vt:lpstr>Wingdings 3</vt:lpstr>
      <vt:lpstr>Concourse</vt:lpstr>
      <vt:lpstr>BERTUMBUH SEMAKIN BERHIKMAT   BELAJAR DARI ALKITAB   by. NOSITA BR TARIGAN, S.TH.,M.PD.K </vt:lpstr>
      <vt:lpstr>SAMUEL </vt:lpstr>
      <vt:lpstr>PowerPoint Presentation</vt:lpstr>
      <vt:lpstr>HOFNI DAN PINEHAS(ANAK IMAM ELI) </vt:lpstr>
      <vt:lpstr>PowerPoint Presentation</vt:lpstr>
      <vt:lpstr>PowerPoint Presentation</vt:lpstr>
      <vt:lpstr>PowerPoint Presentation</vt:lpstr>
      <vt:lpstr> JEMAAT KORINTUS CONTOH KETIDAKMATANGAN   </vt:lpstr>
      <vt:lpstr>PowerPoint Presentation</vt:lpstr>
      <vt:lpstr>I KORINTUS 13:11</vt:lpstr>
      <vt:lpstr>AMSAL 2:6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BERTUMBUH SEMAKIN BERHIKMAT (BAG. 2)  BELAJAR DARI ALKITAB</dc:title>
  <dc:creator>acer</dc:creator>
  <cp:lastModifiedBy>rikkbeef@gmail.com</cp:lastModifiedBy>
  <cp:revision>18</cp:revision>
  <dcterms:created xsi:type="dcterms:W3CDTF">2020-07-13T16:14:59Z</dcterms:created>
  <dcterms:modified xsi:type="dcterms:W3CDTF">2021-07-29T02:17:22Z</dcterms:modified>
</cp:coreProperties>
</file>