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60" r:id="rId4"/>
    <p:sldId id="259" r:id="rId5"/>
    <p:sldId id="258" r:id="rId6"/>
    <p:sldId id="261" r:id="rId7"/>
    <p:sldId id="262" r:id="rId8"/>
    <p:sldId id="263" r:id="rId9"/>
    <p:sldId id="264" r:id="rId10"/>
    <p:sldId id="265" r:id="rId11"/>
    <p:sldId id="267" r:id="rId12"/>
    <p:sldId id="268" r:id="rId13"/>
    <p:sldId id="269" r:id="rId14"/>
    <p:sldId id="276" r:id="rId15"/>
    <p:sldId id="270" r:id="rId16"/>
    <p:sldId id="272" r:id="rId17"/>
    <p:sldId id="274" r:id="rId18"/>
    <p:sldId id="275" r:id="rId19"/>
    <p:sldId id="277" r:id="rId2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2829AC8-CD12-4C47-A684-321F16C1E036}" type="datetimeFigureOut">
              <a:rPr lang="id-ID" smtClean="0"/>
              <a:t>21/07/2020</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829AC8-CD12-4C47-A684-321F16C1E036}"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829AC8-CD12-4C47-A684-321F16C1E036}"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829AC8-CD12-4C47-A684-321F16C1E036}"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829AC8-CD12-4C47-A684-321F16C1E036}"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829AC8-CD12-4C47-A684-321F16C1E036}" type="datetimeFigureOut">
              <a:rPr lang="id-ID" smtClean="0"/>
              <a:t>21/07/2020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829AC8-CD12-4C47-A684-321F16C1E036}" type="datetimeFigureOut">
              <a:rPr lang="id-ID" smtClean="0"/>
              <a:t>21/07/2020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829AC8-CD12-4C47-A684-321F16C1E036}" type="datetimeFigureOut">
              <a:rPr lang="id-ID" smtClean="0"/>
              <a:t>21/07/2020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829AC8-CD12-4C47-A684-321F16C1E036}" type="datetimeFigureOut">
              <a:rPr lang="id-ID" smtClean="0"/>
              <a:t>21/07/2020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829AC8-CD12-4C47-A684-321F16C1E036}" type="datetimeFigureOut">
              <a:rPr lang="id-ID" smtClean="0"/>
              <a:t>21/07/2020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02A4B43-A47C-4F55-AEF8-69898C752160}"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829AC8-CD12-4C47-A684-321F16C1E036}" type="datetimeFigureOut">
              <a:rPr lang="id-ID" smtClean="0"/>
              <a:t>21/07/2020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C02A4B43-A47C-4F55-AEF8-69898C752160}"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829AC8-CD12-4C47-A684-321F16C1E036}" type="datetimeFigureOut">
              <a:rPr lang="id-ID" smtClean="0"/>
              <a:t>21/07/2020</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2A4B43-A47C-4F55-AEF8-69898C752160}"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1872207"/>
          </a:xfrm>
        </p:spPr>
        <p:txBody>
          <a:bodyPr/>
          <a:lstStyle/>
          <a:p>
            <a:r>
              <a:rPr lang="id-ID" b="1" dirty="0" smtClean="0">
                <a:latin typeface="Algerian" pitchFamily="82" charset="0"/>
              </a:rPr>
              <a:t>PRAKTIK HAM DI INDONESI</a:t>
            </a:r>
            <a:r>
              <a:rPr lang="id-ID" dirty="0" smtClean="0"/>
              <a:t>A </a:t>
            </a:r>
            <a:endParaRPr lang="id-ID" dirty="0"/>
          </a:p>
        </p:txBody>
      </p:sp>
      <p:sp>
        <p:nvSpPr>
          <p:cNvPr id="3" name="Subtitle 2"/>
          <p:cNvSpPr>
            <a:spLocks noGrp="1"/>
          </p:cNvSpPr>
          <p:nvPr>
            <p:ph type="subTitle" idx="1"/>
          </p:nvPr>
        </p:nvSpPr>
        <p:spPr/>
        <p:txBody>
          <a:bodyPr/>
          <a:lstStyle/>
          <a:p>
            <a:r>
              <a:rPr lang="id-ID" dirty="0" smtClean="0">
                <a:solidFill>
                  <a:schemeClr val="tx1"/>
                </a:solidFill>
              </a:rPr>
              <a:t>BY NOSITA BR TARIGAN, S.TH.,M.PD.K </a:t>
            </a:r>
            <a:endParaRPr lang="id-ID" dirty="0">
              <a:solidFill>
                <a:schemeClr val="tx1"/>
              </a:solidFill>
            </a:endParaRPr>
          </a:p>
        </p:txBody>
      </p:sp>
    </p:spTree>
    <p:extLst>
      <p:ext uri="{BB962C8B-B14F-4D97-AF65-F5344CB8AC3E}">
        <p14:creationId xmlns:p14="http://schemas.microsoft.com/office/powerpoint/2010/main" val="181360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nodeType="clickEffect">
                                  <p:stCondLst>
                                    <p:cond delay="0"/>
                                  </p:stCondLst>
                                  <p:childTnLst>
                                    <p:animClr clrSpc="rgb" dir="cw">
                                      <p:cBhvr override="childStyle">
                                        <p:cTn id="13" dur="250" autoRev="1" fill="remove"/>
                                        <p:tgtEl>
                                          <p:spTgt spid="3">
                                            <p:txEl>
                                              <p:pRg st="0" end="0"/>
                                            </p:txEl>
                                          </p:spTgt>
                                        </p:tgtEl>
                                        <p:attrNameLst>
                                          <p:attrName>style.color</p:attrName>
                                        </p:attrNameLst>
                                      </p:cBhvr>
                                      <p:to>
                                        <a:schemeClr val="bg1"/>
                                      </p:to>
                                    </p:animClr>
                                    <p:animClr clrSpc="rgb" dir="cw">
                                      <p:cBhvr>
                                        <p:cTn id="14" dur="250" autoRev="1" fill="remove"/>
                                        <p:tgtEl>
                                          <p:spTgt spid="3">
                                            <p:txEl>
                                              <p:pRg st="0" end="0"/>
                                            </p:txEl>
                                          </p:spTgt>
                                        </p:tgtEl>
                                        <p:attrNameLst>
                                          <p:attrName>fillcolor</p:attrName>
                                        </p:attrNameLst>
                                      </p:cBhvr>
                                      <p:to>
                                        <a:schemeClr val="bg1"/>
                                      </p:to>
                                    </p:animClr>
                                    <p:set>
                                      <p:cBhvr>
                                        <p:cTn id="15" dur="250" autoRev="1" fill="remove"/>
                                        <p:tgtEl>
                                          <p:spTgt spid="3">
                                            <p:txEl>
                                              <p:pRg st="0" end="0"/>
                                            </p:txEl>
                                          </p:spTgt>
                                        </p:tgtEl>
                                        <p:attrNameLst>
                                          <p:attrName>fill.type</p:attrName>
                                        </p:attrNameLst>
                                      </p:cBhvr>
                                      <p:to>
                                        <p:strVal val="solid"/>
                                      </p:to>
                                    </p:set>
                                    <p:set>
                                      <p:cBhvr>
                                        <p:cTn id="16" dur="250" autoRev="1" fill="remove"/>
                                        <p:tgtEl>
                                          <p:spTgt spid="3">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192688"/>
          </a:xfrm>
        </p:spPr>
        <p:txBody>
          <a:bodyPr>
            <a:normAutofit lnSpcReduction="10000"/>
          </a:bodyPr>
          <a:lstStyle/>
          <a:p>
            <a:pPr marL="0" indent="0" algn="ctr">
              <a:buNone/>
            </a:pPr>
            <a:r>
              <a:rPr lang="id-ID" dirty="0" smtClean="0"/>
              <a:t>Dari Laporan di atas jelas:  </a:t>
            </a:r>
          </a:p>
          <a:p>
            <a:pPr algn="just">
              <a:buFont typeface="Wingdings" pitchFamily="2" charset="2"/>
              <a:buChar char="Ø"/>
            </a:pPr>
            <a:r>
              <a:rPr lang="id-ID" dirty="0"/>
              <a:t>M</a:t>
            </a:r>
            <a:r>
              <a:rPr lang="id-ID" dirty="0" smtClean="0"/>
              <a:t>enunjukkan masih banyak pekerjaan rumah yang harus dijalankan oleh bangsa Indonesia, supaya benar benar dapat menunjukkan kerinduan kita akan sebuah negara dan bangsa yang benar-benar menjunjung tinggi demokrasi dan HAM sesuai dengan apa yang dirumuskan pada Pancasila dan UUD 1945.</a:t>
            </a:r>
          </a:p>
          <a:p>
            <a:pPr algn="just">
              <a:buFont typeface="Wingdings" pitchFamily="2" charset="2"/>
              <a:buChar char="Ø"/>
            </a:pPr>
            <a:r>
              <a:rPr lang="id-ID" dirty="0" smtClean="0"/>
              <a:t>Upaya mewujudkan demokrasi dan HAM di sebuah negara tidaklah semudah membalikkan telapak tangan</a:t>
            </a:r>
          </a:p>
          <a:p>
            <a:pPr algn="just">
              <a:buFont typeface="Wingdings" pitchFamily="2" charset="2"/>
              <a:buChar char="Ø"/>
            </a:pPr>
            <a:r>
              <a:rPr lang="id-ID" dirty="0" smtClean="0"/>
              <a:t>Praktikpraktik </a:t>
            </a:r>
            <a:r>
              <a:rPr lang="id-ID" dirty="0"/>
              <a:t>hak asasi manusia di negara kita memang masih jauh dari yang kita idam-idamkan. Pemerintah belum sepenuhnya mewujudkan tugasnya dalam memenuhi demokrasi dan HAM bagi rakyat. Berbagai pelanggaran hak asasi manusia masih terus terjadi.</a:t>
            </a:r>
          </a:p>
        </p:txBody>
      </p:sp>
    </p:spTree>
    <p:extLst>
      <p:ext uri="{BB962C8B-B14F-4D97-AF65-F5344CB8AC3E}">
        <p14:creationId xmlns:p14="http://schemas.microsoft.com/office/powerpoint/2010/main" val="1919543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id-ID" sz="3200" dirty="0" smtClean="0"/>
              <a:t>Pergulatan Bangsa Indonesia di Bidang Demokrasi dan Hak Asasi Manusia </a:t>
            </a:r>
            <a:endParaRPr lang="id-ID" sz="3200" dirty="0"/>
          </a:p>
        </p:txBody>
      </p:sp>
      <p:sp>
        <p:nvSpPr>
          <p:cNvPr id="3" name="Content Placeholder 2"/>
          <p:cNvSpPr>
            <a:spLocks noGrp="1"/>
          </p:cNvSpPr>
          <p:nvPr>
            <p:ph idx="1"/>
          </p:nvPr>
        </p:nvSpPr>
        <p:spPr/>
        <p:txBody>
          <a:bodyPr>
            <a:normAutofit/>
          </a:bodyPr>
          <a:lstStyle/>
          <a:p>
            <a:pPr algn="just">
              <a:buFont typeface="Wingdings" pitchFamily="2" charset="2"/>
              <a:buChar char="§"/>
            </a:pPr>
            <a:r>
              <a:rPr lang="id-ID" dirty="0" smtClean="0"/>
              <a:t>Ketika Undang-Undang Dasar 1945 disusun, muncul perdebatan tentang tempat hak asasi manusia di dalam UUD. Moh. Hatta mengusulkan agar hak asasi manusia dimuat secara jelas di dalam UUD 1945. </a:t>
            </a:r>
          </a:p>
          <a:p>
            <a:pPr algn="just">
              <a:buFont typeface="Wingdings" pitchFamily="2" charset="2"/>
              <a:buChar char="§"/>
            </a:pPr>
            <a:r>
              <a:rPr lang="id-ID" dirty="0" smtClean="0"/>
              <a:t>Masa Orde Baru yang menggantikan pemerintahan Soekarno, dimulai dengan pertumpahan darah. Ratusan ribu orang, bahkan sebagian pihak mengklaim lebih dari satu juta orang, tewas dibunuh tanpa proses peradilan yang jelas</a:t>
            </a:r>
          </a:p>
        </p:txBody>
      </p:sp>
    </p:spTree>
    <p:extLst>
      <p:ext uri="{BB962C8B-B14F-4D97-AF65-F5344CB8AC3E}">
        <p14:creationId xmlns:p14="http://schemas.microsoft.com/office/powerpoint/2010/main" val="3102384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algn="just">
              <a:buFont typeface="Wingdings" pitchFamily="2" charset="2"/>
              <a:buChar char="§"/>
            </a:pPr>
            <a:r>
              <a:rPr lang="id-ID" dirty="0" smtClean="0"/>
              <a:t>Pertumpahan darah di masa Orde Baru berlanjut terus hingga terjadinya “petrus” atau “penembakan misterius” pada sekitar tahun 1982-1984.</a:t>
            </a:r>
          </a:p>
          <a:p>
            <a:pPr algn="just">
              <a:buFont typeface="Wingdings" pitchFamily="2" charset="2"/>
              <a:buChar char="§"/>
            </a:pPr>
            <a:r>
              <a:rPr lang="id-ID" dirty="0" smtClean="0"/>
              <a:t>Berbagai bidang kegiatan ekonomi juga dikuasai oleh keluarga penguasa. Berbagai persoalan yang terjadi dalam berbagai bidang kehidupan di mana rakyat cenderung kehilangan hak-haknya telah memicu gerakan reformasi. Pada akhirnya, terjadilah gerakan </a:t>
            </a:r>
            <a:r>
              <a:rPr lang="id-ID" dirty="0" smtClean="0">
                <a:solidFill>
                  <a:srgbClr val="FF0000"/>
                </a:solidFill>
              </a:rPr>
              <a:t>“</a:t>
            </a:r>
            <a:r>
              <a:rPr lang="id-ID" i="1" dirty="0" smtClean="0">
                <a:solidFill>
                  <a:srgbClr val="FF0000"/>
                </a:solidFill>
              </a:rPr>
              <a:t>Reformasi” yang dirintis oleh para mahasiswa, pemuda, dan berbagai lembaga swadaya masyarakat pada tahun 1997-1998.</a:t>
            </a:r>
            <a:endParaRPr lang="id-ID" i="1" dirty="0">
              <a:solidFill>
                <a:srgbClr val="FF0000"/>
              </a:solidFill>
            </a:endParaRPr>
          </a:p>
        </p:txBody>
      </p:sp>
    </p:spTree>
    <p:extLst>
      <p:ext uri="{BB962C8B-B14F-4D97-AF65-F5344CB8AC3E}">
        <p14:creationId xmlns:p14="http://schemas.microsoft.com/office/powerpoint/2010/main" val="418469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buFont typeface="Wingdings" pitchFamily="2" charset="2"/>
              <a:buChar char="§"/>
            </a:pPr>
            <a:r>
              <a:rPr lang="id-ID" dirty="0" smtClean="0"/>
              <a:t>Di masa Orde Reformasi, pelanggaran prinsip-prinsip hak asasi manusia pun masih terjadi. Pada 7 Desember 2004, tokoh perjuangan hak asasi manusia Indonesia, Munir Said Thalib dibunuh dengan racun arsenic oleh sebuah konspirasi yang hingga kini belum terungkap jelas. </a:t>
            </a:r>
          </a:p>
          <a:p>
            <a:pPr algn="just">
              <a:buFont typeface="Wingdings" pitchFamily="2" charset="2"/>
              <a:buChar char="§"/>
            </a:pPr>
            <a:r>
              <a:rPr lang="id-ID" dirty="0"/>
              <a:t>P</a:t>
            </a:r>
            <a:r>
              <a:rPr lang="id-ID" dirty="0" smtClean="0"/>
              <a:t>erjalanan demokrasi di Indonesia masih akan berlangsung panjang demi menjamin tercapainya keadilan, kesempatan menyuarakan pendapat dan mengawasi jalannya pemerintahan</a:t>
            </a:r>
            <a:endParaRPr lang="id-ID" dirty="0"/>
          </a:p>
        </p:txBody>
      </p:sp>
    </p:spTree>
    <p:extLst>
      <p:ext uri="{BB962C8B-B14F-4D97-AF65-F5344CB8AC3E}">
        <p14:creationId xmlns:p14="http://schemas.microsoft.com/office/powerpoint/2010/main" val="706927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72672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lgn="just">
              <a:buNone/>
            </a:pPr>
            <a:r>
              <a:rPr lang="id-ID" dirty="0" smtClean="0"/>
              <a:t>Untuk mewujudkan praktik demokrasi yang sesuai dengan tuntutan reformasi maka berbagai peraturan dan UU yang tidak sesuai dengan jiwa reformasi telah direvisi. Ada beberapa perubahan yang mencolok yaitu: </a:t>
            </a:r>
          </a:p>
          <a:p>
            <a:pPr marL="0" indent="0" algn="just">
              <a:buNone/>
            </a:pPr>
            <a:r>
              <a:rPr lang="id-ID" dirty="0" smtClean="0"/>
              <a:t>1. Pemilihan umum yamg lebih demokratis, Pemilu Presiden dan Legislatif dilakukan secara langsung oleh rakyat selain memilih Presiden, Wakil Presiden, anggota dewan (DPR/DPRD), juga memilih anggota Dewan Perwakilan Daerah (DPD).</a:t>
            </a:r>
            <a:endParaRPr lang="id-ID" dirty="0"/>
          </a:p>
        </p:txBody>
      </p:sp>
    </p:spTree>
    <p:extLst>
      <p:ext uri="{BB962C8B-B14F-4D97-AF65-F5344CB8AC3E}">
        <p14:creationId xmlns:p14="http://schemas.microsoft.com/office/powerpoint/2010/main" val="2767678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pPr marL="0" indent="0">
              <a:buNone/>
            </a:pPr>
            <a:r>
              <a:rPr lang="id-ID" dirty="0" smtClean="0"/>
              <a:t>2. Partai politik yang lebih mandiri dan terdiri dari banyak partai politik dibandingkan dengan zaman sebelum reformasi </a:t>
            </a:r>
          </a:p>
          <a:p>
            <a:pPr marL="0" indent="0">
              <a:buNone/>
            </a:pPr>
            <a:r>
              <a:rPr lang="id-ID" dirty="0" smtClean="0"/>
              <a:t>3. Pengaturan HAM termasuk didalamnya membentuk lembaga HAM . </a:t>
            </a:r>
          </a:p>
          <a:p>
            <a:pPr marL="0" indent="0">
              <a:buNone/>
            </a:pPr>
            <a:r>
              <a:rPr lang="id-ID" dirty="0" smtClean="0"/>
              <a:t>4. Kebebasan pers dijamin penuh oleh pemerintah melalui UU. </a:t>
            </a:r>
          </a:p>
          <a:p>
            <a:pPr marL="0" indent="0">
              <a:buNone/>
            </a:pPr>
            <a:r>
              <a:rPr lang="id-ID" dirty="0" smtClean="0"/>
              <a:t>5. Lembaga demokrasi lebih berfungsi, pemilihan pejabat-pejabat birokrasi dilakukan secara langsung (pilkada), yaitu pilkada gubernur, walikota, dan bupati. </a:t>
            </a:r>
          </a:p>
          <a:p>
            <a:pPr marL="0" indent="0">
              <a:buNone/>
            </a:pPr>
            <a:r>
              <a:rPr lang="id-ID" dirty="0" smtClean="0"/>
              <a:t>6. Adanya badan khusus penyelenggara pemilu, yaitu KPU sebagai panitia, dan Panwaslu sebagai pengawas proses pemilu. </a:t>
            </a:r>
          </a:p>
          <a:p>
            <a:pPr marL="0" lvl="0" indent="0" algn="ctr">
              <a:buNone/>
            </a:pPr>
            <a:r>
              <a:rPr lang="id-ID" dirty="0"/>
              <a:t>Perjalanan demokrasi di Indonesia masih akan berlangsung panjang demi menjamin tercapainya keadilan, kesempatan menyuarakan pendapat dan mengawasi jalannya pemerintahan</a:t>
            </a:r>
          </a:p>
          <a:p>
            <a:pPr marL="0" indent="0">
              <a:buNone/>
            </a:pPr>
            <a:endParaRPr lang="id-ID" dirty="0"/>
          </a:p>
        </p:txBody>
      </p:sp>
    </p:spTree>
    <p:extLst>
      <p:ext uri="{BB962C8B-B14F-4D97-AF65-F5344CB8AC3E}">
        <p14:creationId xmlns:p14="http://schemas.microsoft.com/office/powerpoint/2010/main" val="3379198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95845"/>
          </a:xfrm>
        </p:spPr>
        <p:txBody>
          <a:bodyPr>
            <a:normAutofit/>
          </a:bodyPr>
          <a:lstStyle/>
          <a:p>
            <a:pPr marL="0" indent="0" algn="just">
              <a:buNone/>
            </a:pPr>
            <a:r>
              <a:rPr lang="id-ID" dirty="0"/>
              <a:t>Diamond dan Morlino (2004) yang meneliti pemerintahan di berbagai negara menyimpulkan bahwa ada empat kriteria untuk mengetahui apakah demokrasi di suatu negara sudah berjalan dengan baik. </a:t>
            </a:r>
          </a:p>
          <a:p>
            <a:pPr marL="514350" indent="-514350" algn="just">
              <a:buFont typeface="+mj-lt"/>
              <a:buAutoNum type="arabicParenR"/>
            </a:pPr>
            <a:r>
              <a:rPr lang="id-ID" dirty="0" smtClean="0"/>
              <a:t>ada </a:t>
            </a:r>
            <a:r>
              <a:rPr lang="id-ID" dirty="0"/>
              <a:t>hak pilih pada orang dewasa yang dianggap memenuhi persyaratan untuk memilih wakil-wakil rakyat. </a:t>
            </a:r>
            <a:r>
              <a:rPr lang="id-ID" dirty="0" smtClean="0"/>
              <a:t>•</a:t>
            </a:r>
          </a:p>
          <a:p>
            <a:pPr marL="514350" indent="-514350" algn="just">
              <a:buFont typeface="+mj-lt"/>
              <a:buAutoNum type="arabicParenR"/>
            </a:pPr>
            <a:r>
              <a:rPr lang="id-ID" dirty="0" smtClean="0"/>
              <a:t> </a:t>
            </a:r>
            <a:r>
              <a:rPr lang="id-ID" dirty="0"/>
              <a:t>pemilihan terjadi secara berulang, kompetitif, adil, dan layak. • </a:t>
            </a:r>
          </a:p>
          <a:p>
            <a:pPr marL="514350" indent="-514350" algn="just">
              <a:buFont typeface="+mj-lt"/>
              <a:buAutoNum type="arabicParenR"/>
            </a:pPr>
            <a:r>
              <a:rPr lang="id-ID" dirty="0" smtClean="0"/>
              <a:t>partai </a:t>
            </a:r>
            <a:r>
              <a:rPr lang="id-ID" dirty="0"/>
              <a:t>politik yang terlibat dalam pemilihan umum terdiri lebih dari </a:t>
            </a:r>
            <a:r>
              <a:rPr lang="id-ID" dirty="0" smtClean="0"/>
              <a:t>satu.</a:t>
            </a:r>
          </a:p>
          <a:p>
            <a:pPr marL="514350" indent="-514350" algn="just">
              <a:buFont typeface="+mj-lt"/>
              <a:buAutoNum type="arabicParenR"/>
            </a:pPr>
            <a:r>
              <a:rPr lang="id-ID" dirty="0" smtClean="0"/>
              <a:t>ada </a:t>
            </a:r>
            <a:r>
              <a:rPr lang="id-ID" dirty="0"/>
              <a:t>sejumlah sumber informasi yang dapat diakses oleh masyarakat. </a:t>
            </a:r>
          </a:p>
        </p:txBody>
      </p:sp>
    </p:spTree>
    <p:extLst>
      <p:ext uri="{BB962C8B-B14F-4D97-AF65-F5344CB8AC3E}">
        <p14:creationId xmlns:p14="http://schemas.microsoft.com/office/powerpoint/2010/main" val="28479877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a:bodyPr>
          <a:lstStyle/>
          <a:p>
            <a:pPr algn="ctr"/>
            <a:r>
              <a:rPr lang="id-ID" sz="3200" b="1" dirty="0"/>
              <a:t>Memupuk Sikap Demokratis Sejak Dini</a:t>
            </a:r>
          </a:p>
        </p:txBody>
      </p:sp>
      <p:sp>
        <p:nvSpPr>
          <p:cNvPr id="3" name="Content Placeholder 2"/>
          <p:cNvSpPr>
            <a:spLocks noGrp="1"/>
          </p:cNvSpPr>
          <p:nvPr>
            <p:ph idx="1"/>
          </p:nvPr>
        </p:nvSpPr>
        <p:spPr>
          <a:xfrm>
            <a:off x="457200" y="1196752"/>
            <a:ext cx="8229600" cy="5127848"/>
          </a:xfrm>
        </p:spPr>
        <p:txBody>
          <a:bodyPr/>
          <a:lstStyle/>
          <a:p>
            <a:pPr marL="0" indent="0">
              <a:buNone/>
            </a:pPr>
            <a:r>
              <a:rPr lang="id-ID" dirty="0"/>
              <a:t>Sikap demokratis tidak tumbuh dengan sendirinya, namun harus dipupuk sejak dini</a:t>
            </a:r>
            <a:r>
              <a:rPr lang="id-ID" dirty="0" smtClean="0"/>
              <a:t>.</a:t>
            </a:r>
          </a:p>
          <a:p>
            <a:pPr>
              <a:buFont typeface="Wingdings" pitchFamily="2" charset="2"/>
              <a:buChar char="v"/>
            </a:pPr>
            <a:r>
              <a:rPr lang="id-ID" dirty="0" smtClean="0"/>
              <a:t>Menumbuhkan </a:t>
            </a:r>
            <a:r>
              <a:rPr lang="id-ID" dirty="0"/>
              <a:t>sikap mengasihi sesama, tidak menganggap diri lebih istimewa daripada orang lain. </a:t>
            </a:r>
            <a:endParaRPr lang="id-ID" dirty="0" smtClean="0"/>
          </a:p>
          <a:p>
            <a:pPr>
              <a:buFont typeface="Wingdings" pitchFamily="2" charset="2"/>
              <a:buChar char="v"/>
            </a:pPr>
            <a:r>
              <a:rPr lang="id-ID" dirty="0"/>
              <a:t>Sejak dini orang tua perlu menerapkan pola asuh yang demokratis, yaitu yang memberi kesempatan kepada anak untuk menyuarakan pendapat mereka yang mungkin saja berbeda </a:t>
            </a:r>
            <a:r>
              <a:rPr lang="id-ID" dirty="0" smtClean="0"/>
              <a:t>dari </a:t>
            </a:r>
            <a:r>
              <a:rPr lang="id-ID" dirty="0"/>
              <a:t>pendapat orang tua. </a:t>
            </a:r>
            <a:endParaRPr lang="id-ID" dirty="0" smtClean="0"/>
          </a:p>
          <a:p>
            <a:pPr>
              <a:buFont typeface="Wingdings" pitchFamily="2" charset="2"/>
              <a:buChar char="v"/>
            </a:pPr>
            <a:r>
              <a:rPr lang="id-ID" dirty="0"/>
              <a:t>Penghargaan terhadap pendapat anak akan memupuk rasa percaya diri anak yang berakibat pada munculnya rasa menghargai orang lain </a:t>
            </a:r>
            <a:r>
              <a:rPr lang="id-ID" dirty="0" smtClean="0"/>
              <a:t>juga. </a:t>
            </a:r>
          </a:p>
        </p:txBody>
      </p:sp>
    </p:spTree>
    <p:extLst>
      <p:ext uri="{BB962C8B-B14F-4D97-AF65-F5344CB8AC3E}">
        <p14:creationId xmlns:p14="http://schemas.microsoft.com/office/powerpoint/2010/main" val="1861827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lstStyle/>
          <a:p>
            <a:pPr lvl="0" algn="just">
              <a:buClr>
                <a:srgbClr val="0BD0D9"/>
              </a:buClr>
              <a:buFont typeface="Wingdings" pitchFamily="2" charset="2"/>
              <a:buChar char="Ø"/>
            </a:pPr>
            <a:r>
              <a:rPr lang="id-ID" dirty="0">
                <a:solidFill>
                  <a:prstClr val="white"/>
                </a:solidFill>
              </a:rPr>
              <a:t>Masih banyak pekerjaan rumah yang harus dijalankan oleh bangsa Indonesia, supaya kita benar-benar dapat mewujudkan negara dan bangsa yang demokratis, sesuai dengan apa yang dirumuskan oleh Pancasila.</a:t>
            </a:r>
          </a:p>
          <a:p>
            <a:pPr marL="0" lvl="0" indent="0" algn="just">
              <a:buClr>
                <a:srgbClr val="0BD0D9"/>
              </a:buClr>
              <a:buNone/>
            </a:pPr>
            <a:endParaRPr lang="id-ID" dirty="0">
              <a:solidFill>
                <a:prstClr val="white"/>
              </a:solidFill>
            </a:endParaRPr>
          </a:p>
          <a:p>
            <a:pPr>
              <a:buFont typeface="Wingdings" pitchFamily="2" charset="2"/>
              <a:buChar char="Ø"/>
            </a:pPr>
            <a:r>
              <a:rPr lang="id-ID" dirty="0" smtClean="0"/>
              <a:t>Praktik- praktik </a:t>
            </a:r>
            <a:r>
              <a:rPr lang="id-ID" dirty="0"/>
              <a:t>hak asasi manusia di negara kita memang masih jauh dari yang kita idam-idamkan. Pemerintah belum sepenuhnya mewujudkan tugasnya dalam memenuhi demokrasi dan HAM bagi rakyat. Berbagai pelanggaran hak asasi manusia masih terus terjadi. </a:t>
            </a:r>
            <a:endParaRPr lang="id-ID" dirty="0" smtClean="0"/>
          </a:p>
          <a:p>
            <a:pPr marL="0" indent="0">
              <a:buNone/>
            </a:pPr>
            <a:endParaRPr lang="id-ID" dirty="0"/>
          </a:p>
        </p:txBody>
      </p:sp>
    </p:spTree>
    <p:extLst>
      <p:ext uri="{BB962C8B-B14F-4D97-AF65-F5344CB8AC3E}">
        <p14:creationId xmlns:p14="http://schemas.microsoft.com/office/powerpoint/2010/main" val="178592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147248" cy="720080"/>
          </a:xfrm>
        </p:spPr>
        <p:txBody>
          <a:bodyPr>
            <a:noAutofit/>
          </a:bodyPr>
          <a:lstStyle/>
          <a:p>
            <a:r>
              <a:rPr lang="it-IT" sz="3200" b="1" dirty="0" smtClean="0"/>
              <a:t>Demokrasi dan Hak Asasi Manusia di Indonesia</a:t>
            </a:r>
            <a:endParaRPr lang="id-ID" sz="3200" b="1" dirty="0"/>
          </a:p>
        </p:txBody>
      </p:sp>
      <p:sp>
        <p:nvSpPr>
          <p:cNvPr id="3" name="Content Placeholder 2"/>
          <p:cNvSpPr>
            <a:spLocks noGrp="1"/>
          </p:cNvSpPr>
          <p:nvPr>
            <p:ph idx="1"/>
          </p:nvPr>
        </p:nvSpPr>
        <p:spPr>
          <a:xfrm>
            <a:off x="457200" y="1124744"/>
            <a:ext cx="8229600" cy="5328592"/>
          </a:xfrm>
        </p:spPr>
        <p:txBody>
          <a:bodyPr>
            <a:normAutofit/>
          </a:bodyPr>
          <a:lstStyle/>
          <a:p>
            <a:pPr marL="0" indent="0" algn="just">
              <a:buNone/>
            </a:pPr>
            <a:r>
              <a:rPr lang="id-ID" dirty="0" smtClean="0"/>
              <a:t>	Indonesia dibentuk sebagai sebuah negara yang demokratis. Hak asasi manusia diakui seperti yang tersirat dalam rumusan Pancasila. Sila kedua, “Kemanusiaan yang adil dan beradab”, sila keempat “ Kerakyatan yang di pimpin oleh hikmat kebijaksanaan dalam permusyawaratan perwakilan” dan sila kelima “Keadilan sosial bagi seluruh rakyat Indonesia”.</a:t>
            </a:r>
          </a:p>
          <a:p>
            <a:pPr marL="0" indent="0" algn="just">
              <a:buNone/>
            </a:pPr>
            <a:r>
              <a:rPr lang="id-ID" dirty="0" smtClean="0"/>
              <a:t> 	Demokrasi dan HAM tidak dapat terwujud secara otomatis namun melalui sebuah proses yang panjang dalam pembelajaran, pembiasaan, serta penghayatan. </a:t>
            </a:r>
            <a:endParaRPr lang="id-ID" dirty="0"/>
          </a:p>
        </p:txBody>
      </p:sp>
    </p:spTree>
    <p:extLst>
      <p:ext uri="{BB962C8B-B14F-4D97-AF65-F5344CB8AC3E}">
        <p14:creationId xmlns:p14="http://schemas.microsoft.com/office/powerpoint/2010/main" val="1370979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075240" cy="2002234"/>
          </a:xfrm>
        </p:spPr>
        <p:txBody>
          <a:bodyPr>
            <a:noAutofit/>
          </a:bodyPr>
          <a:lstStyle/>
          <a:p>
            <a:pPr lvl="0">
              <a:spcBef>
                <a:spcPct val="20000"/>
              </a:spcBef>
            </a:pPr>
            <a:r>
              <a:rPr lang="id-ID" sz="2400" dirty="0">
                <a:solidFill>
                  <a:prstClr val="black"/>
                </a:solidFill>
                <a:ea typeface="+mn-ea"/>
                <a:cs typeface="+mn-cs"/>
              </a:rPr>
              <a:t>Laporan tahunan pada tahun 2008, menggambarkan suramnya kondisi Hak Asasi Manusia di Indonesia. Kondisi tersebut  masih sama jika kita pelajarari berita tahun 2014</a:t>
            </a:r>
            <a:r>
              <a:rPr lang="id-ID" sz="2400" dirty="0" smtClean="0">
                <a:solidFill>
                  <a:prstClr val="black"/>
                </a:solidFill>
                <a:ea typeface="+mn-ea"/>
                <a:cs typeface="+mn-cs"/>
              </a:rPr>
              <a:t>.</a:t>
            </a:r>
            <a:br>
              <a:rPr lang="id-ID" sz="2400" dirty="0" smtClean="0">
                <a:solidFill>
                  <a:prstClr val="black"/>
                </a:solidFill>
                <a:ea typeface="+mn-ea"/>
                <a:cs typeface="+mn-cs"/>
              </a:rPr>
            </a:br>
            <a:r>
              <a:rPr lang="id-ID" sz="2400" dirty="0" smtClean="0">
                <a:solidFill>
                  <a:prstClr val="black"/>
                </a:solidFill>
                <a:ea typeface="+mn-ea"/>
                <a:cs typeface="+mn-cs"/>
              </a:rPr>
              <a:t>(Baca   artikel dibawai dari Ketua Homnas HAM  )</a:t>
            </a:r>
            <a:r>
              <a:rPr lang="id-ID" sz="2400" dirty="0">
                <a:solidFill>
                  <a:prstClr val="black"/>
                </a:solidFill>
                <a:ea typeface="+mn-ea"/>
                <a:cs typeface="+mn-cs"/>
              </a:rPr>
              <a:t/>
            </a:r>
            <a:br>
              <a:rPr lang="id-ID" sz="2400" dirty="0">
                <a:solidFill>
                  <a:prstClr val="black"/>
                </a:solidFill>
                <a:ea typeface="+mn-ea"/>
                <a:cs typeface="+mn-cs"/>
              </a:rPr>
            </a:br>
            <a:endParaRPr lang="id-ID" sz="2400" dirty="0"/>
          </a:p>
        </p:txBody>
      </p:sp>
      <p:sp>
        <p:nvSpPr>
          <p:cNvPr id="3" name="Content Placeholder 2"/>
          <p:cNvSpPr>
            <a:spLocks noGrp="1"/>
          </p:cNvSpPr>
          <p:nvPr>
            <p:ph idx="1"/>
          </p:nvPr>
        </p:nvSpPr>
        <p:spPr>
          <a:xfrm>
            <a:off x="539552" y="2204864"/>
            <a:ext cx="8229600" cy="4320480"/>
          </a:xfrm>
        </p:spPr>
        <p:txBody>
          <a:bodyPr>
            <a:normAutofit fontScale="62500" lnSpcReduction="20000"/>
          </a:bodyPr>
          <a:lstStyle/>
          <a:p>
            <a:pPr marL="0" indent="0" algn="ctr">
              <a:buNone/>
            </a:pPr>
            <a:r>
              <a:rPr lang="id-ID" sz="4600" b="1" dirty="0" smtClean="0"/>
              <a:t>Penegakan HAM di Indonesia Memprihatinkan</a:t>
            </a:r>
            <a:r>
              <a:rPr lang="id-ID" sz="4600" dirty="0" smtClean="0"/>
              <a:t> </a:t>
            </a:r>
          </a:p>
          <a:p>
            <a:pPr marL="0" indent="0" algn="just">
              <a:buNone/>
            </a:pPr>
            <a:endParaRPr lang="id-ID" dirty="0" smtClean="0"/>
          </a:p>
          <a:p>
            <a:pPr marL="0" indent="0" algn="just">
              <a:buNone/>
            </a:pPr>
            <a:r>
              <a:rPr lang="id-ID" dirty="0"/>
              <a:t>	</a:t>
            </a:r>
            <a:r>
              <a:rPr lang="id-ID" sz="4000" dirty="0" smtClean="0"/>
              <a:t>Banyak kasus mandek dan pelaku pelanggar HAM semakin meluas. Dalam beberapa tahun terakhir, penegakan dan pemenuhan HAM di Indonesia semakin memprihatinkan. Keprihatinan itu terungkap dari laporan yang dipaparkan tiga lembaga HAM nasional yaitu </a:t>
            </a:r>
            <a:r>
              <a:rPr lang="id-ID" sz="4000" i="1" dirty="0" smtClean="0">
                <a:solidFill>
                  <a:srgbClr val="C00000"/>
                </a:solidFill>
              </a:rPr>
              <a:t>Komnas HAM, Komnas Perempuan, dan Komisi Perlindungan Anak Indonesia (KPAI) </a:t>
            </a:r>
            <a:r>
              <a:rPr lang="id-ID" sz="4000" dirty="0" smtClean="0"/>
              <a:t>dalam sidang HAM yang berlangsung di Jakarta. Menurut Ketua Komnas HAM, Siti Noor Laila, dalam sidang itu masing masing lembaga HAM mengangkat tema khusus. </a:t>
            </a:r>
            <a:endParaRPr lang="id-ID" sz="4000" dirty="0"/>
          </a:p>
        </p:txBody>
      </p:sp>
    </p:spTree>
    <p:extLst>
      <p:ext uri="{BB962C8B-B14F-4D97-AF65-F5344CB8AC3E}">
        <p14:creationId xmlns:p14="http://schemas.microsoft.com/office/powerpoint/2010/main" val="224130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8" presetClass="emph" presetSubtype="0" fill="hold" nodeType="clickEffect">
                                  <p:stCondLst>
                                    <p:cond delay="0"/>
                                  </p:stCondLst>
                                  <p:childTnLst>
                                    <p:animRot by="21600000">
                                      <p:cBhvr>
                                        <p:cTn id="29" dur="2000" fill="hold"/>
                                        <p:tgtEl>
                                          <p:spTgt spid="3">
                                            <p:txEl>
                                              <p:pRg st="0" end="0"/>
                                            </p:txEl>
                                          </p:spTgt>
                                        </p:tgtEl>
                                        <p:attrNameLst>
                                          <p:attrName>r</p:attrName>
                                        </p:attrNameLst>
                                      </p:cBhvr>
                                    </p:animRo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marL="0" indent="0" algn="just">
              <a:buNone/>
            </a:pPr>
            <a:r>
              <a:rPr lang="id-ID" sz="3200" dirty="0" smtClean="0"/>
              <a:t>Komnas HAM menyoroti isu intoleransi beragama, Komnas Perempuan menangkat tema pemiskinan dan kekerasan terhadap perempuan, dan KPAI menyoroti kekerasan seksual dan pornografi anak.</a:t>
            </a:r>
          </a:p>
          <a:p>
            <a:pPr marL="0" indent="0" algn="just">
              <a:buNone/>
            </a:pPr>
            <a:r>
              <a:rPr lang="id-ID" sz="3200" dirty="0" smtClean="0"/>
              <a:t>	Laila menjelaskan berbagai tema yang diangkat itu mengacu pada pertimbangan tertentu. Misalnya, Komnas HAM mengangkat isu intoleransi beragama yang menimpa jamaah Ahmadiyah, Syiah, dan sebagian penganut Kristen. </a:t>
            </a:r>
            <a:endParaRPr lang="id-ID" sz="3200" dirty="0"/>
          </a:p>
        </p:txBody>
      </p:sp>
    </p:spTree>
    <p:extLst>
      <p:ext uri="{BB962C8B-B14F-4D97-AF65-F5344CB8AC3E}">
        <p14:creationId xmlns:p14="http://schemas.microsoft.com/office/powerpoint/2010/main" val="309218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048672"/>
          </a:xfrm>
        </p:spPr>
        <p:txBody>
          <a:bodyPr>
            <a:normAutofit lnSpcReduction="10000"/>
          </a:bodyPr>
          <a:lstStyle/>
          <a:p>
            <a:pPr algn="just">
              <a:buFont typeface="Wingdings" pitchFamily="2" charset="2"/>
              <a:buChar char="§"/>
            </a:pPr>
            <a:r>
              <a:rPr lang="id-ID" dirty="0" smtClean="0"/>
              <a:t>Negara seolah tidak hadir dalam penyelesaian masalah beragama. Padahal, kebebasan beragama dan keyakinan merupakan hak yang tidak dapat dikurangi dalam kondisi apapun. </a:t>
            </a:r>
          </a:p>
          <a:p>
            <a:pPr algn="just">
              <a:buFont typeface="Wingdings" pitchFamily="2" charset="2"/>
              <a:buChar char="§"/>
            </a:pPr>
            <a:r>
              <a:rPr lang="id-ID" dirty="0" smtClean="0"/>
              <a:t>Komnas HAM mencatat kasus pelanggaran HAM yang berkaitan dengan kebebasan beragama dan keyakinan cenderung meningkat, jumlahnya mencapai ratusan. Laila menuturkan pelaku pelanggar HAM semakin meluas. Jika pada masa Orde Baru pihak yang banyak dilaporkan ke Komnas HAM adalah TNI, tapi sekarang polisi, pemerintah daerah (Pemda) dan swasta. Menurutnya, semakin besar kewenangan di sebuah institusi maka makin banyak lembaga itu diadukan masyarakat ke Komnas HAM. “Terjadi penyebaran pelaku pelanggar HAM,” katanya dalam jumpa pers tentang Sidang HAM 3 di Jakarta, Kamis (12/12).</a:t>
            </a:r>
            <a:endParaRPr lang="id-ID" dirty="0"/>
          </a:p>
        </p:txBody>
      </p:sp>
    </p:spTree>
    <p:extLst>
      <p:ext uri="{BB962C8B-B14F-4D97-AF65-F5344CB8AC3E}">
        <p14:creationId xmlns:p14="http://schemas.microsoft.com/office/powerpoint/2010/main" val="2959480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buNone/>
            </a:pPr>
            <a:r>
              <a:rPr lang="id-ID" dirty="0" smtClean="0"/>
              <a:t>Wakil Ketua Komnas HAM, Dianto Bachriadi, mengatakan:  </a:t>
            </a:r>
          </a:p>
          <a:p>
            <a:r>
              <a:rPr lang="id-ID" dirty="0"/>
              <a:t>P</a:t>
            </a:r>
            <a:r>
              <a:rPr lang="id-ID" dirty="0" smtClean="0"/>
              <a:t>enegakan HAM di Indonesia saat ini memprihatinkan. Sebab, jumlah pelanggaran HAM dari tahun ke tahun tidak menurun tapi meningkat. Misalnya, tahun lalu jumlah pengaduan yang diterima Komnas HAM sekitar lima ribu, namun sekarang jumlahnya menjadi enam ribu. Dari pengaduan itu paling banyak berkaitan dengan kasus agraria.</a:t>
            </a:r>
            <a:endParaRPr lang="id-ID" dirty="0"/>
          </a:p>
        </p:txBody>
      </p:sp>
    </p:spTree>
    <p:extLst>
      <p:ext uri="{BB962C8B-B14F-4D97-AF65-F5344CB8AC3E}">
        <p14:creationId xmlns:p14="http://schemas.microsoft.com/office/powerpoint/2010/main" val="222614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marL="0" indent="0">
              <a:buNone/>
            </a:pPr>
            <a:r>
              <a:rPr lang="id-ID" dirty="0" smtClean="0"/>
              <a:t>Ketua Komnas Perempuan, Yuniyanti Chuzifah: </a:t>
            </a:r>
            <a:r>
              <a:rPr lang="id-ID" dirty="0"/>
              <a:t>M</a:t>
            </a:r>
            <a:r>
              <a:rPr lang="id-ID" dirty="0" smtClean="0"/>
              <a:t>enyoroti kekerasan terhadap perempuan.</a:t>
            </a:r>
          </a:p>
          <a:p>
            <a:pPr algn="just">
              <a:buFont typeface="Wingdings" pitchFamily="2" charset="2"/>
              <a:buChar char="Ø"/>
            </a:pPr>
            <a:r>
              <a:rPr lang="id-ID" dirty="0" smtClean="0"/>
              <a:t> Komnas Perempuan mendorong agar kekerasan terhadap perempuan dikategorikan sebagai kejahatan HAM berat. Sebab, hal itu dilakukan secara masif dan sistematis serta dampaknya luas. Misalnya, sebagian besar pekerja migran Indonesia adalah kaum perempuan, pekerja migran Indonesia kerap mendapat tindak kekerasan di negara penempatan.</a:t>
            </a:r>
          </a:p>
          <a:p>
            <a:pPr algn="just">
              <a:buFont typeface="Wingdings" pitchFamily="2" charset="2"/>
              <a:buChar char="Ø"/>
            </a:pPr>
            <a:r>
              <a:rPr lang="id-ID" dirty="0"/>
              <a:t>J</a:t>
            </a:r>
            <a:r>
              <a:rPr lang="id-ID" dirty="0" smtClean="0"/>
              <a:t>umlah kekerasan terhadap perempuan semakin meningkat, mencapai 30-an kasus kekerasan setiap hari.</a:t>
            </a:r>
            <a:endParaRPr lang="id-ID" dirty="0"/>
          </a:p>
        </p:txBody>
      </p:sp>
    </p:spTree>
    <p:extLst>
      <p:ext uri="{BB962C8B-B14F-4D97-AF65-F5344CB8AC3E}">
        <p14:creationId xmlns:p14="http://schemas.microsoft.com/office/powerpoint/2010/main" val="160304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lnSpcReduction="10000"/>
          </a:bodyPr>
          <a:lstStyle/>
          <a:p>
            <a:pPr marL="0" indent="0">
              <a:buNone/>
            </a:pPr>
            <a:r>
              <a:rPr lang="id-ID" dirty="0" smtClean="0"/>
              <a:t>Ketua KPAI, Badriyah Fayumi,mengatakan: </a:t>
            </a:r>
          </a:p>
          <a:p>
            <a:pPr algn="just">
              <a:buFont typeface="Wingdings" pitchFamily="2" charset="2"/>
              <a:buChar char="v"/>
            </a:pPr>
            <a:r>
              <a:rPr lang="id-ID" dirty="0" smtClean="0"/>
              <a:t>Kekerasan seksual dan pornografi terhadap anak perlu mendapat perhatian serius dari semua pihak. Sebab, sudah banyak kasus yang berkaitan dengan kekerasan seksual dan pornografi anak. </a:t>
            </a:r>
          </a:p>
          <a:p>
            <a:pPr algn="just">
              <a:buFont typeface="Wingdings" pitchFamily="2" charset="2"/>
              <a:buChar char="v"/>
            </a:pPr>
            <a:r>
              <a:rPr lang="id-ID" dirty="0"/>
              <a:t>A</a:t>
            </a:r>
            <a:r>
              <a:rPr lang="id-ID" dirty="0" smtClean="0"/>
              <a:t>nak berumur tujuh tahun melakukan kekerasan seksual terhadap temannya yang masih berusia balita.</a:t>
            </a:r>
          </a:p>
          <a:p>
            <a:pPr algn="just">
              <a:buFont typeface="Wingdings" pitchFamily="2" charset="2"/>
              <a:buChar char="v"/>
            </a:pPr>
            <a:r>
              <a:rPr lang="id-ID" dirty="0"/>
              <a:t>M</a:t>
            </a:r>
            <a:r>
              <a:rPr lang="sv-SE" dirty="0" smtClean="0"/>
              <a:t>udahnya mengakses konten pornografi menjadi pemicu terjadinya kekerasan seksual dan pornografi anak.</a:t>
            </a:r>
            <a:endParaRPr lang="id-ID" dirty="0" smtClean="0"/>
          </a:p>
          <a:p>
            <a:pPr algn="just">
              <a:buFont typeface="Wingdings" pitchFamily="2" charset="2"/>
              <a:buChar char="v"/>
            </a:pPr>
            <a:r>
              <a:rPr lang="sv-SE" dirty="0" smtClean="0"/>
              <a:t> mudahnya mengakses konten pornografi menjadi pemicu </a:t>
            </a:r>
            <a:endParaRPr lang="id-ID" dirty="0" smtClean="0"/>
          </a:p>
          <a:p>
            <a:pPr algn="just">
              <a:buFont typeface="Wingdings" pitchFamily="2" charset="2"/>
              <a:buChar char="v"/>
            </a:pPr>
            <a:r>
              <a:rPr lang="id-ID" dirty="0" smtClean="0"/>
              <a:t>ada jarak antara perangkat hukum yang memadai dengan perlindungan anak.</a:t>
            </a:r>
            <a:endParaRPr lang="id-ID" dirty="0"/>
          </a:p>
        </p:txBody>
      </p:sp>
    </p:spTree>
    <p:extLst>
      <p:ext uri="{BB962C8B-B14F-4D97-AF65-F5344CB8AC3E}">
        <p14:creationId xmlns:p14="http://schemas.microsoft.com/office/powerpoint/2010/main" val="291402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buNone/>
            </a:pPr>
            <a:r>
              <a:rPr lang="id-ID" dirty="0" smtClean="0"/>
              <a:t>Badriyah melanjutkan, </a:t>
            </a:r>
          </a:p>
          <a:p>
            <a:pPr algn="just">
              <a:buFont typeface="Wingdings" pitchFamily="2" charset="2"/>
              <a:buChar char="q"/>
            </a:pPr>
            <a:r>
              <a:rPr lang="id-ID" dirty="0" smtClean="0"/>
              <a:t> Korban kekerasan seksual mendapat diskriminasi dan dikeluarkan dari sekolah.</a:t>
            </a:r>
          </a:p>
          <a:p>
            <a:pPr algn="just">
              <a:buFont typeface="Wingdings" pitchFamily="2" charset="2"/>
              <a:buChar char="q"/>
            </a:pPr>
            <a:r>
              <a:rPr lang="id-ID" dirty="0" smtClean="0"/>
              <a:t> Untuk mencegah hal tersebut sekaligus menjaga pemenuhan hak anak, maka kebijakan sekolah ramah anak harus segera diterapkan. </a:t>
            </a:r>
          </a:p>
          <a:p>
            <a:pPr algn="just">
              <a:buFont typeface="Wingdings" pitchFamily="2" charset="2"/>
              <a:buChar char="q"/>
            </a:pPr>
            <a:r>
              <a:rPr lang="id-ID" dirty="0" smtClean="0"/>
              <a:t>“Sehingga proses penyelenggaraan pendidikan diselaraskan antara perlindungan anak dan kurikulum pendidikan,” paparnya. </a:t>
            </a:r>
          </a:p>
          <a:p>
            <a:pPr marL="0" indent="0" algn="just">
              <a:buNone/>
            </a:pPr>
            <a:r>
              <a:rPr lang="id-ID" i="1" dirty="0" smtClean="0">
                <a:solidFill>
                  <a:srgbClr val="FF0000"/>
                </a:solidFill>
              </a:rPr>
              <a:t>(diunduh dari www.hukumonline.com pada tanggal 10 Februari 2016)</a:t>
            </a:r>
            <a:endParaRPr lang="id-ID" i="1" dirty="0">
              <a:solidFill>
                <a:srgbClr val="FF0000"/>
              </a:solidFill>
            </a:endParaRPr>
          </a:p>
        </p:txBody>
      </p:sp>
    </p:spTree>
    <p:extLst>
      <p:ext uri="{BB962C8B-B14F-4D97-AF65-F5344CB8AC3E}">
        <p14:creationId xmlns:p14="http://schemas.microsoft.com/office/powerpoint/2010/main" val="4157613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169</TotalTime>
  <Words>1192</Words>
  <Application>Microsoft Office PowerPoint</Application>
  <PresentationFormat>On-screen Show (4:3)</PresentationFormat>
  <Paragraphs>61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PRAKTIK HAM DI INDONESIA </vt:lpstr>
      <vt:lpstr>Demokrasi dan Hak Asasi Manusia di Indonesia</vt:lpstr>
      <vt:lpstr>Laporan tahunan pada tahun 2008, menggambarkan suramnya kondisi Hak Asasi Manusia di Indonesia. Kondisi tersebut  masih sama jika kita pelajarari berita tahun 2014. (Baca   artikel dibawai dari Ketua Homnas HAM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Pergulatan Bangsa Indonesia di Bidang Demokrasi dan Hak Asasi Manusia </vt:lpstr>
      <vt:lpstr>PowerPoint Presentation</vt:lpstr>
      <vt:lpstr>PowerPoint Presentation</vt:lpstr>
      <vt:lpstr>PowerPoint Presentation</vt:lpstr>
      <vt:lpstr>PowerPoint Presentation</vt:lpstr>
      <vt:lpstr>PowerPoint Presentation</vt:lpstr>
      <vt:lpstr>PowerPoint Presentation</vt:lpstr>
      <vt:lpstr>Memupuk Sikap Demokratis Sejak Dini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PRAKTIK HAM DI INDONESIA</dc:title>
  <dc:creator>acer</dc:creator>
  <cp:lastModifiedBy>acer</cp:lastModifiedBy>
  <cp:revision>13</cp:revision>
  <dcterms:created xsi:type="dcterms:W3CDTF">2020-07-21T02:49:33Z</dcterms:created>
  <dcterms:modified xsi:type="dcterms:W3CDTF">2020-07-21T05:39:31Z</dcterms:modified>
</cp:coreProperties>
</file>